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20" r:id="rId1"/>
    <p:sldMasterId id="2147483732" r:id="rId2"/>
  </p:sldMasterIdLst>
  <p:notesMasterIdLst>
    <p:notesMasterId r:id="rId137"/>
  </p:notesMasterIdLst>
  <p:handoutMasterIdLst>
    <p:handoutMasterId r:id="rId138"/>
  </p:handoutMasterIdLst>
  <p:sldIdLst>
    <p:sldId id="763" r:id="rId3"/>
    <p:sldId id="765" r:id="rId4"/>
    <p:sldId id="773" r:id="rId5"/>
    <p:sldId id="772" r:id="rId6"/>
    <p:sldId id="768" r:id="rId7"/>
    <p:sldId id="770" r:id="rId8"/>
    <p:sldId id="771" r:id="rId9"/>
    <p:sldId id="766" r:id="rId10"/>
    <p:sldId id="776" r:id="rId11"/>
    <p:sldId id="821" r:id="rId12"/>
    <p:sldId id="778" r:id="rId13"/>
    <p:sldId id="1004" r:id="rId14"/>
    <p:sldId id="780" r:id="rId15"/>
    <p:sldId id="781" r:id="rId16"/>
    <p:sldId id="782" r:id="rId17"/>
    <p:sldId id="784" r:id="rId18"/>
    <p:sldId id="531" r:id="rId19"/>
    <p:sldId id="532" r:id="rId20"/>
    <p:sldId id="597" r:id="rId21"/>
    <p:sldId id="599" r:id="rId22"/>
    <p:sldId id="600" r:id="rId23"/>
    <p:sldId id="757" r:id="rId24"/>
    <p:sldId id="843" r:id="rId25"/>
    <p:sldId id="940" r:id="rId26"/>
    <p:sldId id="941" r:id="rId27"/>
    <p:sldId id="604" r:id="rId28"/>
    <p:sldId id="605" r:id="rId29"/>
    <p:sldId id="606" r:id="rId30"/>
    <p:sldId id="705" r:id="rId31"/>
    <p:sldId id="609" r:id="rId32"/>
    <p:sldId id="1005" r:id="rId33"/>
    <p:sldId id="1006" r:id="rId34"/>
    <p:sldId id="891" r:id="rId35"/>
    <p:sldId id="610" r:id="rId36"/>
    <p:sldId id="611" r:id="rId37"/>
    <p:sldId id="856" r:id="rId38"/>
    <p:sldId id="613" r:id="rId39"/>
    <p:sldId id="731" r:id="rId40"/>
    <p:sldId id="795" r:id="rId41"/>
    <p:sldId id="937" r:id="rId42"/>
    <p:sldId id="938" r:id="rId43"/>
    <p:sldId id="1009" r:id="rId44"/>
    <p:sldId id="617" r:id="rId45"/>
    <p:sldId id="618" r:id="rId46"/>
    <p:sldId id="709" r:id="rId47"/>
    <p:sldId id="703" r:id="rId48"/>
    <p:sldId id="1012" r:id="rId49"/>
    <p:sldId id="892" r:id="rId50"/>
    <p:sldId id="620" r:id="rId51"/>
    <p:sldId id="621" r:id="rId52"/>
    <p:sldId id="943" r:id="rId53"/>
    <p:sldId id="622" r:id="rId54"/>
    <p:sldId id="623" r:id="rId55"/>
    <p:sldId id="624" r:id="rId56"/>
    <p:sldId id="826" r:id="rId57"/>
    <p:sldId id="827" r:id="rId58"/>
    <p:sldId id="924" r:id="rId59"/>
    <p:sldId id="1003" r:id="rId60"/>
    <p:sldId id="630" r:id="rId61"/>
    <p:sldId id="828" r:id="rId62"/>
    <p:sldId id="893" r:id="rId63"/>
    <p:sldId id="690" r:id="rId64"/>
    <p:sldId id="634" r:id="rId65"/>
    <p:sldId id="635" r:id="rId66"/>
    <p:sldId id="1011" r:id="rId67"/>
    <p:sldId id="637" r:id="rId68"/>
    <p:sldId id="908" r:id="rId69"/>
    <p:sldId id="939" r:id="rId70"/>
    <p:sldId id="909" r:id="rId71"/>
    <p:sldId id="748" r:id="rId72"/>
    <p:sldId id="732" r:id="rId73"/>
    <p:sldId id="910" r:id="rId74"/>
    <p:sldId id="733" r:id="rId75"/>
    <p:sldId id="911" r:id="rId76"/>
    <p:sldId id="653" r:id="rId77"/>
    <p:sldId id="894" r:id="rId78"/>
    <p:sldId id="983" r:id="rId79"/>
    <p:sldId id="958" r:id="rId80"/>
    <p:sldId id="959" r:id="rId81"/>
    <p:sldId id="991" r:id="rId82"/>
    <p:sldId id="961" r:id="rId83"/>
    <p:sldId id="962" r:id="rId84"/>
    <p:sldId id="963" r:id="rId85"/>
    <p:sldId id="964" r:id="rId86"/>
    <p:sldId id="879" r:id="rId87"/>
    <p:sldId id="880" r:id="rId88"/>
    <p:sldId id="882" r:id="rId89"/>
    <p:sldId id="992" r:id="rId90"/>
    <p:sldId id="993" r:id="rId91"/>
    <p:sldId id="873" r:id="rId92"/>
    <p:sldId id="874" r:id="rId93"/>
    <p:sldId id="969" r:id="rId94"/>
    <p:sldId id="876" r:id="rId95"/>
    <p:sldId id="877" r:id="rId96"/>
    <p:sldId id="994" r:id="rId97"/>
    <p:sldId id="995" r:id="rId98"/>
    <p:sldId id="996" r:id="rId99"/>
    <p:sldId id="895" r:id="rId100"/>
    <p:sldId id="654" r:id="rId101"/>
    <p:sldId id="970" r:id="rId102"/>
    <p:sldId id="971" r:id="rId103"/>
    <p:sldId id="659" r:id="rId104"/>
    <p:sldId id="972" r:id="rId105"/>
    <p:sldId id="833" r:id="rId106"/>
    <p:sldId id="918" r:id="rId107"/>
    <p:sldId id="669" r:id="rId108"/>
    <p:sldId id="975" r:id="rId109"/>
    <p:sldId id="976" r:id="rId110"/>
    <p:sldId id="977" r:id="rId111"/>
    <p:sldId id="978" r:id="rId112"/>
    <p:sldId id="979" r:id="rId113"/>
    <p:sldId id="980" r:id="rId114"/>
    <p:sldId id="981" r:id="rId115"/>
    <p:sldId id="884" r:id="rId116"/>
    <p:sldId id="985" r:id="rId117"/>
    <p:sldId id="986" r:id="rId118"/>
    <p:sldId id="997" r:id="rId119"/>
    <p:sldId id="988" r:id="rId120"/>
    <p:sldId id="989" r:id="rId121"/>
    <p:sldId id="998" r:id="rId122"/>
    <p:sldId id="896" r:id="rId123"/>
    <p:sldId id="672" r:id="rId124"/>
    <p:sldId id="673" r:id="rId125"/>
    <p:sldId id="675" r:id="rId126"/>
    <p:sldId id="990" r:id="rId127"/>
    <p:sldId id="677" r:id="rId128"/>
    <p:sldId id="678" r:id="rId129"/>
    <p:sldId id="679" r:id="rId130"/>
    <p:sldId id="680" r:id="rId131"/>
    <p:sldId id="897" r:id="rId132"/>
    <p:sldId id="898" r:id="rId133"/>
    <p:sldId id="899" r:id="rId134"/>
    <p:sldId id="900" r:id="rId135"/>
    <p:sldId id="901" r:id="rId136"/>
  </p:sldIdLst>
  <p:sldSz cx="9144000" cy="6858000" type="screen4x3"/>
  <p:notesSz cx="10234613" cy="7099300"/>
  <p:defaultTextStyle>
    <a:defPPr>
      <a:defRPr lang="zh-CN"/>
    </a:defPPr>
    <a:lvl1pPr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80">
          <p15:clr>
            <a:srgbClr val="A4A3A4"/>
          </p15:clr>
        </p15:guide>
        <p15:guide id="2" pos="2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6699"/>
    <a:srgbClr val="663300"/>
    <a:srgbClr val="336699"/>
    <a:srgbClr val="CC00CC"/>
    <a:srgbClr val="008000"/>
    <a:srgbClr val="FFCC00"/>
    <a:srgbClr val="CC66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0909" autoAdjust="0"/>
  </p:normalViewPr>
  <p:slideViewPr>
    <p:cSldViewPr>
      <p:cViewPr varScale="1">
        <p:scale>
          <a:sx n="58" d="100"/>
          <a:sy n="58" d="100"/>
        </p:scale>
        <p:origin x="1386" y="27"/>
      </p:cViewPr>
      <p:guideLst>
        <p:guide orient="horz" pos="2180"/>
        <p:guide pos="2862"/>
      </p:guideLst>
    </p:cSldViewPr>
  </p:slideViewPr>
  <p:outlineViewPr>
    <p:cViewPr>
      <p:scale>
        <a:sx n="33" d="100"/>
        <a:sy n="33" d="100"/>
      </p:scale>
      <p:origin x="0" y="-40560"/>
    </p:cViewPr>
  </p:outlineViewPr>
  <p:notesTextViewPr>
    <p:cViewPr>
      <p:scale>
        <a:sx n="100" d="100"/>
        <a:sy n="100" d="100"/>
      </p:scale>
      <p:origin x="0" y="0"/>
    </p:cViewPr>
  </p:notesTextViewPr>
  <p:sorterViewPr>
    <p:cViewPr varScale="1">
      <p:scale>
        <a:sx n="1" d="1"/>
        <a:sy n="1" d="1"/>
      </p:scale>
      <p:origin x="0" y="-277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7.wmf"/><Relationship Id="rId1" Type="http://schemas.openxmlformats.org/officeDocument/2006/relationships/image" Target="../media/image73.wmf"/><Relationship Id="rId6" Type="http://schemas.openxmlformats.org/officeDocument/2006/relationships/image" Target="../media/image79.wmf"/><Relationship Id="rId5" Type="http://schemas.openxmlformats.org/officeDocument/2006/relationships/image" Target="../media/image74.wmf"/><Relationship Id="rId4"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9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9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39.png"/></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93.wmf"/><Relationship Id="rId4" Type="http://schemas.openxmlformats.org/officeDocument/2006/relationships/image" Target="../media/image9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6.wmf"/><Relationship Id="rId4"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7.wmf"/><Relationship Id="rId5" Type="http://schemas.openxmlformats.org/officeDocument/2006/relationships/image" Target="../media/image142.wmf"/><Relationship Id="rId4" Type="http://schemas.openxmlformats.org/officeDocument/2006/relationships/image" Target="../media/image9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91.wmf"/><Relationship Id="rId1" Type="http://schemas.openxmlformats.org/officeDocument/2006/relationships/image" Target="../media/image140.wmf"/><Relationship Id="rId5" Type="http://schemas.openxmlformats.org/officeDocument/2006/relationships/image" Target="../media/image141.wmf"/><Relationship Id="rId4" Type="http://schemas.openxmlformats.org/officeDocument/2006/relationships/image" Target="../media/image13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9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91.wmf"/><Relationship Id="rId1" Type="http://schemas.openxmlformats.org/officeDocument/2006/relationships/image" Target="../media/image140.wmf"/><Relationship Id="rId6" Type="http://schemas.openxmlformats.org/officeDocument/2006/relationships/image" Target="../media/image141.wmf"/><Relationship Id="rId5" Type="http://schemas.openxmlformats.org/officeDocument/2006/relationships/image" Target="../media/image137.wmf"/><Relationship Id="rId4" Type="http://schemas.openxmlformats.org/officeDocument/2006/relationships/image" Target="../media/image14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0.wmf"/><Relationship Id="rId6" Type="http://schemas.openxmlformats.org/officeDocument/2006/relationships/image" Target="../media/image147.wmf"/><Relationship Id="rId5" Type="http://schemas.openxmlformats.org/officeDocument/2006/relationships/image" Target="../media/image146.wmf"/><Relationship Id="rId10" Type="http://schemas.openxmlformats.org/officeDocument/2006/relationships/image" Target="../media/image141.wmf"/><Relationship Id="rId4" Type="http://schemas.openxmlformats.org/officeDocument/2006/relationships/image" Target="../media/image145.wmf"/><Relationship Id="rId9" Type="http://schemas.openxmlformats.org/officeDocument/2006/relationships/image" Target="../media/image13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19" name="Rectangle 3"/>
          <p:cNvSpPr>
            <a:spLocks noGrp="1" noChangeArrowheads="1"/>
          </p:cNvSpPr>
          <p:nvPr>
            <p:ph type="dt" sz="quarter" idx="1"/>
          </p:nvPr>
        </p:nvSpPr>
        <p:spPr bwMode="auto">
          <a:xfrm>
            <a:off x="5797550" y="0"/>
            <a:ext cx="4435475" cy="35401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0" name="Rectangle 4"/>
          <p:cNvSpPr>
            <a:spLocks noGrp="1" noChangeArrowheads="1"/>
          </p:cNvSpPr>
          <p:nvPr>
            <p:ph type="ftr" sz="quarter" idx="2"/>
          </p:nvPr>
        </p:nvSpPr>
        <p:spPr bwMode="auto">
          <a:xfrm>
            <a:off x="0" y="6743700"/>
            <a:ext cx="4435475" cy="354013"/>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367621" name="Rectangle 5"/>
          <p:cNvSpPr>
            <a:spLocks noGrp="1" noChangeArrowheads="1"/>
          </p:cNvSpPr>
          <p:nvPr>
            <p:ph type="sldNum" sz="quarter" idx="3"/>
          </p:nvPr>
        </p:nvSpPr>
        <p:spPr bwMode="auto">
          <a:xfrm>
            <a:off x="5797550" y="6743700"/>
            <a:ext cx="4435475" cy="354013"/>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solidFill>
                  <a:schemeClr val="tx1"/>
                </a:solidFill>
                <a:ea typeface="楷体_GB2312"/>
                <a:cs typeface="楷体_GB2312"/>
              </a:defRPr>
            </a:lvl1pPr>
          </a:lstStyle>
          <a:p>
            <a:pPr>
              <a:defRPr/>
            </a:pPr>
            <a:fld id="{CC946652-D995-4B73-82A7-27CB932D3284}"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9048" tIns="49524" rIns="99048" bIns="49524" numCol="1" anchor="t" anchorCtr="0" compatLnSpc="1"/>
          <a:lstStyle>
            <a:lvl1pPr defTabSz="990600" eaLnBrk="1" hangingPunct="1">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1" name="Rectangle 3"/>
          <p:cNvSpPr>
            <a:spLocks noGrp="1" noChangeArrowheads="1"/>
          </p:cNvSpPr>
          <p:nvPr>
            <p:ph type="dt" idx="1"/>
          </p:nvPr>
        </p:nvSpPr>
        <p:spPr bwMode="auto">
          <a:xfrm>
            <a:off x="5797550" y="0"/>
            <a:ext cx="4435475" cy="354013"/>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1022350" y="3371850"/>
            <a:ext cx="8189913" cy="3194050"/>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8614" name="Rectangle 6"/>
          <p:cNvSpPr>
            <a:spLocks noGrp="1" noChangeArrowheads="1"/>
          </p:cNvSpPr>
          <p:nvPr>
            <p:ph type="ftr" sz="quarter" idx="4"/>
          </p:nvPr>
        </p:nvSpPr>
        <p:spPr bwMode="auto">
          <a:xfrm>
            <a:off x="0" y="6743700"/>
            <a:ext cx="4435475" cy="354013"/>
          </a:xfrm>
          <a:prstGeom prst="rect">
            <a:avLst/>
          </a:prstGeom>
          <a:noFill/>
          <a:ln w="9525">
            <a:noFill/>
            <a:miter lim="800000"/>
          </a:ln>
          <a:effectLst/>
        </p:spPr>
        <p:txBody>
          <a:bodyPr vert="horz" wrap="square" lIns="99048" tIns="49524" rIns="99048" bIns="49524" numCol="1" anchor="b" anchorCtr="0" compatLnSpc="1"/>
          <a:lstStyle>
            <a:lvl1pPr defTabSz="990600" eaLnBrk="1" hangingPunct="1">
              <a:defRPr sz="1300">
                <a:solidFill>
                  <a:schemeClr val="tx1"/>
                </a:solidFill>
                <a:latin typeface="Arial" panose="020B0604020202020204" pitchFamily="34" charset="0"/>
                <a:ea typeface="楷体_GB2312" pitchFamily="49" charset="-122"/>
                <a:cs typeface="+mn-cs"/>
              </a:defRPr>
            </a:lvl1pPr>
          </a:lstStyle>
          <a:p>
            <a:pPr>
              <a:defRPr/>
            </a:pPr>
            <a:endParaRPr lang="en-US" altLang="zh-CN"/>
          </a:p>
        </p:txBody>
      </p:sp>
      <p:sp>
        <p:nvSpPr>
          <p:cNvPr id="68615" name="Rectangle 7"/>
          <p:cNvSpPr>
            <a:spLocks noGrp="1" noChangeArrowheads="1"/>
          </p:cNvSpPr>
          <p:nvPr>
            <p:ph type="sldNum" sz="quarter" idx="5"/>
          </p:nvPr>
        </p:nvSpPr>
        <p:spPr bwMode="auto">
          <a:xfrm>
            <a:off x="5797550" y="6743700"/>
            <a:ext cx="4435475" cy="354013"/>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a:solidFill>
                  <a:schemeClr val="tx1"/>
                </a:solidFill>
                <a:ea typeface="楷体_GB2312"/>
                <a:cs typeface="楷体_GB2312"/>
              </a:defRPr>
            </a:lvl1pPr>
          </a:lstStyle>
          <a:p>
            <a:pPr>
              <a:defRPr/>
            </a:pPr>
            <a:fld id="{C12572E7-F289-4DCE-8E59-452EB0AE6841}"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baike.baidu.com/view/132356.htm"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660066"/>
                </a:solidFill>
                <a:effectLst/>
                <a:latin typeface="Times New Roman" pitchFamily="18" charset="0"/>
                <a:ea typeface="微软雅黑" pitchFamily="34" charset="-122"/>
                <a:cs typeface="+mn-cs"/>
              </a:rPr>
              <a:t>第一章，晶体的结构。</a:t>
            </a:r>
            <a:endParaRPr lang="zh-CN" altLang="en-US" b="0" dirty="0">
              <a:effectLst/>
            </a:endParaRP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a:t>
            </a:fld>
            <a:endParaRPr lang="en-US" altLang="zh-CN"/>
          </a:p>
        </p:txBody>
      </p:sp>
    </p:spTree>
    <p:extLst>
      <p:ext uri="{BB962C8B-B14F-4D97-AF65-F5344CB8AC3E}">
        <p14:creationId xmlns:p14="http://schemas.microsoft.com/office/powerpoint/2010/main" val="136781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solidFill>
                  <a:srgbClr val="000000"/>
                </a:solidFill>
                <a:effectLst/>
                <a:latin typeface="Times New Roman" panose="02020603050405020304" pitchFamily="18" charset="0"/>
                <a:ea typeface="宋体" panose="02010600030101010101" pitchFamily="2" charset="-122"/>
              </a:rPr>
              <a:t>不同晶格结构格点排列的密度不同。第一种晶体结构堆积表示法中，原子球体积占总体积的百分数称为堆积比，或称为“致密度”，用来描述晶格中格点排列的紧密程度。</a:t>
            </a:r>
            <a:endParaRPr lang="zh-CN" altLang="zh-CN" sz="1800" b="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10</a:t>
            </a:fld>
            <a:endParaRPr lang="en-US" altLang="zh-CN"/>
          </a:p>
        </p:txBody>
      </p:sp>
    </p:spTree>
    <p:extLst>
      <p:ext uri="{BB962C8B-B14F-4D97-AF65-F5344CB8AC3E}">
        <p14:creationId xmlns:p14="http://schemas.microsoft.com/office/powerpoint/2010/main" val="32432445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射线能量高、穿透力强。选取波长与晶格常数数量级相当的</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射线，晶体即可作为</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射线的天然光栅。</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晶体的点阵结构中，具有周期性排列的原子或电子散射的次生</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射线间互相干涉的结果，决定了</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射线在晶体中的衍射方向。通过对衍射方向的测定，可从中得到晶胞大小和形状信息。</a:t>
            </a:r>
          </a:p>
          <a:p>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射线衍射现象是一种基于波叠加原理的干涉现象，</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射线通过晶体之后，在某些方向（衍射方向）</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射线的强度增强，而另一些方向</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射线强度却减弱甚至消失 ，如果在衍射方向上放置一张感光底片，将会得到</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射线的衍射图形。</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100</a:t>
            </a:fld>
            <a:endParaRPr lang="en-US" altLang="zh-CN"/>
          </a:p>
        </p:txBody>
      </p:sp>
    </p:spTree>
    <p:extLst>
      <p:ext uri="{BB962C8B-B14F-4D97-AF65-F5344CB8AC3E}">
        <p14:creationId xmlns:p14="http://schemas.microsoft.com/office/powerpoint/2010/main" val="3418119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877CA076-82EC-434C-9521-A7735F9CE719}"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101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4691"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14692"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给出晶面发生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射线衍射的原理示意图。晶体可以看作是一组平行晶面，晶面间距（该方向上的周期）为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zh-CN" altLang="zh-CN" sz="1200" kern="1200" dirty="0">
                    <a:solidFill>
                      <a:schemeClr val="tx1"/>
                    </a:solidFill>
                    <a:effectLst/>
                    <a:latin typeface="Arial" panose="020B0604020202020204" pitchFamily="34" charset="0"/>
                    <a:ea typeface="宋体" panose="02010600030101010101" pitchFamily="2" charset="-122"/>
                    <a:cs typeface="+mn-cs"/>
                  </a:rPr>
                  <a:t>。波长为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的入射</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射线通过晶体时，晶面起到反射镜的作用，周期性排列的原子或电子散射的次生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射线间互相干涉，决定了</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射线在晶体中的衍射方向。即在某些方向（衍射方向）</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射线的强度增强，而另一些方向</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射线强度减弱甚至消失。如果在衍射方向上放置一张感光底片，将会得到</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射线的衍射图形。通过对衍射方向的测定，可从中得到晶胞大小和形状的信息。设对于不同晶面的入射</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散射光分别是光程</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和光程</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，它们之间的光程差为</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𝑙</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。根据布拉格定律（</a:t>
                </a:r>
                <a:r>
                  <a:rPr lang="en-US" altLang="zh-CN" sz="1200" kern="1200" dirty="0">
                    <a:solidFill>
                      <a:schemeClr val="tx1"/>
                    </a:solidFill>
                    <a:effectLst/>
                    <a:latin typeface="Arial" panose="020B0604020202020204" pitchFamily="34" charset="0"/>
                    <a:ea typeface="宋体" panose="02010600030101010101" pitchFamily="2" charset="-122"/>
                    <a:cs typeface="+mn-cs"/>
                  </a:rPr>
                  <a:t>Bragg law</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相长干涉条件是光程差为波长的整数倍：</a:t>
                </a:r>
              </a:p>
              <a:p>
                <a:pPr/>
                <a14:m>
                  <m:oMathPara xmlns:m="http://schemas.openxmlformats.org/officeDocument/2006/math">
                    <m:oMathParaPr>
                      <m:jc m:val="centerGroup"/>
                    </m:oMathParaPr>
                    <m:oMath xmlns:m="http://schemas.openxmlformats.org/officeDocument/2006/math">
                      <m:r>
                        <m:rPr>
                          <m:nor/>
                        </m:rPr>
                        <a:rPr lang="zh-CN" altLang="en-US" smtClean="0"/>
                        <m:t>2</m:t>
                      </m:r>
                      <m:r>
                        <a:rPr lang="zh-CN" altLang="en-US" sz="1200" i="1" kern="1200" smtClean="0">
                          <a:solidFill>
                            <a:schemeClr val="tx1"/>
                          </a:solidFill>
                          <a:latin typeface="Cambria Math" panose="02040503050406030204" pitchFamily="18" charset="0"/>
                          <a:ea typeface="宋体" panose="02010600030101010101" pitchFamily="2" charset="-122"/>
                          <a:cs typeface="+mn-cs"/>
                        </a:rPr>
                        <m:t>𝑙</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𝑑</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r>
                        <a:rPr lang="zh-CN" altLang="en-US" sz="1200" i="1" kern="1200">
                          <a:solidFill>
                            <a:schemeClr val="tx1"/>
                          </a:solidFill>
                          <a:latin typeface="Cambria Math" panose="02040503050406030204" pitchFamily="18" charset="0"/>
                          <a:ea typeface="宋体" panose="02010600030101010101" pitchFamily="2" charset="-122"/>
                          <a:cs typeface="+mn-cs"/>
                        </a:rPr>
                        <m:t>𝜃</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𝜆</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=1,2,3⋯</m:t>
                      </m:r>
                    </m:oMath>
                  </m:oMathPara>
                </a14:m>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对于给定的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𝑑</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，由布拉格定律式（</a:t>
                </a:r>
                <a:r>
                  <a:rPr lang="en-US" altLang="zh-CN" sz="1200" kern="1200" dirty="0">
                    <a:solidFill>
                      <a:schemeClr val="tx1"/>
                    </a:solidFill>
                    <a:effectLst/>
                    <a:latin typeface="Arial" panose="020B0604020202020204" pitchFamily="34" charset="0"/>
                    <a:ea typeface="宋体" panose="02010600030101010101" pitchFamily="2" charset="-122"/>
                    <a:cs typeface="+mn-cs"/>
                  </a:rPr>
                  <a:t>1-29</a:t>
                </a:r>
                <a:r>
                  <a:rPr lang="zh-CN" altLang="zh-CN" sz="1200" kern="1200" dirty="0">
                    <a:solidFill>
                      <a:schemeClr val="tx1"/>
                    </a:solidFill>
                    <a:effectLst/>
                    <a:latin typeface="Arial" panose="020B0604020202020204" pitchFamily="34" charset="0"/>
                    <a:ea typeface="宋体" panose="02010600030101010101" pitchFamily="2" charset="-122"/>
                    <a:cs typeface="+mn-cs"/>
                  </a:rPr>
                  <a:t>）就能确定</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角，这是能发生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射线衍射（相干增强）的角度。</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为衍射级数，级数增加，强度减弱。</a:t>
                </a:r>
                <a:r>
                  <a:rPr lang="zh-CN" altLang="zh-CN" sz="1200" b="0" kern="1200" dirty="0">
                    <a:solidFill>
                      <a:schemeClr val="tx1"/>
                    </a:solidFill>
                    <a:effectLst/>
                    <a:latin typeface="Arial" panose="020B0604020202020204" pitchFamily="34" charset="0"/>
                    <a:ea typeface="宋体" panose="02010600030101010101" pitchFamily="2" charset="-122"/>
                    <a:cs typeface="+mn-cs"/>
                  </a:rPr>
                  <a:t>衍射角的定义是：波发生衍射时，衍射部分光线与光线原来传播方向之间的</a:t>
                </a:r>
                <a:r>
                  <a:rPr lang="zh-CN" altLang="en-US" sz="1200" b="0" kern="1200" dirty="0">
                    <a:solidFill>
                      <a:schemeClr val="tx1"/>
                    </a:solidFill>
                    <a:effectLst/>
                    <a:latin typeface="Arial" panose="020B0604020202020204" pitchFamily="34" charset="0"/>
                    <a:ea typeface="宋体" panose="02010600030101010101" pitchFamily="2" charset="-122"/>
                    <a:cs typeface="+mn-cs"/>
                  </a:rPr>
                  <a:t>夹角</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所以，衍射示意图中的衍射角是</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 通过测定衍射角度，就可以反推出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𝑑</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，即晶格在某一个方向上的周期。</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en-US" dirty="0">
                  <a:latin typeface="Arial" panose="020B0604020202020204" pitchFamily="34" charset="0"/>
                </a:endParaRPr>
              </a:p>
            </p:txBody>
          </p:sp>
        </mc:Choice>
        <mc:Fallback xmlns="">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这个部分，假设是前提，推导是基础 不讲，公式的解释是重点。费时</a:t>
                </a:r>
                <a:r>
                  <a:rPr lang="en-US" altLang="zh-CN" dirty="0">
                    <a:latin typeface="Arial" panose="020B0604020202020204" pitchFamily="34" charset="0"/>
                  </a:rPr>
                  <a:t>6</a:t>
                </a:r>
                <a:r>
                  <a:rPr lang="zh-CN" altLang="en-US" dirty="0">
                    <a:latin typeface="Arial" panose="020B0604020202020204" pitchFamily="34" charset="0"/>
                  </a:rPr>
                  <a:t>分钟。</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图</a:t>
                </a:r>
                <a:r>
                  <a:rPr lang="en-US" altLang="zh-CN" sz="1200" kern="1200" dirty="0">
                    <a:solidFill>
                      <a:schemeClr val="tx1"/>
                    </a:solidFill>
                    <a:effectLst/>
                    <a:latin typeface="Arial" panose="020B0604020202020204" pitchFamily="34" charset="0"/>
                    <a:ea typeface="宋体" panose="02010600030101010101" pitchFamily="2" charset="-122"/>
                    <a:cs typeface="+mn-cs"/>
                  </a:rPr>
                  <a:t>1.34</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给出晶面发生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射线衍射的原理示意图。晶体可以看作是一组平行晶面，晶面间距（该方向上的周期）为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zh-CN" altLang="zh-CN" sz="1200" kern="1200" dirty="0">
                    <a:solidFill>
                      <a:schemeClr val="tx1"/>
                    </a:solidFill>
                    <a:effectLst/>
                    <a:latin typeface="Arial" panose="020B0604020202020204" pitchFamily="34" charset="0"/>
                    <a:ea typeface="宋体" panose="02010600030101010101" pitchFamily="2" charset="-122"/>
                    <a:cs typeface="+mn-cs"/>
                  </a:rPr>
                  <a:t>。波长为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的入射</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射线通过晶体时，晶面起到反射镜的作用，周期性排列的原子或电子散射的次生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射线间互相干涉，决定了</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射线在晶体中的衍射方向。即在某些方向（衍射方向）</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射线的强度增强，而另一些方向</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射线强度减弱甚至消失。如果在衍射方向上放置一张感光底片，将会得到</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射线的衍射图形。通过对衍射方向的测定，可从中得到晶胞大小和形状的信息。设对于不同晶面的入射</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散射光分别是光程</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和光程</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，它们之间的光程差为</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l</a:t>
                </a:r>
                <a:r>
                  <a:rPr lang="zh-CN" altLang="zh-CN" sz="1200" kern="1200" dirty="0">
                    <a:solidFill>
                      <a:schemeClr val="tx1"/>
                    </a:solidFill>
                    <a:effectLst/>
                    <a:latin typeface="Arial" panose="020B0604020202020204" pitchFamily="34" charset="0"/>
                    <a:ea typeface="宋体" panose="02010600030101010101" pitchFamily="2" charset="-122"/>
                    <a:cs typeface="+mn-cs"/>
                  </a:rPr>
                  <a:t>。根据布拉格定律（</a:t>
                </a:r>
                <a:r>
                  <a:rPr lang="en-US" altLang="zh-CN" sz="1200" kern="1200" dirty="0">
                    <a:solidFill>
                      <a:schemeClr val="tx1"/>
                    </a:solidFill>
                    <a:effectLst/>
                    <a:latin typeface="Arial" panose="020B0604020202020204" pitchFamily="34" charset="0"/>
                    <a:ea typeface="宋体" panose="02010600030101010101" pitchFamily="2" charset="-122"/>
                    <a:cs typeface="+mn-cs"/>
                  </a:rPr>
                  <a:t>Bragg law</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相长干涉条件是光程差为波长的整数倍：</a:t>
                </a:r>
              </a:p>
              <a:p>
                <a:r>
                  <a:rPr lang="zh-CN" altLang="en-US" i="0">
                    <a:latin typeface="Cambria Math" panose="02040503050406030204" pitchFamily="18" charset="0"/>
                  </a:rPr>
                  <a:t>"2</a:t>
                </a:r>
                <a:r>
                  <a:rPr lang="zh-CN" altLang="en-US" sz="1200" i="0" kern="1200">
                    <a:solidFill>
                      <a:schemeClr val="tx1"/>
                    </a:solidFill>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𝑙=2𝑑sin𝜃=𝑛𝜆■(&amp;)𝑛=1,2,3⋯</a:t>
                </a:r>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对于给定的</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和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，由布拉格定律式（</a:t>
                </a:r>
                <a:r>
                  <a:rPr lang="en-US" altLang="zh-CN" sz="1200" kern="1200" dirty="0">
                    <a:solidFill>
                      <a:schemeClr val="tx1"/>
                    </a:solidFill>
                    <a:effectLst/>
                    <a:latin typeface="Arial" panose="020B0604020202020204" pitchFamily="34" charset="0"/>
                    <a:ea typeface="宋体" panose="02010600030101010101" pitchFamily="2" charset="-122"/>
                    <a:cs typeface="+mn-cs"/>
                  </a:rPr>
                  <a:t>1-29</a:t>
                </a:r>
                <a:r>
                  <a:rPr lang="zh-CN" altLang="zh-CN" sz="1200" kern="1200" dirty="0">
                    <a:solidFill>
                      <a:schemeClr val="tx1"/>
                    </a:solidFill>
                    <a:effectLst/>
                    <a:latin typeface="Arial" panose="020B0604020202020204" pitchFamily="34" charset="0"/>
                    <a:ea typeface="宋体" panose="02010600030101010101" pitchFamily="2" charset="-122"/>
                    <a:cs typeface="+mn-cs"/>
                  </a:rPr>
                  <a:t>）就能确定</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角，这是能发生</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射线衍射（相干增强）的角度。</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为衍射级数，级数增加，强度减弱。</a:t>
                </a:r>
                <a:r>
                  <a:rPr lang="zh-CN" altLang="zh-CN" sz="1200" b="1" kern="1200" dirty="0">
                    <a:solidFill>
                      <a:schemeClr val="tx1"/>
                    </a:solidFill>
                    <a:effectLst/>
                    <a:latin typeface="Arial" panose="020B0604020202020204" pitchFamily="34" charset="0"/>
                    <a:ea typeface="宋体" panose="02010600030101010101" pitchFamily="2" charset="-122"/>
                    <a:cs typeface="+mn-cs"/>
                  </a:rPr>
                  <a:t>衍射角的定义是：波发生衍射时，衍射部分光线与光线原来传播方向之间的</a:t>
                </a:r>
                <a:r>
                  <a:rPr lang="en-US" altLang="zh-CN" sz="1200" b="1" u="none" strike="noStrike" kern="1200" dirty="0" err="1">
                    <a:solidFill>
                      <a:schemeClr val="tx1"/>
                    </a:solidFill>
                    <a:effectLst/>
                    <a:latin typeface="Arial" panose="020B0604020202020204" pitchFamily="34" charset="0"/>
                    <a:ea typeface="宋体" panose="02010600030101010101" pitchFamily="2" charset="-122"/>
                    <a:cs typeface="+mn-cs"/>
                    <a:hlinkClick r:id="rId4"/>
                  </a:rPr>
                  <a:t>夹角</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所以，图</a:t>
                </a:r>
                <a:r>
                  <a:rPr lang="en-US" altLang="zh-CN" sz="1200" kern="1200" dirty="0">
                    <a:solidFill>
                      <a:schemeClr val="tx1"/>
                    </a:solidFill>
                    <a:effectLst/>
                    <a:latin typeface="Arial" panose="020B0604020202020204" pitchFamily="34" charset="0"/>
                    <a:ea typeface="宋体" panose="02010600030101010101" pitchFamily="2" charset="-122"/>
                    <a:cs typeface="+mn-cs"/>
                  </a:rPr>
                  <a:t>1.34</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所示的衍射示意图中的衍射角是</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 通过测定衍射角度，就可以反推出</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zh-CN" altLang="zh-CN" sz="1200" kern="1200" dirty="0">
                    <a:solidFill>
                      <a:schemeClr val="tx1"/>
                    </a:solidFill>
                    <a:effectLst/>
                    <a:latin typeface="Arial" panose="020B0604020202020204" pitchFamily="34" charset="0"/>
                    <a:ea typeface="宋体" panose="02010600030101010101" pitchFamily="2" charset="-122"/>
                    <a:cs typeface="+mn-cs"/>
                  </a:rPr>
                  <a:t>，即晶格在某一个方向上的周期。</a:t>
                </a:r>
                <a:endParaRPr lang="zh-CN" altLang="en-US" dirty="0">
                  <a:latin typeface="Arial" panose="020B0604020202020204" pitchFamily="34" charset="0"/>
                </a:endParaRPr>
              </a:p>
            </p:txBody>
          </p:sp>
        </mc:Fallback>
      </mc:AlternateContent>
    </p:spTree>
    <p:extLst>
      <p:ext uri="{BB962C8B-B14F-4D97-AF65-F5344CB8AC3E}">
        <p14:creationId xmlns:p14="http://schemas.microsoft.com/office/powerpoint/2010/main" val="12021168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1C0D0FF-D50F-40BF-BFFE-15C91FD9660A}" type="slidenum">
              <a:rPr lang="en-US" altLang="zh-CN" sz="1300">
                <a:solidFill>
                  <a:srgbClr val="000000"/>
                </a:solidFill>
                <a:ea typeface="楷体_GB2312" pitchFamily="49" charset="-122"/>
              </a:rPr>
              <a:t>102</a:t>
            </a:fld>
            <a:endParaRPr lang="en-US" altLang="zh-CN" sz="1300">
              <a:solidFill>
                <a:srgbClr val="000000"/>
              </a:solidFill>
              <a:ea typeface="楷体_GB2312" pitchFamily="49" charset="-122"/>
            </a:endParaRPr>
          </a:p>
        </p:txBody>
      </p:sp>
      <p:sp>
        <p:nvSpPr>
          <p:cNvPr id="116739"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16740"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a:t>
                </a:r>
                <a:r>
                  <a:rPr lang="zh-CN" altLang="en-US" sz="1200" kern="1200" dirty="0">
                    <a:solidFill>
                      <a:schemeClr val="tx1"/>
                    </a:solidFill>
                    <a:effectLst/>
                    <a:latin typeface="Arial" panose="020B0604020202020204" pitchFamily="34" charset="0"/>
                    <a:ea typeface="宋体" panose="02010600030101010101" pitchFamily="2" charset="-122"/>
                    <a:cs typeface="+mn-cs"/>
                  </a:rPr>
                  <a:t>布拉格定律的表达式</a:t>
                </a:r>
                <a:r>
                  <a:rPr lang="zh-CN" altLang="zh-CN" sz="1200" kern="1200" dirty="0">
                    <a:solidFill>
                      <a:schemeClr val="tx1"/>
                    </a:solidFill>
                    <a:effectLst/>
                    <a:latin typeface="Arial" panose="020B0604020202020204" pitchFamily="34" charset="0"/>
                    <a:ea typeface="宋体" panose="02010600030101010101" pitchFamily="2" charset="-122"/>
                    <a:cs typeface="+mn-cs"/>
                  </a:rPr>
                  <a:t>中可以看出，入射波长必须小于</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𝑑</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，否则不可能发生衍射。所以，由于可见光的波长远大于晶格周期，可见光波不能用于晶体衍射。</a:t>
                </a:r>
              </a:p>
              <a:p>
                <a:endParaRPr lang="zh-CN" altLang="en-US" dirty="0">
                  <a:latin typeface="Arial" panose="020B0604020202020204" pitchFamily="34" charset="0"/>
                </a:endParaRPr>
              </a:p>
            </p:txBody>
          </p:sp>
        </mc:Choice>
        <mc:Fallback xmlns="">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a:t>
                </a:r>
                <a:r>
                  <a:rPr lang="zh-CN" altLang="en-US" sz="1200" kern="1200" dirty="0">
                    <a:solidFill>
                      <a:schemeClr val="tx1"/>
                    </a:solidFill>
                    <a:effectLst/>
                    <a:latin typeface="Arial" panose="020B0604020202020204" pitchFamily="34" charset="0"/>
                    <a:ea typeface="宋体" panose="02010600030101010101" pitchFamily="2" charset="-122"/>
                    <a:cs typeface="+mn-cs"/>
                  </a:rPr>
                  <a:t>布拉格定律的表达式</a:t>
                </a:r>
                <a:r>
                  <a:rPr lang="zh-CN" altLang="zh-CN" sz="1200" kern="1200" dirty="0">
                    <a:solidFill>
                      <a:schemeClr val="tx1"/>
                    </a:solidFill>
                    <a:effectLst/>
                    <a:latin typeface="Arial" panose="020B0604020202020204" pitchFamily="34" charset="0"/>
                    <a:ea typeface="宋体" panose="02010600030101010101" pitchFamily="2" charset="-122"/>
                    <a:cs typeface="+mn-cs"/>
                  </a:rPr>
                  <a:t>中可以看出，入射波长必须小于</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𝑑</a:t>
                </a:r>
                <a:r>
                  <a:rPr lang="zh-CN" altLang="zh-CN" sz="1200" kern="1200" dirty="0">
                    <a:solidFill>
                      <a:schemeClr val="tx1"/>
                    </a:solidFill>
                    <a:effectLst/>
                    <a:latin typeface="Arial" panose="020B0604020202020204" pitchFamily="34" charset="0"/>
                    <a:ea typeface="宋体" panose="02010600030101010101" pitchFamily="2" charset="-122"/>
                    <a:cs typeface="+mn-cs"/>
                  </a:rPr>
                  <a:t>，否则不可能发生衍射。所以，由于可见光的波长远大于晶格周期，可见光波不能用于晶体衍射。</a:t>
                </a:r>
              </a:p>
              <a:p>
                <a:endParaRPr lang="zh-CN" altLang="en-US" dirty="0">
                  <a:latin typeface="Arial" panose="020B0604020202020204" pitchFamily="34" charset="0"/>
                </a:endParaRPr>
              </a:p>
            </p:txBody>
          </p:sp>
        </mc:Fallback>
      </mc:AlternateContent>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9CF1ABA8-563C-4C01-A0C3-87B77EB334C3}"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103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8787" name="Rectangle 2"/>
          <p:cNvSpPr>
            <a:spLocks noGrp="1" noRot="1" noChangeAspect="1" noChangeArrowheads="1" noTextEdit="1"/>
          </p:cNvSpPr>
          <p:nvPr>
            <p:ph type="sldImg"/>
          </p:nvPr>
        </p:nvSpPr>
        <p:spPr>
          <a:xfrm>
            <a:off x="3344863" y="533400"/>
            <a:ext cx="3548062" cy="2660650"/>
          </a:xfrm>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一般材料的晶格常数是埃（</a:t>
            </a:r>
            <a:r>
              <a:rPr lang="en-US" altLang="zh-CN" sz="1200" kern="1200" dirty="0">
                <a:solidFill>
                  <a:schemeClr val="tx1"/>
                </a:solidFill>
                <a:effectLst/>
                <a:latin typeface="Arial" panose="020B0604020202020204" pitchFamily="34" charset="0"/>
                <a:ea typeface="宋体" panose="02010600030101010101" pitchFamily="2" charset="-122"/>
                <a:cs typeface="+mn-cs"/>
              </a:rPr>
              <a:t>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-10</a:t>
            </a:r>
            <a:r>
              <a:rPr lang="en-US" altLang="zh-CN" sz="1200"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）的量级，</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en-US" sz="1200" kern="1200" dirty="0">
                <a:solidFill>
                  <a:schemeClr val="tx1"/>
                </a:solidFill>
                <a:effectLst/>
                <a:latin typeface="Arial" panose="020B0604020202020204" pitchFamily="34" charset="0"/>
                <a:ea typeface="宋体" panose="02010600030101010101" pitchFamily="2" charset="-122"/>
                <a:cs typeface="+mn-cs"/>
              </a:rPr>
              <a:t>射线的波长是</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en-US" sz="1200" kern="1200" dirty="0">
                <a:solidFill>
                  <a:schemeClr val="tx1"/>
                </a:solidFill>
                <a:effectLst/>
                <a:latin typeface="Arial" panose="020B0604020202020204" pitchFamily="34" charset="0"/>
                <a:ea typeface="宋体" panose="02010600030101010101" pitchFamily="2" charset="-122"/>
                <a:cs typeface="+mn-cs"/>
              </a:rPr>
              <a:t>埃左右，小于晶体的晶格常数，晶体的周期结构对于入射的</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en-US" sz="1200" kern="1200" dirty="0">
                <a:solidFill>
                  <a:schemeClr val="tx1"/>
                </a:solidFill>
                <a:effectLst/>
                <a:latin typeface="Arial" panose="020B0604020202020204" pitchFamily="34" charset="0"/>
                <a:ea typeface="宋体" panose="02010600030101010101" pitchFamily="2" charset="-122"/>
                <a:cs typeface="+mn-cs"/>
              </a:rPr>
              <a:t>射线将产生衍射，</a:t>
            </a:r>
            <a:r>
              <a:rPr lang="zh-CN" altLang="zh-CN" sz="1200" kern="1200" dirty="0">
                <a:solidFill>
                  <a:schemeClr val="tx1"/>
                </a:solidFill>
                <a:effectLst/>
                <a:latin typeface="Arial" panose="020B0604020202020204" pitchFamily="34" charset="0"/>
                <a:ea typeface="宋体" panose="02010600030101010101" pitchFamily="2" charset="-122"/>
                <a:cs typeface="+mn-cs"/>
              </a:rPr>
              <a:t>通过它们的衍射图形</a:t>
            </a:r>
            <a:r>
              <a:rPr lang="zh-CN" altLang="en-US" sz="1200" kern="1200" dirty="0">
                <a:solidFill>
                  <a:schemeClr val="tx1"/>
                </a:solidFill>
                <a:effectLst/>
                <a:latin typeface="Arial" panose="020B0604020202020204" pitchFamily="34" charset="0"/>
                <a:ea typeface="宋体" panose="02010600030101010101" pitchFamily="2" charset="-122"/>
                <a:cs typeface="+mn-cs"/>
              </a:rPr>
              <a:t>可以</a:t>
            </a:r>
            <a:r>
              <a:rPr lang="zh-CN" altLang="zh-CN" sz="1200" kern="1200" dirty="0">
                <a:solidFill>
                  <a:schemeClr val="tx1"/>
                </a:solidFill>
                <a:effectLst/>
                <a:latin typeface="Arial" panose="020B0604020202020204" pitchFamily="34" charset="0"/>
                <a:ea typeface="宋体" panose="02010600030101010101" pitchFamily="2" charset="-122"/>
                <a:cs typeface="+mn-cs"/>
              </a:rPr>
              <a:t>观测晶格结构。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这是</a:t>
            </a:r>
            <a:r>
              <a:rPr lang="zh-CN" altLang="zh-CN" sz="1200" kern="1200" dirty="0">
                <a:solidFill>
                  <a:schemeClr val="tx1"/>
                </a:solidFill>
                <a:effectLst/>
                <a:latin typeface="Arial" panose="020B0604020202020204" pitchFamily="34" charset="0"/>
                <a:ea typeface="宋体" panose="02010600030101010101" pitchFamily="2" charset="-122"/>
                <a:cs typeface="+mn-cs"/>
              </a:rPr>
              <a:t>通过</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射线衍射观测晶格结构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实验</a:t>
            </a:r>
            <a:r>
              <a:rPr lang="zh-CN" altLang="zh-CN" sz="1200" kern="1200" dirty="0">
                <a:solidFill>
                  <a:schemeClr val="tx1"/>
                </a:solidFill>
                <a:effectLst/>
                <a:latin typeface="Arial" panose="020B0604020202020204" pitchFamily="34" charset="0"/>
                <a:ea typeface="宋体" panose="02010600030101010101" pitchFamily="2" charset="-122"/>
                <a:cs typeface="+mn-cs"/>
              </a:rPr>
              <a:t>的示意图。</a:t>
            </a:r>
          </a:p>
          <a:p>
            <a:endParaRPr lang="zh-CN" altLang="en-US" dirty="0">
              <a:latin typeface="Arial" panose="020B0604020202020204" pitchFamily="34" charset="0"/>
            </a:endParaRPr>
          </a:p>
        </p:txBody>
      </p:sp>
    </p:spTree>
    <p:extLst>
      <p:ext uri="{BB962C8B-B14F-4D97-AF65-F5344CB8AC3E}">
        <p14:creationId xmlns:p14="http://schemas.microsoft.com/office/powerpoint/2010/main" val="3878019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F2E33342-3FE7-4524-9212-6D748DE20BBF}"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104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20835"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zh-CN" altLang="en-US" dirty="0">
                    <a:latin typeface="Arial" panose="020B0604020202020204" pitchFamily="34" charset="0"/>
                  </a:rPr>
                  <a:t>这是</a:t>
                </a:r>
                <a:r>
                  <a:rPr lang="en-US" altLang="zh-CN" dirty="0">
                    <a:latin typeface="Arial" panose="020B0604020202020204" pitchFamily="34" charset="0"/>
                  </a:rPr>
                  <a:t>X</a:t>
                </a:r>
                <a:r>
                  <a:rPr lang="zh-CN" altLang="en-US" dirty="0">
                    <a:latin typeface="Arial" panose="020B0604020202020204" pitchFamily="34" charset="0"/>
                  </a:rPr>
                  <a:t>射线衍射测量晶体结构的设备和</a:t>
                </a:r>
                <a:r>
                  <a:rPr lang="en-US" altLang="zh-CN" dirty="0" err="1">
                    <a:latin typeface="Arial" panose="020B0604020202020204" pitchFamily="34" charset="0"/>
                  </a:rPr>
                  <a:t>KBr</a:t>
                </a:r>
                <a:r>
                  <a:rPr lang="zh-CN" altLang="en-US" dirty="0">
                    <a:latin typeface="Arial" panose="020B0604020202020204" pitchFamily="34" charset="0"/>
                  </a:rPr>
                  <a:t>晶体的</a:t>
                </a:r>
                <a:r>
                  <a:rPr lang="en-US" altLang="zh-CN" dirty="0">
                    <a:latin typeface="Arial" panose="020B0604020202020204" pitchFamily="34" charset="0"/>
                  </a:rPr>
                  <a:t>X</a:t>
                </a:r>
                <a:r>
                  <a:rPr lang="zh-CN" altLang="en-US" dirty="0">
                    <a:latin typeface="Arial" panose="020B0604020202020204" pitchFamily="34" charset="0"/>
                  </a:rPr>
                  <a:t>射线衍射强度图。</a:t>
                </a:r>
                <a:endParaRPr lang="en-US" altLang="zh-CN" dirty="0">
                  <a:latin typeface="Arial" panose="020B0604020202020204" pitchFamily="34" charset="0"/>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不同晶面对应于不同衍射角，晶面间距</a:t>
                </a:r>
                <a14:m>
                  <m:oMath xmlns:m="http://schemas.openxmlformats.org/officeDocument/2006/math">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r>
                      <a:rPr lang="zh-CN" altLang="en-US" sz="1200" i="1" kern="1200" smtClean="0">
                        <a:solidFill>
                          <a:schemeClr val="tx1"/>
                        </a:solidFill>
                        <a:latin typeface="Cambria Math" panose="02040503050406030204" pitchFamily="18" charset="0"/>
                        <a:ea typeface="宋体" panose="02010600030101010101" pitchFamily="2" charset="-122"/>
                        <a:cs typeface="+mn-cs"/>
                      </a:rPr>
                      <m:t>𝑑</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越小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一般表现为密勒指数越大</a:t>
                </a:r>
                <a:r>
                  <a:rPr lang="zh-CN" altLang="en-US" sz="1200" kern="1200" dirty="0">
                    <a:solidFill>
                      <a:schemeClr val="tx1"/>
                    </a:solidFill>
                    <a:effectLst/>
                    <a:latin typeface="Arial" panose="020B0604020202020204" pitchFamily="34" charset="0"/>
                    <a:ea typeface="宋体" panose="02010600030101010101" pitchFamily="2" charset="-122"/>
                    <a:cs typeface="+mn-cs"/>
                  </a:rPr>
                  <a:t>，所以对应的</a:t>
                </a:r>
                <a:r>
                  <a:rPr lang="zh-CN" altLang="zh-CN" sz="1200" kern="1200" dirty="0">
                    <a:solidFill>
                      <a:schemeClr val="tx1"/>
                    </a:solidFill>
                    <a:effectLst/>
                    <a:latin typeface="Arial" panose="020B0604020202020204" pitchFamily="34" charset="0"/>
                    <a:ea typeface="宋体" panose="02010600030101010101" pitchFamily="2" charset="-122"/>
                    <a:cs typeface="+mn-cs"/>
                  </a:rPr>
                  <a:t>衍射角越大。</a:t>
                </a:r>
                <a:endParaRPr lang="zh-CN" altLang="en-US" dirty="0">
                  <a:latin typeface="Arial" panose="020B0604020202020204" pitchFamily="34" charset="0"/>
                </a:endParaRPr>
              </a:p>
            </p:txBody>
          </p:sp>
        </mc:Choice>
        <mc:Fallback xmlns="">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这是</a:t>
                </a:r>
                <a:r>
                  <a:rPr lang="en-US" altLang="zh-CN" dirty="0">
                    <a:latin typeface="Arial" panose="020B0604020202020204" pitchFamily="34" charset="0"/>
                  </a:rPr>
                  <a:t>X</a:t>
                </a:r>
                <a:r>
                  <a:rPr lang="zh-CN" altLang="en-US" dirty="0">
                    <a:latin typeface="Arial" panose="020B0604020202020204" pitchFamily="34" charset="0"/>
                  </a:rPr>
                  <a:t>射线衍射测量晶体结构的设备和</a:t>
                </a:r>
                <a:r>
                  <a:rPr lang="en-US" altLang="zh-CN" dirty="0" err="1">
                    <a:latin typeface="Arial" panose="020B0604020202020204" pitchFamily="34" charset="0"/>
                  </a:rPr>
                  <a:t>KBr</a:t>
                </a:r>
                <a:r>
                  <a:rPr lang="zh-CN" altLang="en-US" dirty="0">
                    <a:latin typeface="Arial" panose="020B0604020202020204" pitchFamily="34" charset="0"/>
                  </a:rPr>
                  <a:t>晶体的</a:t>
                </a:r>
                <a:r>
                  <a:rPr lang="en-US" altLang="zh-CN" dirty="0">
                    <a:latin typeface="Arial" panose="020B0604020202020204" pitchFamily="34" charset="0"/>
                  </a:rPr>
                  <a:t>X</a:t>
                </a:r>
                <a:r>
                  <a:rPr lang="zh-CN" altLang="en-US" dirty="0">
                    <a:latin typeface="Arial" panose="020B0604020202020204" pitchFamily="34" charset="0"/>
                  </a:rPr>
                  <a:t>射线衍射强度图。</a:t>
                </a:r>
                <a:endParaRPr lang="en-US" altLang="zh-CN" dirty="0">
                  <a:latin typeface="Arial" panose="020B0604020202020204" pitchFamily="34" charset="0"/>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不同晶面对应于不同衍射角，晶面间距</a:t>
                </a:r>
                <a:r>
                  <a:rPr lang="en-US" altLang="zh-CN" sz="1200" b="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𝑑</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越小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一般表现为密勒指数越大</a:t>
                </a:r>
                <a:r>
                  <a:rPr lang="zh-CN" altLang="en-US" sz="1200" kern="1200" dirty="0">
                    <a:solidFill>
                      <a:schemeClr val="tx1"/>
                    </a:solidFill>
                    <a:effectLst/>
                    <a:latin typeface="Arial" panose="020B0604020202020204" pitchFamily="34" charset="0"/>
                    <a:ea typeface="宋体" panose="02010600030101010101" pitchFamily="2" charset="-122"/>
                    <a:cs typeface="+mn-cs"/>
                  </a:rPr>
                  <a:t>，所以对应的</a:t>
                </a:r>
                <a:r>
                  <a:rPr lang="zh-CN" altLang="zh-CN" sz="1200" kern="1200" dirty="0">
                    <a:solidFill>
                      <a:schemeClr val="tx1"/>
                    </a:solidFill>
                    <a:effectLst/>
                    <a:latin typeface="Arial" panose="020B0604020202020204" pitchFamily="34" charset="0"/>
                    <a:ea typeface="宋体" panose="02010600030101010101" pitchFamily="2" charset="-122"/>
                    <a:cs typeface="+mn-cs"/>
                  </a:rPr>
                  <a:t>衍射角越大。</a:t>
                </a:r>
                <a:endParaRPr lang="zh-CN" altLang="en-US" dirty="0">
                  <a:latin typeface="Arial" panose="020B0604020202020204" pitchFamily="34" charset="0"/>
                </a:endParaRPr>
              </a:p>
            </p:txBody>
          </p:sp>
        </mc:Fallback>
      </mc:AlternateContent>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9CF1ABA8-563C-4C01-A0C3-87B77EB334C3}"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105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8787" name="Rectangle 2"/>
          <p:cNvSpPr>
            <a:spLocks noGrp="1" noRot="1" noChangeAspect="1" noChangeArrowheads="1" noTextEdit="1"/>
          </p:cNvSpPr>
          <p:nvPr>
            <p:ph type="sldImg"/>
          </p:nvPr>
        </p:nvSpPr>
        <p:spPr>
          <a:xfrm>
            <a:off x="3344863" y="533400"/>
            <a:ext cx="3548062" cy="2660650"/>
          </a:xfrm>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从量子力学的波粒二象性中可以得知，电子、中子都具有波动性（物质波）。当这些物质波的德布罗意波长和晶格常数相接近时，与</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射线一样，也可以产生反映晶格结构的衍射图形。当然，不同于</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射线（电磁场）的是，电子、中子是具有一定能量的实物粒子，与晶体中原子的相互作用具有不同的散射机理</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latin typeface="Arial" panose="020B0604020202020204" pitchFamily="34" charset="0"/>
            </a:endParaRPr>
          </a:p>
        </p:txBody>
      </p:sp>
    </p:spTree>
    <p:extLst>
      <p:ext uri="{BB962C8B-B14F-4D97-AF65-F5344CB8AC3E}">
        <p14:creationId xmlns:p14="http://schemas.microsoft.com/office/powerpoint/2010/main" val="26810959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当电子或中子流</a:t>
            </a:r>
            <a:r>
              <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具有一定能量的粒子</a:t>
            </a:r>
            <a:r>
              <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落到晶体上时，被晶体中原子散射，各散射粒子波之间产生互相干涉现象。晶体中每个原子均对电子进行散射。在弹性散射过程中，由于晶体中原子排列的周期性，各原子所散射的电子或中子波函数在叠加时互相干涉，遵循布拉格定律。</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106</a:t>
            </a:fld>
            <a:endParaRPr lang="en-US" altLang="zh-CN"/>
          </a:p>
        </p:txBody>
      </p:sp>
    </p:spTree>
    <p:extLst>
      <p:ext uri="{BB962C8B-B14F-4D97-AF65-F5344CB8AC3E}">
        <p14:creationId xmlns:p14="http://schemas.microsoft.com/office/powerpoint/2010/main" val="26442174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电子的德布罗意波长与其能量相关，能量越大，波长越短。电子能量为</a:t>
            </a:r>
            <a:r>
              <a:rPr lang="en-US" altLang="zh-CN" sz="1200" kern="1200" dirty="0">
                <a:solidFill>
                  <a:schemeClr val="tx1"/>
                </a:solidFill>
                <a:effectLst/>
                <a:latin typeface="Arial" panose="020B0604020202020204" pitchFamily="34" charset="0"/>
                <a:ea typeface="宋体" panose="02010600030101010101" pitchFamily="2" charset="-122"/>
                <a:cs typeface="+mn-cs"/>
              </a:rPr>
              <a:t>150 eV</a:t>
            </a:r>
            <a:r>
              <a:rPr lang="zh-CN" altLang="zh-CN" sz="1200" kern="1200" dirty="0">
                <a:solidFill>
                  <a:schemeClr val="tx1"/>
                </a:solidFill>
                <a:effectLst/>
                <a:latin typeface="Arial" panose="020B0604020202020204" pitchFamily="34" charset="0"/>
                <a:ea typeface="宋体" panose="02010600030101010101" pitchFamily="2" charset="-122"/>
                <a:cs typeface="+mn-cs"/>
              </a:rPr>
              <a:t>时，波长为</a:t>
            </a:r>
            <a:r>
              <a:rPr lang="en-US" altLang="zh-CN" sz="1200" kern="1200" dirty="0">
                <a:solidFill>
                  <a:schemeClr val="tx1"/>
                </a:solidFill>
                <a:effectLst/>
                <a:latin typeface="Arial" panose="020B0604020202020204" pitchFamily="34" charset="0"/>
                <a:ea typeface="宋体" panose="02010600030101010101" pitchFamily="2" charset="-122"/>
                <a:cs typeface="+mn-cs"/>
              </a:rPr>
              <a:t>1Å</a:t>
            </a:r>
            <a:r>
              <a:rPr lang="zh-CN" altLang="zh-CN" sz="1200" kern="1200" dirty="0">
                <a:solidFill>
                  <a:schemeClr val="tx1"/>
                </a:solidFill>
                <a:effectLst/>
                <a:latin typeface="Arial" panose="020B0604020202020204" pitchFamily="34" charset="0"/>
                <a:ea typeface="宋体" panose="02010600030101010101" pitchFamily="2" charset="-122"/>
                <a:cs typeface="+mn-cs"/>
              </a:rPr>
              <a:t>；当电子能量增加到</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30 keV</a:t>
            </a:r>
            <a:r>
              <a:rPr lang="zh-CN" altLang="zh-CN" sz="1200" kern="1200" dirty="0">
                <a:solidFill>
                  <a:schemeClr val="tx1"/>
                </a:solidFill>
                <a:effectLst/>
                <a:latin typeface="Arial" panose="020B0604020202020204" pitchFamily="34" charset="0"/>
                <a:ea typeface="宋体" panose="02010600030101010101" pitchFamily="2" charset="-122"/>
                <a:cs typeface="+mn-cs"/>
              </a:rPr>
              <a:t>（高能电子束）时，波长可以达到</a:t>
            </a:r>
            <a:r>
              <a:rPr lang="en-US" altLang="zh-CN" sz="1200" kern="1200" dirty="0">
                <a:solidFill>
                  <a:schemeClr val="tx1"/>
                </a:solidFill>
                <a:effectLst/>
                <a:latin typeface="Arial" panose="020B0604020202020204" pitchFamily="34" charset="0"/>
                <a:ea typeface="宋体" panose="02010600030101010101" pitchFamily="2" charset="-122"/>
                <a:cs typeface="+mn-cs"/>
              </a:rPr>
              <a:t>0.1Å</a:t>
            </a:r>
            <a:r>
              <a:rPr lang="zh-CN" altLang="zh-CN" sz="1200" kern="1200" dirty="0">
                <a:solidFill>
                  <a:schemeClr val="tx1"/>
                </a:solidFill>
                <a:effectLst/>
                <a:latin typeface="Arial" panose="020B0604020202020204" pitchFamily="34" charset="0"/>
                <a:ea typeface="宋体" panose="02010600030101010101" pitchFamily="2" charset="-122"/>
                <a:cs typeface="+mn-cs"/>
              </a:rPr>
              <a:t>以下。电子束被散射的机理是入射电子与原子中的电子相互作用。原子量越大的，原子中的电子越多，相应的对于入射电子的散射截面就越大。电子束衍射的优点在于对散射截面大的原子，衍射强度大，测量速度快，适合晶体生长的实时检测，而且容易获得比 </a:t>
            </a:r>
            <a:r>
              <a:rPr lang="en-US" altLang="zh-CN" sz="1200" kern="1200" dirty="0">
                <a:solidFill>
                  <a:schemeClr val="tx1"/>
                </a:solidFill>
                <a:effectLst/>
                <a:latin typeface="Arial" panose="020B0604020202020204" pitchFamily="34" charset="0"/>
                <a:ea typeface="宋体" panose="02010600030101010101" pitchFamily="2" charset="-122"/>
                <a:cs typeface="+mn-cs"/>
              </a:rPr>
              <a:t>X </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射线更短的波长。</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107</a:t>
            </a:fld>
            <a:endParaRPr lang="en-US" altLang="zh-CN"/>
          </a:p>
        </p:txBody>
      </p:sp>
    </p:spTree>
    <p:extLst>
      <p:ext uri="{BB962C8B-B14F-4D97-AF65-F5344CB8AC3E}">
        <p14:creationId xmlns:p14="http://schemas.microsoft.com/office/powerpoint/2010/main" val="33605866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中子的质量比较大，容易在较低的能量时获得更短的德布罗意波长。例如，波长为</a:t>
            </a:r>
            <a:r>
              <a:rPr lang="en-US" altLang="zh-CN" sz="1200" kern="1200" dirty="0">
                <a:solidFill>
                  <a:schemeClr val="tx1"/>
                </a:solidFill>
                <a:effectLst/>
                <a:latin typeface="Arial" panose="020B0604020202020204" pitchFamily="34" charset="0"/>
                <a:ea typeface="宋体" panose="02010600030101010101" pitchFamily="2" charset="-122"/>
                <a:cs typeface="+mn-cs"/>
              </a:rPr>
              <a:t>1Å</a:t>
            </a:r>
            <a:r>
              <a:rPr lang="zh-CN" altLang="zh-CN" sz="1200" kern="1200" dirty="0">
                <a:solidFill>
                  <a:schemeClr val="tx1"/>
                </a:solidFill>
                <a:effectLst/>
                <a:latin typeface="Arial" panose="020B0604020202020204" pitchFamily="34" charset="0"/>
                <a:ea typeface="宋体" panose="02010600030101010101" pitchFamily="2" charset="-122"/>
                <a:cs typeface="+mn-cs"/>
              </a:rPr>
              <a:t>时，中子的能量只有约</a:t>
            </a:r>
            <a:r>
              <a:rPr lang="en-US" altLang="zh-CN" sz="1200" kern="1200" dirty="0">
                <a:solidFill>
                  <a:schemeClr val="tx1"/>
                </a:solidFill>
                <a:effectLst/>
                <a:latin typeface="Arial" panose="020B0604020202020204" pitchFamily="34" charset="0"/>
                <a:ea typeface="宋体" panose="02010600030101010101" pitchFamily="2" charset="-122"/>
                <a:cs typeface="+mn-cs"/>
              </a:rPr>
              <a:t>0.08eV</a:t>
            </a:r>
            <a:r>
              <a:rPr lang="zh-CN" altLang="zh-CN" sz="1200" kern="1200" dirty="0">
                <a:solidFill>
                  <a:schemeClr val="tx1"/>
                </a:solidFill>
                <a:effectLst/>
                <a:latin typeface="Arial" panose="020B0604020202020204" pitchFamily="34" charset="0"/>
                <a:ea typeface="宋体" panose="02010600030101010101" pitchFamily="2" charset="-122"/>
                <a:cs typeface="+mn-cs"/>
              </a:rPr>
              <a:t>。中子束散射的机理不同于电子束，由于中子为电中性，与电子之间没有相互作用，中子束散射是基于中子与原子核之间的强相互作用，其优点是对于质量较轻的原子（即散射截面小的原子）可以获得比较好的衍射图像，同时中子衍射可以区分同位素，另外还有可能探测各种准粒子。缺点是产生中子流需要用核反应堆，造价昂贵，而且中子束衍射图像难于检测、亮度低、实验时间长。</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108</a:t>
            </a:fld>
            <a:endParaRPr lang="en-US" altLang="zh-CN"/>
          </a:p>
        </p:txBody>
      </p:sp>
    </p:spTree>
    <p:extLst>
      <p:ext uri="{BB962C8B-B14F-4D97-AF65-F5344CB8AC3E}">
        <p14:creationId xmlns:p14="http://schemas.microsoft.com/office/powerpoint/2010/main" val="36375178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A1C0D0FF-D50F-40BF-BFFE-15C91FD9660A}"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109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6739" name="Rectangle 2"/>
          <p:cNvSpPr>
            <a:spLocks noGrp="1" noRot="1" noChangeAspect="1" noChangeArrowheads="1" noTextEdit="1"/>
          </p:cNvSpPr>
          <p:nvPr>
            <p:ph type="sldImg"/>
          </p:nvPr>
        </p:nvSpPr>
        <p:spPr>
          <a:xfrm>
            <a:off x="3344863" y="533400"/>
            <a:ext cx="3548062" cy="2660650"/>
          </a:xfrm>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latin typeface="Times New Roman" panose="02020603050405020304" pitchFamily="18" charset="0"/>
                <a:ea typeface="微软雅黑" panose="020B0503020204020204" pitchFamily="34" charset="-122"/>
                <a:cs typeface="Times New Roman" panose="02020603050405020304" pitchFamily="18" charset="0"/>
              </a:rPr>
              <a:t>不是所有的晶面都能观测到衍射峰。</a:t>
            </a:r>
          </a:p>
          <a:p>
            <a:endParaRPr lang="zh-CN" altLang="en-US" dirty="0">
              <a:latin typeface="Arial" panose="020B0604020202020204" pitchFamily="34" charset="0"/>
            </a:endParaRPr>
          </a:p>
        </p:txBody>
      </p:sp>
    </p:spTree>
    <p:extLst>
      <p:ext uri="{BB962C8B-B14F-4D97-AF65-F5344CB8AC3E}">
        <p14:creationId xmlns:p14="http://schemas.microsoft.com/office/powerpoint/2010/main" val="118056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晶格是对晶体空间排列结构的一种抽象描述，</a:t>
            </a:r>
            <a:r>
              <a:rPr lang="zh-CN" altLang="zh-CN" sz="1200" kern="100" dirty="0">
                <a:solidFill>
                  <a:srgbClr val="000000"/>
                </a:solidFill>
                <a:effectLst/>
                <a:latin typeface="Times New Roman" panose="02020603050405020304" pitchFamily="18" charset="0"/>
                <a:ea typeface="宋体" panose="02010600030101010101" pitchFamily="2" charset="-122"/>
              </a:rPr>
              <a:t>晶格的格点上放置原子或原子团即构成了晶体；</a:t>
            </a:r>
            <a:r>
              <a:rPr lang="zh-CN" altLang="zh-CN" sz="1200" kern="100" dirty="0">
                <a:effectLst/>
                <a:latin typeface="Times New Roman" panose="02020603050405020304" pitchFamily="18" charset="0"/>
                <a:ea typeface="宋体" panose="02010600030101010101" pitchFamily="2" charset="-122"/>
              </a:rPr>
              <a:t>同一类晶格结构可描述多种晶体，构成这些晶体的原子或原子团可以不同，相应的间距也可以不同，但是它们都具有相同的排列形式；通过定义不同的原子团，</a:t>
            </a:r>
            <a:r>
              <a:rPr lang="zh-CN" altLang="zh-CN" sz="1200" kern="100" dirty="0">
                <a:solidFill>
                  <a:srgbClr val="000000"/>
                </a:solidFill>
                <a:effectLst/>
                <a:latin typeface="Times New Roman" panose="02020603050405020304" pitchFamily="18" charset="0"/>
                <a:ea typeface="宋体" panose="02010600030101010101" pitchFamily="2" charset="-122"/>
              </a:rPr>
              <a:t>同种晶体也可以用不同的晶格来描述。</a:t>
            </a: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a:t>
            </a:fld>
            <a:endParaRPr lang="en-US" altLang="zh-CN"/>
          </a:p>
        </p:txBody>
      </p:sp>
    </p:spTree>
    <p:extLst>
      <p:ext uri="{BB962C8B-B14F-4D97-AF65-F5344CB8AC3E}">
        <p14:creationId xmlns:p14="http://schemas.microsoft.com/office/powerpoint/2010/main" val="36781654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F2E33342-3FE7-4524-9212-6D748DE20BBF}"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110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20835"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格点上的基元含有多原子的情况下，由于基元内部原子层面的衍射，会导致某些在单原子格点结构中出现的衍射峰消失的“消光”现象。体心立方、面心立方的密勒指数都是以简立方晶格结构来定义的，处于体心和面心格点的衍射，也会使得简立方结构的某些衍射峰消失。如面心立方为例，设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）的一级衍射峰出现的角度为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𝑎</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上式亦可写成：</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e>
                      </m:d>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𝜆</m:t>
                          </m:r>
                        </m:num>
                        <m:den>
                          <m:r>
                            <a:rPr lang="zh-CN" altLang="en-US" sz="1200" i="0" kern="1200" smtClean="0">
                              <a:solidFill>
                                <a:schemeClr val="tx1"/>
                              </a:solidFill>
                              <a:latin typeface="Cambria Math" panose="02040503050406030204" pitchFamily="18" charset="0"/>
                              <a:ea typeface="宋体" panose="02010600030101010101" pitchFamily="2" charset="-122"/>
                              <a:cs typeface="+mn-cs"/>
                            </a:rPr>
                            <m:t>2</m:t>
                          </m:r>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面心立方比简立方结构多了在面心的格点，</a:t>
                </a:r>
                <a:r>
                  <a:rPr lang="en-US" altLang="zh-CN" sz="1200" kern="1200" dirty="0">
                    <a:solidFill>
                      <a:schemeClr val="tx1"/>
                    </a:solidFill>
                    <a:effectLst/>
                    <a:latin typeface="Arial" panose="020B0604020202020204" pitchFamily="34" charset="0"/>
                    <a:ea typeface="宋体" panose="02010600030101010101" pitchFamily="2" charset="-122"/>
                    <a:cs typeface="+mn-cs"/>
                  </a:rPr>
                  <a:t>[100]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方向上实际上是形成了面间距为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的晶面系，对应的密勒指数可以写成（</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从式</a:t>
                </a:r>
                <a:r>
                  <a:rPr lang="en-US" altLang="zh-CN" sz="1200" kern="1200" dirty="0">
                    <a:solidFill>
                      <a:schemeClr val="tx1"/>
                    </a:solidFill>
                    <a:effectLst/>
                    <a:latin typeface="Arial" panose="020B0604020202020204" pitchFamily="34" charset="0"/>
                    <a:ea typeface="宋体" panose="02010600030101010101" pitchFamily="2" charset="-122"/>
                    <a:cs typeface="+mn-cs"/>
                  </a:rPr>
                  <a:t>1-31</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）衍射出现极小值的角度。所以对于面心立方结构，在角度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处观测不到衍射峰，也就是简立方结构晶面（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）的一级衍射峰“消光”了。</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面心立方中晶面系（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）一级衍射峰出现的角度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应满足：</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亦可写成：</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𝑎</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𝜃</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）的二级衍射峰。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ndParaRPr>
              </a:p>
            </p:txBody>
          </p:sp>
        </mc:Choice>
        <mc:Fallback xmlns="">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格点上的基元含有多原子的情况下，由于基元内部原子层面的衍射，会导致某些在单原子格点结构中出现的衍射峰消失的“消光”现象。体心立方、面心立方的密勒指数都是以简立方晶格结构来定义的，处于体心和面心格点的衍射，也会使得简立方结构的某些衍射峰消失。如面心立方为例，设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）的一级衍射峰出现的角度为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2𝑎sin𝜃_"</a:t>
                </a:r>
                <a:r>
                  <a:rPr lang="zh-CN" altLang="en-US" sz="1200" i="0" kern="1200">
                    <a:solidFill>
                      <a:schemeClr val="tx1"/>
                    </a:solidFill>
                    <a:latin typeface="Arial" panose="020B0604020202020204" pitchFamily="34" charset="0"/>
                    <a:ea typeface="宋体" panose="02010600030101010101" pitchFamily="2" charset="-122"/>
                    <a:cs typeface="+mn-cs"/>
                  </a:rPr>
                  <a:t>1</a:t>
                </a:r>
                <a:r>
                  <a:rPr lang="zh-CN" altLang="en-US" sz="1200" i="0" kern="1200">
                    <a:solidFill>
                      <a:schemeClr val="tx1"/>
                    </a:solidFill>
                    <a:latin typeface="Cambria Math" panose="02040503050406030204" pitchFamily="18" charset="0"/>
                    <a:ea typeface="宋体" panose="02010600030101010101" pitchFamily="2" charset="-122"/>
                    <a:cs typeface="+mn-cs"/>
                  </a:rPr>
                  <a:t>" =𝜆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上式亦可写成：</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2(𝑎/2)sin𝜃_"</a:t>
                </a:r>
                <a:r>
                  <a:rPr lang="zh-CN" altLang="en-US" sz="1200" i="0" kern="1200">
                    <a:solidFill>
                      <a:schemeClr val="tx1"/>
                    </a:solidFill>
                    <a:latin typeface="Arial" panose="020B0604020202020204" pitchFamily="34" charset="0"/>
                    <a:ea typeface="宋体" panose="02010600030101010101" pitchFamily="2" charset="-122"/>
                    <a:cs typeface="+mn-cs"/>
                  </a:rPr>
                  <a:t>1</a:t>
                </a:r>
                <a:r>
                  <a:rPr lang="zh-CN" altLang="en-US" sz="1200" i="0" kern="1200">
                    <a:solidFill>
                      <a:schemeClr val="tx1"/>
                    </a:solidFill>
                    <a:latin typeface="Cambria Math" panose="02040503050406030204" pitchFamily="18" charset="0"/>
                    <a:ea typeface="宋体" panose="02010600030101010101" pitchFamily="2" charset="-122"/>
                    <a:cs typeface="+mn-cs"/>
                  </a:rPr>
                  <a:t>" =𝜆/"</a:t>
                </a:r>
                <a:r>
                  <a:rPr lang="zh-CN" altLang="en-US" sz="1200" i="0" kern="1200">
                    <a:solidFill>
                      <a:schemeClr val="tx1"/>
                    </a:solidFill>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面心立方比简立方结构多了在面心的格点，</a:t>
                </a:r>
                <a:r>
                  <a:rPr lang="en-US" altLang="zh-CN" sz="1200" kern="1200" dirty="0">
                    <a:solidFill>
                      <a:schemeClr val="tx1"/>
                    </a:solidFill>
                    <a:effectLst/>
                    <a:latin typeface="Arial" panose="020B0604020202020204" pitchFamily="34" charset="0"/>
                    <a:ea typeface="宋体" panose="02010600030101010101" pitchFamily="2" charset="-122"/>
                    <a:cs typeface="+mn-cs"/>
                  </a:rPr>
                  <a:t>[100]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方向上实际上是形成了面间距为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的晶面系，对应的密勒指数可以写成（</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从式</a:t>
                </a:r>
                <a:r>
                  <a:rPr lang="en-US" altLang="zh-CN" sz="1200" kern="1200" dirty="0">
                    <a:solidFill>
                      <a:schemeClr val="tx1"/>
                    </a:solidFill>
                    <a:effectLst/>
                    <a:latin typeface="Arial" panose="020B0604020202020204" pitchFamily="34" charset="0"/>
                    <a:ea typeface="宋体" panose="02010600030101010101" pitchFamily="2" charset="-122"/>
                    <a:cs typeface="+mn-cs"/>
                  </a:rPr>
                  <a:t>1-31</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）衍射出现极小值的角度。所以对于面心立方结构，在角度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处观测不到衍射峰，也就是简立方结构晶面（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）的一级衍射峰“消光”了。</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面心立方中晶面系（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）一级衍射峰出现的角度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应满足：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2（𝑎/2）sin𝜃_"</a:t>
                </a:r>
                <a:r>
                  <a:rPr lang="zh-CN" altLang="en-US" sz="1200" i="0" kern="1200">
                    <a:solidFill>
                      <a:schemeClr val="tx1"/>
                    </a:solidFill>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 =𝜆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亦可写成：</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2𝑎sin𝜃_"</a:t>
                </a:r>
                <a:r>
                  <a:rPr lang="zh-CN" altLang="en-US" sz="1200" i="0" kern="1200">
                    <a:solidFill>
                      <a:schemeClr val="tx1"/>
                    </a:solidFill>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 =2𝜆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）的二级衍射峰。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ndParaRPr>
              </a:p>
            </p:txBody>
          </p:sp>
        </mc:Fallback>
      </mc:AlternateContent>
    </p:spTree>
    <p:extLst>
      <p:ext uri="{BB962C8B-B14F-4D97-AF65-F5344CB8AC3E}">
        <p14:creationId xmlns:p14="http://schemas.microsoft.com/office/powerpoint/2010/main" val="459867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F2E33342-3FE7-4524-9212-6D748DE20BBF}"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111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20835"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20836"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而</a:t>
                </a:r>
                <a:r>
                  <a:rPr lang="zh-CN" altLang="zh-CN" sz="1200" kern="1200" dirty="0">
                    <a:solidFill>
                      <a:schemeClr val="tx1"/>
                    </a:solidFill>
                    <a:effectLst/>
                    <a:latin typeface="Arial" panose="020B0604020202020204" pitchFamily="34" charset="0"/>
                    <a:ea typeface="宋体" panose="02010600030101010101" pitchFamily="2" charset="-122"/>
                    <a:cs typeface="+mn-cs"/>
                  </a:rPr>
                  <a:t>在晶向</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方向上，面心立方结构与简立方结构的晶面间距一致，不会出现消光现象。</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ndParaRPr>
              </a:p>
            </p:txBody>
          </p:sp>
        </mc:Choice>
        <mc:Fallback xmlns="">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注意到：</a:t>
                </a:r>
                <a:r>
                  <a:rPr lang="en-US" altLang="zh-CN" dirty="0">
                    <a:latin typeface="Arial" panose="020B0604020202020204" pitchFamily="34" charset="0"/>
                  </a:rPr>
                  <a:t>1.</a:t>
                </a:r>
                <a:r>
                  <a:rPr lang="zh-CN" altLang="en-US" dirty="0">
                    <a:latin typeface="Arial" panose="020B0604020202020204" pitchFamily="34" charset="0"/>
                  </a:rPr>
                  <a:t>不同的晶面，有不同的衍射角，和衍射强度 </a:t>
                </a:r>
                <a:r>
                  <a:rPr lang="en-US" altLang="zh-CN" dirty="0">
                    <a:latin typeface="Arial" panose="020B0604020202020204" pitchFamily="34" charset="0"/>
                  </a:rPr>
                  <a:t>2.</a:t>
                </a:r>
                <a:r>
                  <a:rPr lang="zh-CN" altLang="en-US" dirty="0">
                    <a:latin typeface="Arial" panose="020B0604020202020204" pitchFamily="34" charset="0"/>
                  </a:rPr>
                  <a:t>晶面指数越大，衍射角越大</a:t>
                </a:r>
              </a:p>
              <a:p>
                <a:r>
                  <a:rPr lang="zh-CN" altLang="en-US" dirty="0">
                    <a:latin typeface="Arial" panose="020B0604020202020204" pitchFamily="34" charset="0"/>
                  </a:rPr>
                  <a:t>费时</a:t>
                </a:r>
                <a:r>
                  <a:rPr lang="en-US" altLang="zh-CN" dirty="0">
                    <a:latin typeface="Arial" panose="020B0604020202020204" pitchFamily="34" charset="0"/>
                  </a:rPr>
                  <a:t>2</a:t>
                </a:r>
                <a:r>
                  <a:rPr lang="zh-CN" altLang="en-US" dirty="0">
                    <a:latin typeface="Arial" panose="020B0604020202020204" pitchFamily="34" charset="0"/>
                  </a:rPr>
                  <a:t>分钟。</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格点上的基元含有多原子的情况下，由于基元内部原子层面的衍射，会导致某些在单原子格点结构中出现的衍射峰消失的“消光”现象。体心立方、面心立方的密勒指数都是以简立方晶格结构来定义的，处于体心和面心格点的衍射，也会使得简立方结构的某些衍射峰消失。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1.35</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所示面心立方为例，设简立方中晶面（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）的一级衍射峰出现的角度为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2𝑎sin𝜃_"1" =𝜆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上式亦可写成：</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2(𝑎/2)sin𝜃_"1" =𝜆/"2"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面心立方比简立方结构多了在面心的格点，</a:t>
                </a:r>
                <a:r>
                  <a:rPr lang="en-US" altLang="zh-CN" sz="1200" kern="1200" dirty="0">
                    <a:solidFill>
                      <a:schemeClr val="tx1"/>
                    </a:solidFill>
                    <a:effectLst/>
                    <a:latin typeface="Arial" panose="020B0604020202020204" pitchFamily="34" charset="0"/>
                    <a:ea typeface="宋体" panose="02010600030101010101" pitchFamily="2" charset="-122"/>
                    <a:cs typeface="+mn-cs"/>
                  </a:rPr>
                  <a:t>[100]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方向上实际上是形成了面间距为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的晶面系，对应的密勒指数可以写成（</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从式</a:t>
                </a:r>
                <a:r>
                  <a:rPr lang="en-US" altLang="zh-CN" sz="1200" kern="1200" dirty="0">
                    <a:solidFill>
                      <a:schemeClr val="tx1"/>
                    </a:solidFill>
                    <a:effectLst/>
                    <a:latin typeface="Arial" panose="020B0604020202020204" pitchFamily="34" charset="0"/>
                    <a:ea typeface="宋体" panose="02010600030101010101" pitchFamily="2" charset="-122"/>
                    <a:cs typeface="+mn-cs"/>
                  </a:rPr>
                  <a:t>1-31</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）衍射出现极小值的角度。所以对于面心立方结构，在角度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处观测不到衍射峰，也就是简立方结构晶面（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）的一级衍射峰“消光”了。</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面心立方中晶面系（</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）一级衍射峰出现的角度</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应满足：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2（𝑎/2）sin𝜃_"2" =𝜆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亦可写成：</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2𝑎sin𝜃_"2" =2𝜆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a:t>
                </a:r>
                <a:r>
                  <a:rPr lang="en-US" altLang="zh-CN" sz="1200" i="1"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正好是简立方中晶面（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）的二级衍射峰。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ndParaRPr>
              </a:p>
            </p:txBody>
          </p:sp>
        </mc:Fallback>
      </mc:AlternateContent>
    </p:spTree>
    <p:extLst>
      <p:ext uri="{BB962C8B-B14F-4D97-AF65-F5344CB8AC3E}">
        <p14:creationId xmlns:p14="http://schemas.microsoft.com/office/powerpoint/2010/main" val="4348680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A1C0D0FF-D50F-40BF-BFFE-15C91FD9660A}"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112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6739"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16740"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分析其规律可知，对于面心立方结构，密勒指数为全奇全偶的晶面系，例如（</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133</a:t>
                </a:r>
                <a:r>
                  <a:rPr lang="zh-CN" altLang="zh-CN" sz="1200" kern="1200" dirty="0">
                    <a:solidFill>
                      <a:schemeClr val="tx1"/>
                    </a:solidFill>
                    <a:effectLst/>
                    <a:latin typeface="Arial" panose="020B0604020202020204" pitchFamily="34" charset="0"/>
                    <a:ea typeface="宋体" panose="02010600030101010101" pitchFamily="2" charset="-122"/>
                    <a:cs typeface="+mn-cs"/>
                  </a:rPr>
                  <a:t>）等，可以观测到衍射峰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而对于体心立方结构，出现衍射峰的是密勒指数和</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为偶数的那些晶面系，其它晶面由于消光不会出现衍射峰。</a:t>
                </a:r>
              </a:p>
              <a:p>
                <a:endParaRPr lang="zh-CN" altLang="en-US" dirty="0">
                  <a:latin typeface="Arial" panose="020B0604020202020204" pitchFamily="34" charset="0"/>
                </a:endParaRPr>
              </a:p>
            </p:txBody>
          </p:sp>
        </mc:Choice>
        <mc:Fallback xmlns="">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分析其规律可知，对于面心立方结构，密勒指数为全奇全偶的晶面系，例如（</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133</a:t>
                </a:r>
                <a:r>
                  <a:rPr lang="zh-CN" altLang="zh-CN" sz="1200" kern="1200" dirty="0">
                    <a:solidFill>
                      <a:schemeClr val="tx1"/>
                    </a:solidFill>
                    <a:effectLst/>
                    <a:latin typeface="Arial" panose="020B0604020202020204" pitchFamily="34" charset="0"/>
                    <a:ea typeface="宋体" panose="02010600030101010101" pitchFamily="2" charset="-122"/>
                    <a:cs typeface="+mn-cs"/>
                  </a:rPr>
                  <a:t>）等，可以观测到衍射峰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而对于体心立方结构，出现衍射峰的是密勒指数和</a:t>
                </a:r>
                <a:r>
                  <a:rPr lang="zh-CN" altLang="en-US" sz="1200" b="0" i="0" kern="1200">
                    <a:solidFill>
                      <a:schemeClr val="tx1"/>
                    </a:solidFill>
                    <a:latin typeface="Cambria Math" panose="02040503050406030204" pitchFamily="18" charset="0"/>
                    <a:ea typeface="宋体" panose="02010600030101010101" pitchFamily="2" charset="-122"/>
                    <a:cs typeface="+mn-cs"/>
                  </a:rPr>
                  <a:t>ℎ_1+ℎ_2+ℎ_3</a:t>
                </a:r>
                <a:r>
                  <a:rPr lang="zh-CN" altLang="zh-CN" sz="1200" kern="1200" dirty="0">
                    <a:solidFill>
                      <a:schemeClr val="tx1"/>
                    </a:solidFill>
                    <a:effectLst/>
                    <a:latin typeface="Arial" panose="020B0604020202020204" pitchFamily="34" charset="0"/>
                    <a:ea typeface="宋体" panose="02010600030101010101" pitchFamily="2" charset="-122"/>
                    <a:cs typeface="+mn-cs"/>
                  </a:rPr>
                  <a:t>为偶数的那些晶面系，其它晶面由于消光不会出现衍射峰。</a:t>
                </a:r>
              </a:p>
              <a:p>
                <a:endParaRPr lang="zh-CN" altLang="en-US" dirty="0">
                  <a:latin typeface="Arial" panose="020B0604020202020204" pitchFamily="34" charset="0"/>
                </a:endParaRPr>
              </a:p>
            </p:txBody>
          </p:sp>
        </mc:Fallback>
      </mc:AlternateContent>
    </p:spTree>
    <p:extLst>
      <p:ext uri="{BB962C8B-B14F-4D97-AF65-F5344CB8AC3E}">
        <p14:creationId xmlns:p14="http://schemas.microsoft.com/office/powerpoint/2010/main" val="18044492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5797550" y="6743700"/>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A1C0D0FF-D50F-40BF-BFFE-15C91FD9660A}" type="slidenum">
              <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113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16739" name="Rectangle 2"/>
          <p:cNvSpPr>
            <a:spLocks noGrp="1" noRot="1" noChangeAspect="1" noChangeArrowheads="1" noTextEdit="1"/>
          </p:cNvSpPr>
          <p:nvPr>
            <p:ph type="sldImg"/>
          </p:nvPr>
        </p:nvSpPr>
        <p:spPr>
          <a:xfrm>
            <a:off x="3344863" y="533400"/>
            <a:ext cx="3548062" cy="2660650"/>
          </a:xfrm>
        </p:spPr>
      </p:sp>
      <mc:AlternateContent xmlns:mc="http://schemas.openxmlformats.org/markup-compatibility/2006" xmlns:a14="http://schemas.microsoft.com/office/drawing/2010/main">
        <mc:Choice Requires="a14">
          <p:sp>
            <p:nvSpPr>
              <p:cNvPr id="116740"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分析其规律可知，对于面心立方结构，密勒指数为全奇全偶的晶面系，例如（</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133</a:t>
                </a:r>
                <a:r>
                  <a:rPr lang="zh-CN" altLang="zh-CN" sz="1200" kern="1200" dirty="0">
                    <a:solidFill>
                      <a:schemeClr val="tx1"/>
                    </a:solidFill>
                    <a:effectLst/>
                    <a:latin typeface="Arial" panose="020B0604020202020204" pitchFamily="34" charset="0"/>
                    <a:ea typeface="宋体" panose="02010600030101010101" pitchFamily="2" charset="-122"/>
                    <a:cs typeface="+mn-cs"/>
                  </a:rPr>
                  <a:t>）等，可以观测到衍射峰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而对于体心立方结构，出现衍射峰的是密勒指数和</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为偶数的那些晶面系，其它晶面由于消光不会出现衍射峰。</a:t>
                </a:r>
              </a:p>
              <a:p>
                <a:endParaRPr lang="zh-CN" altLang="en-US" dirty="0">
                  <a:latin typeface="Arial" panose="020B0604020202020204" pitchFamily="34" charset="0"/>
                </a:endParaRPr>
              </a:p>
            </p:txBody>
          </p:sp>
        </mc:Choice>
        <mc:Fallback xmlns="">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分析其规律可知，对于面心立方结构，密勒指数为全奇全偶的晶面系，例如（</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133</a:t>
                </a:r>
                <a:r>
                  <a:rPr lang="zh-CN" altLang="zh-CN" sz="1200" kern="1200" dirty="0">
                    <a:solidFill>
                      <a:schemeClr val="tx1"/>
                    </a:solidFill>
                    <a:effectLst/>
                    <a:latin typeface="Arial" panose="020B0604020202020204" pitchFamily="34" charset="0"/>
                    <a:ea typeface="宋体" panose="02010600030101010101" pitchFamily="2" charset="-122"/>
                    <a:cs typeface="+mn-cs"/>
                  </a:rPr>
                  <a:t>）等，可以观测到衍射峰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而对于体心立方结构，出现衍射峰的是密勒指数和</a:t>
                </a:r>
                <a:r>
                  <a:rPr lang="zh-CN" altLang="en-US" sz="1200" b="0" i="0" kern="1200">
                    <a:solidFill>
                      <a:schemeClr val="tx1"/>
                    </a:solidFill>
                    <a:latin typeface="Cambria Math" panose="02040503050406030204" pitchFamily="18" charset="0"/>
                    <a:ea typeface="宋体" panose="02010600030101010101" pitchFamily="2" charset="-122"/>
                    <a:cs typeface="+mn-cs"/>
                  </a:rPr>
                  <a:t>ℎ_1+ℎ_2+ℎ_3</a:t>
                </a:r>
                <a:r>
                  <a:rPr lang="zh-CN" altLang="zh-CN" sz="1200" kern="1200" dirty="0">
                    <a:solidFill>
                      <a:schemeClr val="tx1"/>
                    </a:solidFill>
                    <a:effectLst/>
                    <a:latin typeface="Arial" panose="020B0604020202020204" pitchFamily="34" charset="0"/>
                    <a:ea typeface="宋体" panose="02010600030101010101" pitchFamily="2" charset="-122"/>
                    <a:cs typeface="+mn-cs"/>
                  </a:rPr>
                  <a:t>为偶数的那些晶面系，其它晶面由于消光不会出现衍射峰。</a:t>
                </a:r>
              </a:p>
              <a:p>
                <a:endParaRPr lang="zh-CN" altLang="en-US" dirty="0">
                  <a:latin typeface="Arial" panose="020B0604020202020204" pitchFamily="34" charset="0"/>
                </a:endParaRPr>
              </a:p>
            </p:txBody>
          </p:sp>
        </mc:Fallback>
      </mc:AlternateContent>
    </p:spTree>
    <p:extLst>
      <p:ext uri="{BB962C8B-B14F-4D97-AF65-F5344CB8AC3E}">
        <p14:creationId xmlns:p14="http://schemas.microsoft.com/office/powerpoint/2010/main" val="5787718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下面我们看一下衍射波矢与倒格空间的关系。如图所示，以</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𝑂</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为原点，</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为晶格中任一方向上的一个相邻的格点，其位矢为：</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波长为</a:t>
                </a:r>
                <a:r>
                  <a:rPr lang="en-US" altLang="zh-CN" sz="1200" kern="1200" dirty="0">
                    <a:solidFill>
                      <a:schemeClr val="tx1"/>
                    </a:solidFill>
                    <a:effectLst/>
                    <a:latin typeface="Arial" panose="020B0604020202020204" pitchFamily="34" charset="0"/>
                    <a:ea typeface="宋体" panose="02010600030101010101" pitchFamily="2" charset="-122"/>
                    <a:cs typeface="+mn-cs"/>
                  </a:rPr>
                  <a:t>l</a:t>
                </a:r>
                <a:r>
                  <a:rPr lang="zh-CN" altLang="zh-CN" sz="1200" kern="1200" dirty="0">
                    <a:solidFill>
                      <a:schemeClr val="tx1"/>
                    </a:solidFill>
                    <a:effectLst/>
                    <a:latin typeface="Arial" panose="020B0604020202020204" pitchFamily="34" charset="0"/>
                    <a:ea typeface="宋体" panose="02010600030101010101" pitchFamily="2" charset="-122"/>
                    <a:cs typeface="+mn-cs"/>
                  </a:rPr>
                  <a:t>的入射光与衍射光的波矢分别为：</a:t>
                </a: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𝜆</m:t>
                          </m:r>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m:rPr>
                              <m:nor/>
                            </m:rPr>
                            <a:rPr lang="zh-CN" altLang="en-US" sz="1200" i="1" kern="1200">
                              <a:solidFill>
                                <a:schemeClr val="tx1"/>
                              </a:solidFill>
                              <a:latin typeface="Arial" panose="020B0604020202020204" pitchFamily="34"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𝜋</m:t>
                              </m:r>
                            </m:e>
                            <m:sup/>
                          </m:sSup>
                        </m:num>
                        <m:den>
                          <m:r>
                            <a:rPr lang="zh-CN" altLang="en-US" sz="1200" i="1" kern="1200">
                              <a:solidFill>
                                <a:schemeClr val="tx1"/>
                              </a:solidFill>
                              <a:latin typeface="Cambria Math" panose="02040503050406030204" pitchFamily="18" charset="0"/>
                              <a:ea typeface="宋体" panose="02010600030101010101" pitchFamily="2" charset="-122"/>
                              <a:cs typeface="+mn-cs"/>
                            </a:rPr>
                            <m:t>𝜆</m:t>
                          </m:r>
                        </m:den>
                      </m:f>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m:rPr>
                              <m:nor/>
                            </m:rPr>
                            <a:rPr lang="zh-CN" altLang="en-US" sz="1200" i="1" kern="1200">
                              <a:solidFill>
                                <a:schemeClr val="tx1"/>
                              </a:solidFill>
                              <a:latin typeface="Arial" panose="020B0604020202020204" pitchFamily="34" charset="0"/>
                              <a:ea typeface="宋体" panose="02010600030101010101" pitchFamily="2" charset="-122"/>
                              <a:cs typeface="+mn-cs"/>
                            </a:rPr>
                            <m:t>2</m:t>
                          </m:r>
                        </m:sub>
                      </m:sSub>
                    </m:oMath>
                  </m:oMathPara>
                </a14:m>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为入射光、衍射光方向上的单位矢量</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两相邻格点</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𝑂</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的衍射光之间的光程差为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𝐶𝑂</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𝑂𝐷</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，则产生衍射极大条件为：</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𝐶𝑂</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𝑂𝐷</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acc>
                            <m:accPr>
                              <m: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acc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acc>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𝜆</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a:t>
                </a:r>
                <a:r>
                  <a:rPr lang="zh-CN" altLang="en-US" sz="1200" kern="1200" dirty="0">
                    <a:solidFill>
                      <a:schemeClr val="tx1"/>
                    </a:solidFill>
                    <a:effectLst/>
                    <a:latin typeface="Arial" panose="020B0604020202020204" pitchFamily="34" charset="0"/>
                    <a:ea typeface="宋体" panose="02010600030101010101" pitchFamily="2" charset="-122"/>
                    <a:cs typeface="+mn-cs"/>
                  </a:rPr>
                  <a:t>上面的</a:t>
                </a:r>
                <a:r>
                  <a:rPr lang="zh-CN" altLang="zh-CN" sz="1200" kern="1200" dirty="0">
                    <a:solidFill>
                      <a:schemeClr val="tx1"/>
                    </a:solidFill>
                    <a:effectLst/>
                    <a:latin typeface="Arial" panose="020B0604020202020204" pitchFamily="34" charset="0"/>
                    <a:ea typeface="宋体" panose="02010600030101010101" pitchFamily="2" charset="-122"/>
                    <a:cs typeface="+mn-cs"/>
                  </a:rPr>
                  <a:t>式子，即：</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为衍射级数，</a:t>
                </a:r>
                <a:r>
                  <a:rPr lang="zh-CN" altLang="en-US" sz="1200" kern="1200" dirty="0">
                    <a:solidFill>
                      <a:schemeClr val="tx1"/>
                    </a:solidFill>
                    <a:effectLst/>
                    <a:latin typeface="Arial" panose="020B0604020202020204" pitchFamily="34" charset="0"/>
                    <a:ea typeface="宋体" panose="02010600030101010101" pitchFamily="2" charset="-122"/>
                    <a:cs typeface="+mn-cs"/>
                  </a:rPr>
                  <a:t>上</a:t>
                </a: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zh-CN" altLang="zh-CN" sz="1200" b="0" kern="1200" dirty="0">
                    <a:solidFill>
                      <a:schemeClr val="tx1"/>
                    </a:solidFill>
                    <a:effectLst/>
                    <a:latin typeface="Arial" panose="020B0604020202020204" pitchFamily="34" charset="0"/>
                    <a:ea typeface="宋体" panose="02010600030101010101" pitchFamily="2" charset="-122"/>
                    <a:cs typeface="+mn-cs"/>
                  </a:rPr>
                  <a:t>称为劳厄衍射方程。</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下面我们看一下衍射波矢与倒格空间的关系。如图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1.36 (a) </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所示，以</a:t>
                </a:r>
                <a:r>
                  <a:rPr lang="en-US" altLang="zh-CN" sz="1200" i="1" kern="1200" dirty="0">
                    <a:solidFill>
                      <a:schemeClr val="tx1"/>
                    </a:solidFill>
                    <a:effectLst/>
                    <a:latin typeface="Arial" panose="020B0604020202020204" pitchFamily="34" charset="0"/>
                    <a:ea typeface="宋体" panose="02010600030101010101" pitchFamily="2" charset="-122"/>
                    <a:cs typeface="+mn-cs"/>
                  </a:rPr>
                  <a:t>O</a:t>
                </a:r>
                <a:r>
                  <a:rPr lang="zh-CN" altLang="zh-CN" sz="1200" kern="1200" dirty="0">
                    <a:solidFill>
                      <a:schemeClr val="tx1"/>
                    </a:solidFill>
                    <a:effectLst/>
                    <a:latin typeface="Arial" panose="020B0604020202020204" pitchFamily="34" charset="0"/>
                    <a:ea typeface="宋体" panose="02010600030101010101" pitchFamily="2" charset="-122"/>
                    <a:cs typeface="+mn-cs"/>
                  </a:rPr>
                  <a:t>为原点，</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为晶格中任一方向上的一个相邻的格点，其位矢为：</a:t>
                </a:r>
              </a:p>
              <a:p>
                <a:r>
                  <a:rPr lang="zh-CN" altLang="en-US" sz="1200" i="0" kern="1200">
                    <a:solidFill>
                      <a:schemeClr val="tx1"/>
                    </a:solidFill>
                    <a:latin typeface="Arial" panose="020B0604020202020204" pitchFamily="34" charset="0"/>
                    <a:ea typeface="宋体" panose="02010600030101010101" pitchFamily="2" charset="-122"/>
                    <a:cs typeface="+mn-cs"/>
                  </a:rPr>
                  <a:t>𝑅_1=𝑙_1 𝛼_1+𝑙_2 𝛼_2+𝑙_3 𝛼_3</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波长为</a:t>
                </a:r>
                <a:r>
                  <a:rPr lang="en-US" altLang="zh-CN" sz="1200" kern="1200" dirty="0">
                    <a:solidFill>
                      <a:schemeClr val="tx1"/>
                    </a:solidFill>
                    <a:effectLst/>
                    <a:latin typeface="Arial" panose="020B0604020202020204" pitchFamily="34" charset="0"/>
                    <a:ea typeface="宋体" panose="02010600030101010101" pitchFamily="2" charset="-122"/>
                    <a:cs typeface="+mn-cs"/>
                  </a:rPr>
                  <a:t>l</a:t>
                </a:r>
                <a:r>
                  <a:rPr lang="zh-CN" altLang="zh-CN" sz="1200" kern="1200" dirty="0">
                    <a:solidFill>
                      <a:schemeClr val="tx1"/>
                    </a:solidFill>
                    <a:effectLst/>
                    <a:latin typeface="Arial" panose="020B0604020202020204" pitchFamily="34" charset="0"/>
                    <a:ea typeface="宋体" panose="02010600030101010101" pitchFamily="2" charset="-122"/>
                    <a:cs typeface="+mn-cs"/>
                  </a:rPr>
                  <a:t>的入射光与衍射光的波矢分别为：</a:t>
                </a:r>
              </a:p>
              <a:p>
                <a:r>
                  <a:rPr lang="zh-CN" altLang="en-US" sz="1200" i="0" kern="1200">
                    <a:solidFill>
                      <a:schemeClr val="tx1"/>
                    </a:solidFill>
                    <a:latin typeface="Arial" panose="020B0604020202020204" pitchFamily="34" charset="0"/>
                    <a:ea typeface="宋体" panose="02010600030101010101" pitchFamily="2" charset="-122"/>
                    <a:cs typeface="+mn-cs"/>
                  </a:rPr>
                  <a:t>𝑘_1=(2𝜋^ )/𝜆 𝑘 ̂_1</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𝑘_"2" =(2𝜋^ )/𝜆 𝑘 ̂_"2"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𝑘 ̂_1</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𝑘 ̂_2</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为入射光、衍射光方向上的单位矢量</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两相邻格点</a:t>
                </a:r>
                <a:r>
                  <a:rPr lang="en-US" altLang="zh-CN" sz="1200" i="1" kern="1200" dirty="0">
                    <a:solidFill>
                      <a:schemeClr val="tx1"/>
                    </a:solidFill>
                    <a:effectLst/>
                    <a:latin typeface="Arial" panose="020B0604020202020204" pitchFamily="34" charset="0"/>
                    <a:ea typeface="宋体" panose="02010600030101010101" pitchFamily="2" charset="-122"/>
                    <a:cs typeface="+mn-cs"/>
                  </a:rPr>
                  <a:t>O</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的衍射光之间的光程差为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CO</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OD</a:t>
                </a:r>
                <a:r>
                  <a:rPr lang="zh-CN" altLang="zh-CN" sz="1200" kern="1200" dirty="0">
                    <a:solidFill>
                      <a:schemeClr val="tx1"/>
                    </a:solidFill>
                    <a:effectLst/>
                    <a:latin typeface="Arial" panose="020B0604020202020204" pitchFamily="34" charset="0"/>
                    <a:ea typeface="宋体" panose="02010600030101010101" pitchFamily="2" charset="-122"/>
                    <a:cs typeface="+mn-cs"/>
                  </a:rPr>
                  <a:t>，则产生衍射极大条件为：</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𝐶𝑂+𝑂𝐷</a:t>
                </a:r>
                <a:r>
                  <a:rPr lang="zh-CN" altLang="en-US" sz="120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 𝑅_1⋅(𝑘 ̂_2−𝑘 ̂_1)=𝑛𝜆</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代入式子（</a:t>
                </a:r>
                <a:r>
                  <a:rPr lang="en-US" altLang="zh-CN" sz="1200" kern="1200" dirty="0">
                    <a:solidFill>
                      <a:schemeClr val="tx1"/>
                    </a:solidFill>
                    <a:effectLst/>
                    <a:latin typeface="Arial" panose="020B0604020202020204" pitchFamily="34" charset="0"/>
                    <a:ea typeface="宋体" panose="02010600030101010101" pitchFamily="2" charset="-122"/>
                    <a:cs typeface="+mn-cs"/>
                  </a:rPr>
                  <a:t>1-35</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1-36</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𝑅_1⋅(𝑘_2−𝑘_1)=</a:t>
                </a:r>
                <a:r>
                  <a:rPr lang="zh-CN" altLang="en-US" sz="1200" i="0" kern="1200">
                    <a:solidFill>
                      <a:schemeClr val="tx1"/>
                    </a:solidFill>
                    <a:latin typeface="Cambria Math" panose="02040503050406030204" pitchFamily="18" charset="0"/>
                    <a:ea typeface="宋体" panose="02010600030101010101" pitchFamily="2" charset="-122"/>
                    <a:cs typeface="+mn-cs"/>
                  </a:rPr>
                  <a:t>"2</a:t>
                </a:r>
                <a:r>
                  <a:rPr lang="zh-CN" altLang="en-US" sz="1200" i="0" kern="1200">
                    <a:solidFill>
                      <a:schemeClr val="tx1"/>
                    </a:solidFill>
                    <a:latin typeface="Arial" panose="020B0604020202020204" pitchFamily="34" charset="0"/>
                    <a:ea typeface="宋体" panose="02010600030101010101" pitchFamily="2" charset="-122"/>
                    <a:cs typeface="+mn-cs"/>
                  </a:rPr>
                  <a:t>" 𝜋𝑛</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114</a:t>
            </a:fld>
            <a:endParaRPr lang="en-US" altLang="zh-CN"/>
          </a:p>
        </p:txBody>
      </p:sp>
    </p:spTree>
    <p:extLst>
      <p:ext uri="{BB962C8B-B14F-4D97-AF65-F5344CB8AC3E}">
        <p14:creationId xmlns:p14="http://schemas.microsoft.com/office/powerpoint/2010/main" val="17724084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根据倒格矢的定义</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，则存在一个倒格矢</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可以看成是一个虚拟波的波矢。</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为衍射级数，式（</a:t>
                </a:r>
                <a:r>
                  <a:rPr lang="en-US" altLang="zh-CN" sz="1200" kern="1200" dirty="0">
                    <a:solidFill>
                      <a:schemeClr val="tx1"/>
                    </a:solidFill>
                    <a:effectLst/>
                    <a:latin typeface="Arial" panose="020B0604020202020204" pitchFamily="34" charset="0"/>
                    <a:ea typeface="宋体" panose="02010600030101010101" pitchFamily="2" charset="-122"/>
                    <a:cs typeface="+mn-cs"/>
                  </a:rPr>
                  <a:t>1-38</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a:t>
                </a:r>
                <a:r>
                  <a:rPr lang="zh-CN" altLang="zh-CN" sz="1200" b="1" kern="1200" dirty="0">
                    <a:solidFill>
                      <a:schemeClr val="tx1"/>
                    </a:solidFill>
                    <a:effectLst/>
                    <a:latin typeface="Arial" panose="020B0604020202020204" pitchFamily="34" charset="0"/>
                    <a:ea typeface="宋体" panose="02010600030101010101" pitchFamily="2" charset="-122"/>
                    <a:cs typeface="+mn-cs"/>
                  </a:rPr>
                  <a:t>劳厄衍射方程</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根据倒格矢的定义</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，则存在一个倒格矢</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G</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𝐺_1=𝑘_2−𝑘_1</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115</a:t>
            </a:fld>
            <a:endParaRPr lang="en-US" altLang="zh-CN"/>
          </a:p>
        </p:txBody>
      </p:sp>
    </p:spTree>
    <p:extLst>
      <p:ext uri="{BB962C8B-B14F-4D97-AF65-F5344CB8AC3E}">
        <p14:creationId xmlns:p14="http://schemas.microsoft.com/office/powerpoint/2010/main" val="10151896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从上式可以看出，周期性晶格结构对入射波的作用（从波矢为</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的入射波到波矢为</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的衍射波），可以等效为与以该晶格倒格矢为波矢的波的合波效果。换言之，一个空间的周期结构可以看成是一个虚拟的波，它的波矢就是这个周期结构的一个倒格矢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，这个虚拟波与入射波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的合波，就得到衍射波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，所以，一个衍射波反映了一个倒格矢的信息，通过衍射波的测量分析可以得出晶体的周期性结构。</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从上式可以看出，周期性晶格结构对入射波的作用（从波矢为</a:t>
                </a:r>
                <a:r>
                  <a:rPr lang="zh-CN" altLang="en-US" sz="1200" i="0" kern="1200">
                    <a:solidFill>
                      <a:schemeClr val="tx1"/>
                    </a:solidFill>
                    <a:latin typeface="Cambria Math" panose="02040503050406030204" pitchFamily="18" charset="0"/>
                    <a:ea typeface="宋体" panose="02010600030101010101" pitchFamily="2" charset="-122"/>
                    <a:cs typeface="+mn-cs"/>
                  </a:rPr>
                  <a:t>𝑘_1</a:t>
                </a:r>
                <a:r>
                  <a:rPr lang="zh-CN" altLang="zh-CN" sz="1200" kern="1200" dirty="0">
                    <a:solidFill>
                      <a:schemeClr val="tx1"/>
                    </a:solidFill>
                    <a:effectLst/>
                    <a:latin typeface="Arial" panose="020B0604020202020204" pitchFamily="34" charset="0"/>
                    <a:ea typeface="宋体" panose="02010600030101010101" pitchFamily="2" charset="-122"/>
                    <a:cs typeface="+mn-cs"/>
                  </a:rPr>
                  <a:t>的入射波到波矢为</a:t>
                </a:r>
                <a:r>
                  <a:rPr lang="zh-CN" altLang="en-US" sz="1200" i="0" kern="1200">
                    <a:solidFill>
                      <a:schemeClr val="tx1"/>
                    </a:solidFill>
                    <a:latin typeface="Cambria Math" panose="02040503050406030204" pitchFamily="18" charset="0"/>
                    <a:ea typeface="宋体" panose="02010600030101010101" pitchFamily="2" charset="-122"/>
                    <a:cs typeface="+mn-cs"/>
                  </a:rPr>
                  <a:t>𝑘_2</a:t>
                </a:r>
                <a:r>
                  <a:rPr lang="zh-CN" altLang="zh-CN" sz="1200" kern="1200" dirty="0">
                    <a:solidFill>
                      <a:schemeClr val="tx1"/>
                    </a:solidFill>
                    <a:effectLst/>
                    <a:latin typeface="Arial" panose="020B0604020202020204" pitchFamily="34" charset="0"/>
                    <a:ea typeface="宋体" panose="02010600030101010101" pitchFamily="2" charset="-122"/>
                    <a:cs typeface="+mn-cs"/>
                  </a:rPr>
                  <a:t>的衍射波），可以等效为与以该晶格倒格矢为波矢的波的合波效果。换言之，一个空间的周期结构可以看成是一个虚拟的波，它的波矢就是这个周期结构的一个倒格矢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，这个虚拟波与入射波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的合波，就得到衍射波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，所以，一个衍射波反映了一个倒格矢的信息，通过衍射波的测量分析可以得出晶体的周期性结构。</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116</a:t>
            </a:fld>
            <a:endParaRPr lang="en-US" altLang="zh-CN"/>
          </a:p>
        </p:txBody>
      </p:sp>
    </p:spTree>
    <p:extLst>
      <p:ext uri="{BB962C8B-B14F-4D97-AF65-F5344CB8AC3E}">
        <p14:creationId xmlns:p14="http://schemas.microsoft.com/office/powerpoint/2010/main" val="41323892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前面分析了，</a:t>
            </a:r>
            <a:r>
              <a:rPr lang="zh-CN" altLang="zh-CN" sz="1200" kern="1200" dirty="0">
                <a:solidFill>
                  <a:schemeClr val="tx1"/>
                </a:solidFill>
                <a:effectLst/>
                <a:latin typeface="Arial" panose="020B0604020202020204" pitchFamily="34" charset="0"/>
                <a:ea typeface="宋体" panose="02010600030101010101" pitchFamily="2" charset="-122"/>
                <a:cs typeface="+mn-cs"/>
              </a:rPr>
              <a:t>倒格子中的一个格点代表正格子中的一族平行晶面；本节则分析了倒格子中一格点对应一个衍射波矢，所以，晶格衍射图形上的一个斑点是和正格子的一族晶面相对应的，晶体衍射的过程就是把正格子中一族晶面转化为倒格子中一点的过程。晶体衍射图样可以看成是晶体倒格子的映像。</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117</a:t>
            </a:fld>
            <a:endParaRPr lang="en-US" altLang="zh-CN"/>
          </a:p>
        </p:txBody>
      </p:sp>
    </p:spTree>
    <p:extLst>
      <p:ext uri="{BB962C8B-B14F-4D97-AF65-F5344CB8AC3E}">
        <p14:creationId xmlns:p14="http://schemas.microsoft.com/office/powerpoint/2010/main" val="303551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同时，由</a:t>
                </a:r>
                <a:r>
                  <a:rPr lang="zh-CN" altLang="en-US" sz="1200" kern="1200" dirty="0">
                    <a:solidFill>
                      <a:schemeClr val="tx1"/>
                    </a:solidFill>
                    <a:effectLst/>
                    <a:latin typeface="Arial" panose="020B0604020202020204" pitchFamily="34" charset="0"/>
                    <a:ea typeface="宋体" panose="02010600030101010101" pitchFamily="2" charset="-122"/>
                    <a:cs typeface="+mn-cs"/>
                  </a:rPr>
                  <a:t>这个</a:t>
                </a:r>
                <a:r>
                  <a:rPr lang="zh-CN" altLang="zh-CN" sz="1200" kern="1200" dirty="0">
                    <a:solidFill>
                      <a:schemeClr val="tx1"/>
                    </a:solidFill>
                    <a:effectLst/>
                    <a:latin typeface="Arial" panose="020B0604020202020204" pitchFamily="34" charset="0"/>
                    <a:ea typeface="宋体" panose="02010600030101010101" pitchFamily="2" charset="-122"/>
                    <a:cs typeface="+mn-cs"/>
                  </a:rPr>
                  <a:t>图可知：</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𝑠𝑖𝑛</m:t>
                    </m:r>
                    <m:r>
                      <a:rPr lang="zh-CN" altLang="en-US" sz="1200" i="1" kern="1200">
                        <a:solidFill>
                          <a:schemeClr val="tx1"/>
                        </a:solidFill>
                        <a:latin typeface="Cambria Math" panose="02040503050406030204" pitchFamily="18" charset="0"/>
                        <a:ea typeface="宋体" panose="02010600030101010101" pitchFamily="2" charset="-122"/>
                        <a:cs typeface="+mn-cs"/>
                      </a:rPr>
                      <m:t>𝜃</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即图中所示的倒格矢的垂直平分线（面）正是倒格空间布里渊区的边界。</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同时，由</a:t>
                </a:r>
                <a:r>
                  <a:rPr lang="zh-CN" altLang="en-US" sz="1200" kern="1200" dirty="0">
                    <a:solidFill>
                      <a:schemeClr val="tx1"/>
                    </a:solidFill>
                    <a:effectLst/>
                    <a:latin typeface="Arial" panose="020B0604020202020204" pitchFamily="34" charset="0"/>
                    <a:ea typeface="宋体" panose="02010600030101010101" pitchFamily="2" charset="-122"/>
                    <a:cs typeface="+mn-cs"/>
                  </a:rPr>
                  <a:t>这个</a:t>
                </a:r>
                <a:r>
                  <a:rPr lang="zh-CN" altLang="zh-CN" sz="1200" kern="1200" dirty="0">
                    <a:solidFill>
                      <a:schemeClr val="tx1"/>
                    </a:solidFill>
                    <a:effectLst/>
                    <a:latin typeface="Arial" panose="020B0604020202020204" pitchFamily="34" charset="0"/>
                    <a:ea typeface="宋体" panose="02010600030101010101" pitchFamily="2" charset="-122"/>
                    <a:cs typeface="+mn-cs"/>
                  </a:rPr>
                  <a:t>图可知：</a:t>
                </a:r>
                <a:r>
                  <a:rPr lang="zh-CN" altLang="en-US" sz="1200" i="0" kern="1200">
                    <a:solidFill>
                      <a:schemeClr val="tx1"/>
                    </a:solidFill>
                    <a:latin typeface="Arial" panose="020B0604020202020204" pitchFamily="34" charset="0"/>
                    <a:ea typeface="宋体" panose="02010600030101010101" pitchFamily="2" charset="-122"/>
                    <a:cs typeface="+mn-cs"/>
                  </a:rPr>
                  <a:t>|𝑘_1 |𝑠𝑖𝑛𝜃=1/2|𝐺_1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即图中所示的倒格矢的垂直平分线（面）正是倒格空间布里渊区的边界。</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118</a:t>
            </a:fld>
            <a:endParaRPr lang="en-US" altLang="zh-CN"/>
          </a:p>
        </p:txBody>
      </p:sp>
    </p:spTree>
    <p:extLst>
      <p:ext uri="{BB962C8B-B14F-4D97-AF65-F5344CB8AC3E}">
        <p14:creationId xmlns:p14="http://schemas.microsoft.com/office/powerpoint/2010/main" val="42185262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另一方面，劳厄方程式可写成：</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limUpp>
                      <m:limUppPr>
                        <m:ctrlPr>
                          <a:rPr lang="zh-CN" altLang="en-US" sz="1200" i="1" kern="1200">
                            <a:solidFill>
                              <a:schemeClr val="tx1"/>
                            </a:solidFill>
                            <a:latin typeface="Cambria Math" panose="02040503050406030204" pitchFamily="18" charset="0"/>
                            <a:ea typeface="宋体" panose="02010600030101010101" pitchFamily="2" charset="-122"/>
                            <a:cs typeface="+mn-cs"/>
                          </a:rPr>
                        </m:ctrlPr>
                      </m:limUp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lim>
                        <m:r>
                          <a:rPr lang="zh-CN" altLang="en-US" sz="1200" i="0" kern="1200">
                            <a:solidFill>
                              <a:schemeClr val="tx1"/>
                            </a:solidFill>
                            <a:latin typeface="Cambria Math" panose="02040503050406030204" pitchFamily="18" charset="0"/>
                            <a:ea typeface="宋体" panose="02010600030101010101" pitchFamily="2" charset="-122"/>
                            <a:cs typeface="+mn-cs"/>
                          </a:rPr>
                          <m:t>⌢</m:t>
                        </m:r>
                      </m:lim>
                    </m:limUp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limUpp>
                      <m:limUp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limUp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lim>
                        <m:r>
                          <a:rPr lang="zh-CN" altLang="en-US" sz="1200" i="0" kern="1200">
                            <a:solidFill>
                              <a:schemeClr val="tx1"/>
                            </a:solidFill>
                            <a:latin typeface="Cambria Math" panose="02040503050406030204" pitchFamily="18" charset="0"/>
                            <a:ea typeface="宋体" panose="02010600030101010101" pitchFamily="2" charset="-122"/>
                            <a:cs typeface="+mn-cs"/>
                          </a:rPr>
                          <m:t>⌢</m:t>
                        </m:r>
                      </m:lim>
                    </m:limUp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方向上的单位矢量。因为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limUpp>
                      <m:limUppPr>
                        <m:ctrlPr>
                          <a:rPr lang="zh-CN" altLang="en-US" sz="1200" i="1" kern="1200">
                            <a:solidFill>
                              <a:schemeClr val="tx1"/>
                            </a:solidFill>
                            <a:latin typeface="Cambria Math" panose="02040503050406030204" pitchFamily="18" charset="0"/>
                            <a:ea typeface="宋体" panose="02010600030101010101" pitchFamily="2" charset="-122"/>
                            <a:cs typeface="+mn-cs"/>
                          </a:rPr>
                        </m:ctrlPr>
                      </m:limUp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lim>
                        <m:r>
                          <a:rPr lang="zh-CN" altLang="en-US" sz="1200" i="0" kern="1200">
                            <a:solidFill>
                              <a:schemeClr val="tx1"/>
                            </a:solidFill>
                            <a:latin typeface="Cambria Math" panose="02040503050406030204" pitchFamily="18" charset="0"/>
                            <a:ea typeface="宋体" panose="02010600030101010101" pitchFamily="2" charset="-122"/>
                            <a:cs typeface="+mn-cs"/>
                          </a:rPr>
                          <m:t>⌢</m:t>
                        </m:r>
                      </m:lim>
                    </m:limUp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𝑑</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m:rPr>
                        <m:nor/>
                      </m:rPr>
                      <a:rPr lang="zh-CN" altLang="en-US" sz="1200" i="1" kern="1200">
                        <a:solidFill>
                          <a:schemeClr val="tx1"/>
                        </a:solidFill>
                        <a:latin typeface="Arial" panose="020B0604020202020204" pitchFamily="34" charset="0"/>
                        <a:ea typeface="宋体" panose="02010600030101010101" pitchFamily="2" charset="-122"/>
                        <a:cs typeface="+mn-cs"/>
                      </a:rPr>
                      <m:t>|</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den>
                    </m:f>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14:m>
                  <m:oMath xmlns:m="http://schemas.openxmlformats.org/officeDocument/2006/math">
                    <m:r>
                      <a:rPr lang="zh-CN" altLang="en-US" sz="120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𝑠𝑖𝑛</m:t>
                    </m:r>
                    <m:r>
                      <a:rPr lang="zh-CN" altLang="en-US" sz="1200" i="1" kern="1200">
                        <a:solidFill>
                          <a:schemeClr val="tx1"/>
                        </a:solidFill>
                        <a:latin typeface="Cambria Math" panose="02040503050406030204" pitchFamily="18" charset="0"/>
                        <a:ea typeface="宋体" panose="02010600030101010101" pitchFamily="2" charset="-122"/>
                        <a:cs typeface="+mn-cs"/>
                      </a:rPr>
                      <m:t>𝜃</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latin typeface="Cambria Math" panose="02040503050406030204" pitchFamily="18" charset="0"/>
                            <a:ea typeface="宋体" panose="02010600030101010101" pitchFamily="2" charset="-122"/>
                            <a:cs typeface="+mn-cs"/>
                          </a:rPr>
                          <m:t>1</m:t>
                        </m:r>
                      </m:num>
                      <m:den>
                        <m:r>
                          <a:rPr lang="zh-CN" altLang="en-US" sz="1200" kern="1200" smtClean="0">
                            <a:solidFill>
                              <a:schemeClr val="tx1"/>
                            </a:solidFill>
                            <a:latin typeface="Cambria Math" panose="02040503050406030204" pitchFamily="18" charset="0"/>
                            <a:ea typeface="宋体" panose="02010600030101010101" pitchFamily="2" charset="-122"/>
                            <a:cs typeface="+mn-cs"/>
                          </a:rPr>
                          <m:t>2</m:t>
                        </m:r>
                      </m:den>
                    </m:f>
                    <m:r>
                      <m:rPr>
                        <m:nor/>
                      </m:rPr>
                      <a:rPr lang="zh-CN" altLang="en-US" sz="1200" i="1" kern="1200">
                        <a:solidFill>
                          <a:schemeClr val="tx1"/>
                        </a:solidFill>
                        <a:latin typeface="Arial" panose="020B0604020202020204" pitchFamily="34"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𝑘</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m:rPr>
                        <m:nor/>
                      </m:rPr>
                      <a:rPr lang="zh-CN" altLang="en-US" sz="1200" i="1" kern="1200">
                        <a:solidFill>
                          <a:schemeClr val="tx1"/>
                        </a:solidFill>
                        <a:latin typeface="Arial" panose="020B0604020202020204" pitchFamily="34"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𝑛</m:t>
                        </m:r>
                      </m:num>
                      <m:den>
                        <m:r>
                          <a:rPr lang="zh-CN" altLang="en-US" sz="1200" i="1" kern="1200">
                            <a:solidFill>
                              <a:schemeClr val="tx1"/>
                            </a:solidFill>
                            <a:latin typeface="Cambria Math" panose="02040503050406030204" pitchFamily="18" charset="0"/>
                            <a:ea typeface="宋体" panose="02010600030101010101" pitchFamily="2" charset="-122"/>
                            <a:cs typeface="+mn-cs"/>
                          </a:rPr>
                          <m:t>𝑑</m:t>
                        </m:r>
                      </m:den>
                    </m:f>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a typeface="宋体" panose="02010600030101010101" pitchFamily="2" charset="-122"/>
                    <a:cs typeface="+mn-cs"/>
                  </a:rPr>
                  <a:t>也就是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m:t>
                    </m:r>
                    <m:r>
                      <a:rPr lang="zh-CN" altLang="en-US" sz="1200"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𝑑</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sin</m:t>
                    </m:r>
                    <m:r>
                      <a:rPr lang="zh-CN" altLang="en-US" sz="1200" i="1" kern="1200">
                        <a:solidFill>
                          <a:schemeClr val="tx1"/>
                        </a:solidFill>
                        <a:latin typeface="Cambria Math" panose="02040503050406030204" pitchFamily="18" charset="0"/>
                        <a:ea typeface="宋体" panose="02010600030101010101" pitchFamily="2" charset="-122"/>
                        <a:cs typeface="+mn-cs"/>
                      </a:rPr>
                      <m:t>𝜃</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1" kern="1200">
                        <a:solidFill>
                          <a:schemeClr val="tx1"/>
                        </a:solidFill>
                        <a:latin typeface="Cambria Math" panose="02040503050406030204" pitchFamily="18" charset="0"/>
                        <a:ea typeface="宋体" panose="02010600030101010101" pitchFamily="2" charset="-122"/>
                        <a:cs typeface="+mn-cs"/>
                      </a:rPr>
                      <m:t>𝜆</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=1,2,3…</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这正是衍射布拉格定律。</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也就是从劳厄方程可以推导出布拉格定律。</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另一方面，劳厄方程式可写成：</a:t>
                </a:r>
                <a:r>
                  <a:rPr lang="zh-CN" altLang="en-US" sz="1200" i="0" kern="1200">
                    <a:solidFill>
                      <a:schemeClr val="tx1"/>
                    </a:solidFill>
                    <a:latin typeface="Cambria Math" panose="02040503050406030204" pitchFamily="18" charset="0"/>
                    <a:ea typeface="宋体" panose="02010600030101010101" pitchFamily="2" charset="-122"/>
                    <a:cs typeface="+mn-cs"/>
                  </a:rPr>
                  <a:t>|𝑘_2−𝑘_1 |𝑅_1⋅𝑛┴⌢="2" 𝜋𝑛</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是</a:t>
                </a:r>
                <a:r>
                  <a:rPr lang="zh-CN" altLang="en-US" sz="1200" i="0" kern="1200">
                    <a:solidFill>
                      <a:schemeClr val="tx1"/>
                    </a:solidFill>
                    <a:latin typeface="Cambria Math" panose="02040503050406030204" pitchFamily="18" charset="0"/>
                    <a:ea typeface="宋体" panose="02010600030101010101" pitchFamily="2" charset="-122"/>
                    <a:cs typeface="+mn-cs"/>
                  </a:rPr>
                  <a:t>𝑘_2−𝑘_1</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方向上的单位矢量。因为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Cambria Math" panose="02040503050406030204" pitchFamily="18" charset="0"/>
                    <a:ea typeface="宋体" panose="02010600030101010101" pitchFamily="2" charset="-122"/>
                    <a:cs typeface="+mn-cs"/>
                  </a:rPr>
                  <a:t>𝑅_1⋅𝑛┴⌢=𝑑</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r>
                  <a:rPr lang="zh-CN" altLang="en-US" sz="1200" i="0" kern="1200">
                    <a:solidFill>
                      <a:schemeClr val="tx1"/>
                    </a:solidFill>
                    <a:latin typeface="Cambria Math" panose="02040503050406030204" pitchFamily="18" charset="0"/>
                    <a:ea typeface="宋体" panose="02010600030101010101" pitchFamily="2" charset="-122"/>
                    <a:cs typeface="+mn-cs"/>
                  </a:rPr>
                  <a:t>|𝐺_1 |"=|" 𝑘_2−𝑘_1 "|"=("</a:t>
                </a:r>
                <a:r>
                  <a:rPr lang="zh-CN" altLang="en-US" sz="1200" i="0" kern="1200">
                    <a:solidFill>
                      <a:schemeClr val="tx1"/>
                    </a:solidFill>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 𝜋𝑛)/𝑑</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可得：</a:t>
                </a:r>
                <a:r>
                  <a:rPr lang="zh-CN" altLang="en-US" sz="1200" i="0" kern="1200">
                    <a:solidFill>
                      <a:schemeClr val="tx1"/>
                    </a:solidFill>
                    <a:latin typeface="Cambria Math" panose="02040503050406030204" pitchFamily="18" charset="0"/>
                    <a:ea typeface="宋体" panose="02010600030101010101" pitchFamily="2" charset="-122"/>
                    <a:cs typeface="+mn-cs"/>
                  </a:rPr>
                  <a:t>|𝑘_1 |𝑠𝑖𝑛𝜃=</a:t>
                </a:r>
                <a:r>
                  <a:rPr lang="zh-CN" altLang="en-US" sz="1200" i="0" kern="1200">
                    <a:solidFill>
                      <a:schemeClr val="tx1"/>
                    </a:solidFill>
                    <a:latin typeface="Arial" panose="020B0604020202020204" pitchFamily="34" charset="0"/>
                    <a:ea typeface="宋体" panose="02010600030101010101" pitchFamily="2" charset="-122"/>
                    <a:cs typeface="+mn-cs"/>
                  </a:rPr>
                  <a:t>"1</a:t>
                </a:r>
                <a:r>
                  <a:rPr lang="zh-CN" altLang="en-US" sz="1200" i="0" kern="1200">
                    <a:solidFill>
                      <a:schemeClr val="tx1"/>
                    </a:solidFill>
                    <a:latin typeface="Cambria Math" panose="02040503050406030204" pitchFamily="18"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2</a:t>
                </a:r>
                <a:r>
                  <a:rPr lang="zh-CN" altLang="en-US" sz="1200" i="0" kern="1200">
                    <a:solidFill>
                      <a:schemeClr val="tx1"/>
                    </a:solidFill>
                    <a:latin typeface="Cambria Math" panose="02040503050406030204" pitchFamily="18" charset="0"/>
                    <a:ea typeface="宋体" panose="02010600030101010101" pitchFamily="2" charset="-122"/>
                    <a:cs typeface="+mn-cs"/>
                  </a:rPr>
                  <a:t>"  "|" 𝑘_2−𝑘_1 "|="  𝜋𝑛/𝑑</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a typeface="宋体" panose="02010600030101010101" pitchFamily="2" charset="-122"/>
                    <a:cs typeface="+mn-cs"/>
                  </a:rPr>
                  <a:t>也就是</a:t>
                </a:r>
                <a:r>
                  <a:rPr lang="zh-CN" altLang="en-US" sz="1200" i="0" kern="1200">
                    <a:solidFill>
                      <a:schemeClr val="tx1"/>
                    </a:solidFill>
                    <a:latin typeface="Cambria Math" panose="02040503050406030204" pitchFamily="18" charset="0"/>
                    <a:ea typeface="宋体" panose="02010600030101010101" pitchFamily="2" charset="-122"/>
                    <a:cs typeface="+mn-cs"/>
                  </a:rPr>
                  <a:t>：2𝑑sin𝜃=𝑛𝜆■(&amp;)𝑛=1,2,3…</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这正是衍射布拉格定律。</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也就是从劳厄方程可以推导出布拉格定律。</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119</a:t>
            </a:fld>
            <a:endParaRPr lang="en-US" altLang="zh-CN"/>
          </a:p>
        </p:txBody>
      </p:sp>
    </p:spTree>
    <p:extLst>
      <p:ext uri="{BB962C8B-B14F-4D97-AF65-F5344CB8AC3E}">
        <p14:creationId xmlns:p14="http://schemas.microsoft.com/office/powerpoint/2010/main" val="58502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这里介绍几种典型的晶格结构：简单立方、体心立方、面心立方、金刚石、闪锌矿、六角密排。</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a:t>
            </a:fld>
            <a:endParaRPr lang="en-US" altLang="zh-CN"/>
          </a:p>
        </p:txBody>
      </p:sp>
    </p:spTree>
    <p:extLst>
      <p:ext uri="{BB962C8B-B14F-4D97-AF65-F5344CB8AC3E}">
        <p14:creationId xmlns:p14="http://schemas.microsoft.com/office/powerpoint/2010/main" val="3793840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latin typeface="Arial" panose="020B0604020202020204" pitchFamily="34" charset="0"/>
                <a:ea typeface="宋体" panose="02010600030101010101" pitchFamily="2" charset="-122"/>
                <a:cs typeface="+mn-cs"/>
              </a:rPr>
              <a:t>这个框图梳理了倒格矢这部分各个概念之间的相互关系。</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120</a:t>
            </a:fld>
            <a:endParaRPr lang="en-US" altLang="zh-CN"/>
          </a:p>
        </p:txBody>
      </p:sp>
    </p:spTree>
    <p:extLst>
      <p:ext uri="{BB962C8B-B14F-4D97-AF65-F5344CB8AC3E}">
        <p14:creationId xmlns:p14="http://schemas.microsoft.com/office/powerpoint/2010/main" val="1767885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这一小节讲</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121</a:t>
            </a:fld>
            <a:endParaRPr lang="en-US" altLang="zh-CN"/>
          </a:p>
        </p:txBody>
      </p:sp>
    </p:spTree>
    <p:extLst>
      <p:ext uri="{BB962C8B-B14F-4D97-AF65-F5344CB8AC3E}">
        <p14:creationId xmlns:p14="http://schemas.microsoft.com/office/powerpoint/2010/main" val="18709398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实际的晶体中总是存在原子不规则排列的局部区域，称为晶体的缺陷。晶体的缺陷是不可避免的，它对于晶体的各种性质以及应用产生十分重要的作用。</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实际的固体材料绝大部分是多晶体，由许多晶粒组成。由于晶粒可以有多种取向，所以造成多晶体的宏观性质表现为各向同性。晶粒之间的交界区（面）称为晶粒间界</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可以看作是一种晶体的面缺陷。</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122</a:t>
            </a:fld>
            <a:endParaRPr lang="en-US" altLang="zh-CN"/>
          </a:p>
        </p:txBody>
      </p:sp>
    </p:spTree>
    <p:extLst>
      <p:ext uri="{BB962C8B-B14F-4D97-AF65-F5344CB8AC3E}">
        <p14:creationId xmlns:p14="http://schemas.microsoft.com/office/powerpoint/2010/main" val="6156724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一般的晶粒间界只有极少几层原子排列是比较错乱的，它的周边还有若干层原子是按照晶格排列的，只不过是有较大的畸变而已</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123</a:t>
            </a:fld>
            <a:endParaRPr lang="en-US" altLang="zh-CN"/>
          </a:p>
        </p:txBody>
      </p:sp>
    </p:spTree>
    <p:extLst>
      <p:ext uri="{BB962C8B-B14F-4D97-AF65-F5344CB8AC3E}">
        <p14:creationId xmlns:p14="http://schemas.microsoft.com/office/powerpoint/2010/main" val="14275341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线缺陷也称为位错，即在晶体中某处有一列或若干列原子发生了有规律的错排现象。这种错排现象是晶体内部局部滑移造成的，根据局部滑移的方式不同，可以分别形成螺型位错和刃型位错。</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124</a:t>
            </a:fld>
            <a:endParaRPr lang="en-US" altLang="zh-CN"/>
          </a:p>
        </p:txBody>
      </p:sp>
    </p:spTree>
    <p:extLst>
      <p:ext uri="{BB962C8B-B14F-4D97-AF65-F5344CB8AC3E}">
        <p14:creationId xmlns:p14="http://schemas.microsoft.com/office/powerpoint/2010/main" val="6783194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如图所示，螺型位错的位错线与滑移方向平行，而刃型位错的位错线与滑移方向垂直。</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125</a:t>
            </a:fld>
            <a:endParaRPr lang="en-US" altLang="zh-CN"/>
          </a:p>
        </p:txBody>
      </p:sp>
    </p:spTree>
    <p:extLst>
      <p:ext uri="{BB962C8B-B14F-4D97-AF65-F5344CB8AC3E}">
        <p14:creationId xmlns:p14="http://schemas.microsoft.com/office/powerpoint/2010/main" val="1666437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晶格中某个原子脱离了平衡位置，形成空结点，称为空位；某个晶格间隙挤进了原子，称为间隙原子，这两种情况都称为晶格的点缺陷</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126</a:t>
            </a:fld>
            <a:endParaRPr lang="en-US" altLang="zh-CN"/>
          </a:p>
        </p:txBody>
      </p:sp>
    </p:spTree>
    <p:extLst>
      <p:ext uri="{BB962C8B-B14F-4D97-AF65-F5344CB8AC3E}">
        <p14:creationId xmlns:p14="http://schemas.microsoft.com/office/powerpoint/2010/main" val="13268179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000000"/>
                </a:solidFill>
                <a:latin typeface="微软雅黑" panose="020B0503020204020204" pitchFamily="34" charset="-122"/>
                <a:ea typeface="微软雅黑" panose="020B0503020204020204" pitchFamily="34" charset="-122"/>
              </a:rPr>
              <a:t>离子晶体中的点缺陷带有电荷。</a:t>
            </a:r>
            <a:endParaRPr lang="en-US" altLang="zh-CN" sz="1200" b="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b="1"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127</a:t>
            </a:fld>
            <a:endParaRPr lang="en-US" altLang="zh-CN"/>
          </a:p>
        </p:txBody>
      </p:sp>
    </p:spTree>
    <p:extLst>
      <p:ext uri="{BB962C8B-B14F-4D97-AF65-F5344CB8AC3E}">
        <p14:creationId xmlns:p14="http://schemas.microsoft.com/office/powerpoint/2010/main" val="14323916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扩散是自然界中普遍存在的现象</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它的本质是离子做无规则的布朗运动。通过扩散可以实现质量的输运。在气态或液态中，原子或分子可以比较自由地移动。在晶体中，原子虽然相对地比较稳定，基本上处于各格点附近，但是它们也可以通过所谓扩散的方式在晶体中移动。固态中结构或成分等物理和化学的变化往往都是通过扩散进行的。晶体中原子的移动扩散现象称为自扩散，也可以看成是空位点缺陷的扩散。自扩散与液体、气体分子的扩散相似，不同之处是原子在晶体中的运动要受到晶格周期性的限制</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要克服势垒的阻挡。对于简单晶格</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原子（缺陷）每跳一步的间距等于跳跃方向上的晶格周期。 </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128</a:t>
            </a:fld>
            <a:endParaRPr lang="en-US" altLang="zh-CN"/>
          </a:p>
        </p:txBody>
      </p:sp>
    </p:spTree>
    <p:extLst>
      <p:ext uri="{BB962C8B-B14F-4D97-AF65-F5344CB8AC3E}">
        <p14:creationId xmlns:p14="http://schemas.microsoft.com/office/powerpoint/2010/main" val="10971788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杂质原子扩散的过程与晶体的微观缺陷有十分密切的联系。当杂质原子以替代方式出现时，由于杂质原子占据了正常格点，所以其扩散的方式同自扩散更为接近。但是，由于外来原子与晶体中基本原子的大小及电荷数目有所不同，因此当它们替代晶体中的原子后，会引起周围结构的畸变，使得畸变区域出现空位的概率大大增加，这样杂质原子跳向空位的概率也加大，也就是说，微观的缺陷可以加快杂质原子的扩散。</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129</a:t>
            </a:fld>
            <a:endParaRPr lang="en-US" altLang="zh-CN"/>
          </a:p>
        </p:txBody>
      </p:sp>
    </p:spTree>
    <p:extLst>
      <p:ext uri="{BB962C8B-B14F-4D97-AF65-F5344CB8AC3E}">
        <p14:creationId xmlns:p14="http://schemas.microsoft.com/office/powerpoint/2010/main" val="307717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简单立方的结构很简单，以立方体为重复单元，</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个方向的周期相同，两两垂直，具有很强的对称性。如果考虑格点上只放一个单原子，自然界中只有钋（</a:t>
            </a:r>
            <a:r>
              <a:rPr lang="en-US" altLang="zh-CN" sz="1800" kern="100" dirty="0">
                <a:effectLst/>
                <a:latin typeface="Times New Roman" panose="02020603050405020304" pitchFamily="18" charset="0"/>
                <a:ea typeface="宋体" panose="02010600030101010101" pitchFamily="2" charset="-122"/>
              </a:rPr>
              <a:t>Po</a:t>
            </a:r>
            <a:r>
              <a:rPr lang="zh-CN" altLang="zh-CN" sz="1800" kern="100" dirty="0">
                <a:effectLst/>
                <a:latin typeface="Times New Roman" panose="02020603050405020304" pitchFamily="18" charset="0"/>
                <a:ea typeface="宋体" panose="02010600030101010101" pitchFamily="2" charset="-122"/>
              </a:rPr>
              <a:t>）是具有简单立方晶格结构的实际晶体；但是一些复杂的晶格可以在简单立方晶格的基础上加以分析。</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a:t>
            </a:fld>
            <a:endParaRPr lang="en-US" altLang="zh-CN"/>
          </a:p>
        </p:txBody>
      </p:sp>
    </p:spTree>
    <p:extLst>
      <p:ext uri="{BB962C8B-B14F-4D97-AF65-F5344CB8AC3E}">
        <p14:creationId xmlns:p14="http://schemas.microsoft.com/office/powerpoint/2010/main" val="214358689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最后一小节讲下非晶体和准晶体。</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130</a:t>
            </a:fld>
            <a:endParaRPr lang="en-US" altLang="zh-CN"/>
          </a:p>
        </p:txBody>
      </p:sp>
    </p:spTree>
    <p:extLst>
      <p:ext uri="{BB962C8B-B14F-4D97-AF65-F5344CB8AC3E}">
        <p14:creationId xmlns:p14="http://schemas.microsoft.com/office/powerpoint/2010/main" val="17261720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非晶体是指组成物质的分子（或原子、离子）不呈空间规则周期性排列的固体，如玻璃、松香、石蜡等。非晶体没有一定规则的外形；物理性质在各个方向上是相同的，即各向同性；没有固定的熔点。所以有人把非晶体叫做</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过冷液体</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或</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流动性很小的液体</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zh-CN" altLang="zh-CN" sz="1200" kern="1200" dirty="0">
                <a:solidFill>
                  <a:schemeClr val="tx1"/>
                </a:solidFill>
                <a:effectLst/>
                <a:latin typeface="Arial" panose="020B0604020202020204" pitchFamily="34" charset="0"/>
                <a:ea typeface="宋体" panose="02010600030101010101" pitchFamily="2" charset="-122"/>
                <a:cs typeface="+mn-cs"/>
              </a:rPr>
              <a:t>非晶态固体包括非晶态电介质、非晶态半导体、非晶态金属。它们有特殊的物理、化学性质。例如金属玻璃（非晶态金属）比一般晶态金属的强度高、弹性好、硬度和韧性高、抗腐蚀性好、导磁性强、电阻率高等。非晶态固体所特有的性质使得它有多方面的应用，作为一个崭新的研究领域，近年来得到迅速的发展。</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131</a:t>
            </a:fld>
            <a:endParaRPr lang="en-US" altLang="zh-CN"/>
          </a:p>
        </p:txBody>
      </p:sp>
    </p:spTree>
    <p:extLst>
      <p:ext uri="{BB962C8B-B14F-4D97-AF65-F5344CB8AC3E}">
        <p14:creationId xmlns:p14="http://schemas.microsoft.com/office/powerpoint/2010/main" val="2583465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典型的非晶体石蜡、橡胶、玻璃。</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132</a:t>
            </a:fld>
            <a:endParaRPr lang="en-US" altLang="zh-CN"/>
          </a:p>
        </p:txBody>
      </p:sp>
    </p:spTree>
    <p:extLst>
      <p:ext uri="{BB962C8B-B14F-4D97-AF65-F5344CB8AC3E}">
        <p14:creationId xmlns:p14="http://schemas.microsoft.com/office/powerpoint/2010/main" val="20145513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1984</a:t>
            </a:r>
            <a:r>
              <a:rPr lang="zh-CN" altLang="zh-CN" sz="1200" kern="1200" dirty="0">
                <a:solidFill>
                  <a:schemeClr val="tx1"/>
                </a:solidFill>
                <a:effectLst/>
                <a:latin typeface="Arial" panose="020B0604020202020204" pitchFamily="34" charset="0"/>
                <a:ea typeface="宋体" panose="02010600030101010101" pitchFamily="2" charset="-122"/>
                <a:cs typeface="+mn-cs"/>
              </a:rPr>
              <a:t>年中国、美国、法国和以色列等国家的学者几乎同时在人工淬冷合金中发现了存在有</a:t>
            </a:r>
            <a:r>
              <a:rPr lang="en-US" altLang="zh-CN" sz="1200" kern="1200" dirty="0">
                <a:solidFill>
                  <a:schemeClr val="tx1"/>
                </a:solidFill>
                <a:effectLst/>
                <a:latin typeface="Arial" panose="020B0604020202020204" pitchFamily="34" charset="0"/>
                <a:ea typeface="宋体" panose="02010600030101010101" pitchFamily="2" charset="-122"/>
                <a:cs typeface="+mn-cs"/>
              </a:rPr>
              <a:t>5</a:t>
            </a:r>
            <a:r>
              <a:rPr lang="zh-CN" altLang="zh-CN" sz="1200" kern="1200" dirty="0">
                <a:solidFill>
                  <a:schemeClr val="tx1"/>
                </a:solidFill>
                <a:effectLst/>
                <a:latin typeface="Arial" panose="020B0604020202020204" pitchFamily="34" charset="0"/>
                <a:ea typeface="宋体" panose="02010600030101010101" pitchFamily="2" charset="-122"/>
                <a:cs typeface="+mn-cs"/>
              </a:rPr>
              <a:t>重对称轴，确证这些合金相是具有长程定向有序、但是没有周期平移对称性的结构。以后又陆续在实验室发现了具有</a:t>
            </a:r>
            <a:r>
              <a:rPr lang="en-US" altLang="zh-CN" sz="1200" kern="1200" dirty="0">
                <a:solidFill>
                  <a:schemeClr val="tx1"/>
                </a:solidFill>
                <a:effectLst/>
                <a:latin typeface="Arial" panose="020B0604020202020204" pitchFamily="34" charset="0"/>
                <a:ea typeface="宋体" panose="02010600030101010101" pitchFamily="2" charset="-122"/>
                <a:cs typeface="+mn-cs"/>
              </a:rPr>
              <a:t>8</a:t>
            </a:r>
            <a:r>
              <a:rPr lang="zh-CN" altLang="zh-CN" sz="1200" kern="1200" dirty="0">
                <a:solidFill>
                  <a:schemeClr val="tx1"/>
                </a:solidFill>
                <a:effectLst/>
                <a:latin typeface="Arial" panose="020B0604020202020204" pitchFamily="34" charset="0"/>
                <a:ea typeface="宋体" panose="02010600030101010101" pitchFamily="2" charset="-122"/>
                <a:cs typeface="+mn-cs"/>
              </a:rPr>
              <a:t>重、</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zh-CN" altLang="zh-CN" sz="1200" kern="1200" dirty="0">
                <a:solidFill>
                  <a:schemeClr val="tx1"/>
                </a:solidFill>
                <a:effectLst/>
                <a:latin typeface="Arial" panose="020B0604020202020204" pitchFamily="34" charset="0"/>
                <a:ea typeface="宋体" panose="02010600030101010101" pitchFamily="2" charset="-122"/>
                <a:cs typeface="+mn-cs"/>
              </a:rPr>
              <a:t>重、</a:t>
            </a:r>
            <a:r>
              <a:rPr lang="en-US" altLang="zh-CN" sz="1200" kern="1200" dirty="0">
                <a:solidFill>
                  <a:schemeClr val="tx1"/>
                </a:solidFill>
                <a:effectLst/>
                <a:latin typeface="Arial" panose="020B0604020202020204" pitchFamily="34" charset="0"/>
                <a:ea typeface="宋体" panose="02010600030101010101" pitchFamily="2" charset="-122"/>
                <a:cs typeface="+mn-cs"/>
              </a:rPr>
              <a:t>12</a:t>
            </a:r>
            <a:r>
              <a:rPr lang="zh-CN" altLang="zh-CN" sz="1200" kern="1200" dirty="0">
                <a:solidFill>
                  <a:schemeClr val="tx1"/>
                </a:solidFill>
                <a:effectLst/>
                <a:latin typeface="Arial" panose="020B0604020202020204" pitchFamily="34" charset="0"/>
                <a:ea typeface="宋体" panose="02010600030101010101" pitchFamily="2" charset="-122"/>
                <a:cs typeface="+mn-cs"/>
              </a:rPr>
              <a:t>重对称轴的准晶结构。目前在自然界中还没有发现天然的准晶体。</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133</a:t>
            </a:fld>
            <a:endParaRPr lang="en-US" altLang="zh-CN"/>
          </a:p>
        </p:txBody>
      </p:sp>
    </p:spTree>
    <p:extLst>
      <p:ext uri="{BB962C8B-B14F-4D97-AF65-F5344CB8AC3E}">
        <p14:creationId xmlns:p14="http://schemas.microsoft.com/office/powerpoint/2010/main" val="21834899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准晶体的发现为我们提供了一种全新的物质状态，在此之前人们认为物质状态只有晶态和非晶态这两种；准晶体的发现也对传统的晶体对称理论提出了挑战。由于传统晶体学对称理论无法研究准晶体里面所蕴含的对称规律，一门新的分支学科——准晶体学迅速发展起来了。</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134</a:t>
            </a:fld>
            <a:endParaRPr lang="en-US" altLang="zh-CN"/>
          </a:p>
        </p:txBody>
      </p:sp>
    </p:spTree>
    <p:extLst>
      <p:ext uri="{BB962C8B-B14F-4D97-AF65-F5344CB8AC3E}">
        <p14:creationId xmlns:p14="http://schemas.microsoft.com/office/powerpoint/2010/main" val="302749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effectLst/>
                <a:latin typeface="Times New Roman" panose="02020603050405020304" pitchFamily="18" charset="0"/>
                <a:ea typeface="宋体" panose="02010600030101010101" pitchFamily="2" charset="-122"/>
              </a:rPr>
              <a:t>体心立方晶格</a:t>
            </a:r>
            <a:r>
              <a:rPr lang="zh-CN" altLang="zh-CN" sz="1800" kern="100" dirty="0">
                <a:effectLst/>
                <a:latin typeface="Times New Roman" panose="02020603050405020304" pitchFamily="18" charset="0"/>
                <a:ea typeface="宋体" panose="02010600030101010101" pitchFamily="2" charset="-122"/>
              </a:rPr>
              <a:t>它是在简单立方晶格的单元中心加一个“原子球”形成的。常见的体心立方结构的晶体有锂（</a:t>
            </a:r>
            <a:r>
              <a:rPr lang="en-US" altLang="zh-CN" sz="1800" kern="100" dirty="0">
                <a:effectLst/>
                <a:latin typeface="Times New Roman" panose="02020603050405020304" pitchFamily="18" charset="0"/>
                <a:ea typeface="宋体" panose="02010600030101010101" pitchFamily="2" charset="-122"/>
              </a:rPr>
              <a:t>Li</a:t>
            </a:r>
            <a:r>
              <a:rPr lang="zh-CN" altLang="zh-CN" sz="1800" kern="100" dirty="0">
                <a:effectLst/>
                <a:latin typeface="Times New Roman" panose="02020603050405020304" pitchFamily="18" charset="0"/>
                <a:ea typeface="宋体" panose="02010600030101010101" pitchFamily="2" charset="-122"/>
              </a:rPr>
              <a:t>）、钠（</a:t>
            </a:r>
            <a:r>
              <a:rPr lang="en-US" altLang="zh-CN" sz="1800" kern="100" dirty="0">
                <a:effectLst/>
                <a:latin typeface="Times New Roman" panose="02020603050405020304" pitchFamily="18" charset="0"/>
                <a:ea typeface="宋体" panose="02010600030101010101" pitchFamily="2" charset="-122"/>
              </a:rPr>
              <a:t>Na</a:t>
            </a:r>
            <a:r>
              <a:rPr lang="zh-CN" altLang="zh-CN" sz="1800" kern="100" dirty="0">
                <a:effectLst/>
                <a:latin typeface="Times New Roman" panose="02020603050405020304" pitchFamily="18" charset="0"/>
                <a:ea typeface="宋体" panose="02010600030101010101" pitchFamily="2" charset="-122"/>
              </a:rPr>
              <a:t>）、钾（</a:t>
            </a:r>
            <a:r>
              <a:rPr lang="en-US" altLang="zh-CN" sz="1800" kern="100" dirty="0">
                <a:effectLst/>
                <a:latin typeface="Times New Roman" panose="02020603050405020304" pitchFamily="18" charset="0"/>
                <a:ea typeface="宋体" panose="02010600030101010101" pitchFamily="2" charset="-122"/>
              </a:rPr>
              <a:t>K</a:t>
            </a:r>
            <a:r>
              <a:rPr lang="zh-CN" altLang="zh-CN" sz="1800" kern="100" dirty="0">
                <a:effectLst/>
                <a:latin typeface="Times New Roman" panose="02020603050405020304" pitchFamily="18" charset="0"/>
                <a:ea typeface="宋体" panose="02010600030101010101" pitchFamily="2" charset="-122"/>
              </a:rPr>
              <a:t>）等碱金属。</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14</a:t>
            </a:fld>
            <a:endParaRPr lang="en-US" altLang="zh-CN"/>
          </a:p>
        </p:txBody>
      </p:sp>
    </p:spTree>
    <p:extLst>
      <p:ext uri="{BB962C8B-B14F-4D97-AF65-F5344CB8AC3E}">
        <p14:creationId xmlns:p14="http://schemas.microsoft.com/office/powerpoint/2010/main" val="1493468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effectLst/>
                <a:latin typeface="Times New Roman" panose="02020603050405020304" pitchFamily="18" charset="0"/>
                <a:ea typeface="宋体" panose="02010600030101010101" pitchFamily="2" charset="-122"/>
              </a:rPr>
              <a:t>面心立方晶格是</a:t>
            </a:r>
            <a:r>
              <a:rPr lang="zh-CN" altLang="zh-CN" sz="1800" kern="100" dirty="0">
                <a:effectLst/>
                <a:latin typeface="Times New Roman" panose="02020603050405020304" pitchFamily="18" charset="0"/>
                <a:ea typeface="宋体" panose="02010600030101010101" pitchFamily="2" charset="-122"/>
              </a:rPr>
              <a:t>在简单立方晶格的六个面中心各加一个“原子球”形成的。常见的面心立方结构的晶体有铜（</a:t>
            </a:r>
            <a:r>
              <a:rPr lang="en-US" altLang="zh-CN" sz="1800" kern="100" dirty="0">
                <a:effectLst/>
                <a:latin typeface="Times New Roman" panose="02020603050405020304" pitchFamily="18" charset="0"/>
                <a:ea typeface="宋体" panose="02010600030101010101" pitchFamily="2" charset="-122"/>
              </a:rPr>
              <a:t>Cu</a:t>
            </a:r>
            <a:r>
              <a:rPr lang="zh-CN" altLang="zh-CN" sz="1800" kern="100" dirty="0">
                <a:effectLst/>
                <a:latin typeface="Times New Roman" panose="02020603050405020304" pitchFamily="18" charset="0"/>
                <a:ea typeface="宋体" panose="02010600030101010101" pitchFamily="2" charset="-122"/>
              </a:rPr>
              <a:t>）、金（</a:t>
            </a:r>
            <a:r>
              <a:rPr lang="en-US" altLang="zh-CN" sz="1800" kern="100" dirty="0">
                <a:effectLst/>
                <a:latin typeface="Times New Roman" panose="02020603050405020304" pitchFamily="18" charset="0"/>
                <a:ea typeface="宋体" panose="02010600030101010101" pitchFamily="2" charset="-122"/>
              </a:rPr>
              <a:t>Au</a:t>
            </a:r>
            <a:r>
              <a:rPr lang="zh-CN" altLang="zh-CN" sz="1800" kern="100" dirty="0">
                <a:effectLst/>
                <a:latin typeface="Times New Roman" panose="02020603050405020304" pitchFamily="18" charset="0"/>
                <a:ea typeface="宋体" panose="02010600030101010101" pitchFamily="2" charset="-122"/>
              </a:rPr>
              <a:t>）、银（</a:t>
            </a:r>
            <a:r>
              <a:rPr lang="en-US" altLang="zh-CN" sz="1800" kern="100" dirty="0">
                <a:effectLst/>
                <a:latin typeface="Times New Roman" panose="02020603050405020304" pitchFamily="18" charset="0"/>
                <a:ea typeface="宋体" panose="02010600030101010101" pitchFamily="2" charset="-122"/>
              </a:rPr>
              <a:t>Ag</a:t>
            </a:r>
            <a:r>
              <a:rPr lang="zh-CN" altLang="zh-CN" sz="1800" kern="100" dirty="0">
                <a:effectLst/>
                <a:latin typeface="Times New Roman" panose="02020603050405020304" pitchFamily="18" charset="0"/>
                <a:ea typeface="宋体" panose="02010600030101010101" pitchFamily="2" charset="-122"/>
              </a:rPr>
              <a:t>）、铝（</a:t>
            </a:r>
            <a:r>
              <a:rPr lang="en-US" altLang="zh-CN" sz="1800" kern="100" dirty="0">
                <a:effectLst/>
                <a:latin typeface="Times New Roman" panose="02020603050405020304" pitchFamily="18" charset="0"/>
                <a:ea typeface="宋体" panose="02010600030101010101" pitchFamily="2" charset="-122"/>
              </a:rPr>
              <a:t>Al</a:t>
            </a:r>
            <a:r>
              <a:rPr lang="zh-CN" altLang="zh-CN" sz="1800" kern="100" dirty="0">
                <a:effectLst/>
                <a:latin typeface="Times New Roman" panose="02020603050405020304" pitchFamily="18" charset="0"/>
                <a:ea typeface="宋体" panose="02010600030101010101" pitchFamily="2" charset="-122"/>
              </a:rPr>
              <a:t>）等金属。在面心立方结构的基础上，可以变化出金刚石、闪锌矿等晶格结构。</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15</a:t>
            </a:fld>
            <a:endParaRPr lang="en-US" altLang="zh-CN"/>
          </a:p>
        </p:txBody>
      </p:sp>
    </p:spTree>
    <p:extLst>
      <p:ext uri="{BB962C8B-B14F-4D97-AF65-F5344CB8AC3E}">
        <p14:creationId xmlns:p14="http://schemas.microsoft.com/office/powerpoint/2010/main" val="401243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effectLst/>
                <a:latin typeface="Times New Roman" panose="02020603050405020304" pitchFamily="18" charset="0"/>
                <a:ea typeface="宋体" panose="02010600030101010101" pitchFamily="2" charset="-122"/>
              </a:rPr>
              <a:t>金刚石结构</a:t>
            </a:r>
            <a:r>
              <a:rPr lang="zh-CN" altLang="zh-CN" sz="1800" kern="100" dirty="0">
                <a:effectLst/>
                <a:latin typeface="Times New Roman" panose="02020603050405020304" pitchFamily="18" charset="0"/>
                <a:ea typeface="宋体" panose="02010600030101010101" pitchFamily="2" charset="-122"/>
              </a:rPr>
              <a:t>是由面心立方单元的中心到顶角引</a:t>
            </a:r>
            <a:r>
              <a:rPr lang="en-US" altLang="zh-CN" sz="1800" kern="100" dirty="0">
                <a:effectLst/>
                <a:latin typeface="Times New Roman" panose="02020603050405020304" pitchFamily="18" charset="0"/>
                <a:ea typeface="宋体" panose="02010600030101010101" pitchFamily="2" charset="-122"/>
              </a:rPr>
              <a:t>8</a:t>
            </a:r>
            <a:r>
              <a:rPr lang="zh-CN" altLang="zh-CN" sz="1800" kern="100" dirty="0">
                <a:effectLst/>
                <a:latin typeface="Times New Roman" panose="02020603050405020304" pitchFamily="18" charset="0"/>
                <a:ea typeface="宋体" panose="02010600030101010101" pitchFamily="2" charset="-122"/>
              </a:rPr>
              <a:t>条“对角线”，在其中互不相邻的</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条“对角线”的中点上各加一个“原子球”（格点）构成的；这种结构的晶体，除了</a:t>
            </a:r>
            <a:r>
              <a:rPr lang="zh-CN" altLang="en-US" sz="1800" kern="100" dirty="0">
                <a:effectLst/>
                <a:latin typeface="Times New Roman" panose="02020603050405020304" pitchFamily="18" charset="0"/>
                <a:ea typeface="宋体" panose="02010600030101010101" pitchFamily="2" charset="-122"/>
              </a:rPr>
              <a:t>碳（</a:t>
            </a:r>
            <a:r>
              <a:rPr lang="en-US" altLang="zh-CN" sz="1800" kern="100" dirty="0">
                <a:effectLst/>
                <a:latin typeface="Times New Roman" panose="02020603050405020304" pitchFamily="18" charset="0"/>
                <a:ea typeface="宋体" panose="02010600030101010101" pitchFamily="2" charset="-122"/>
              </a:rPr>
              <a:t>C</a:t>
            </a:r>
            <a:r>
              <a:rPr lang="zh-CN" altLang="en-US" sz="1800" kern="100" dirty="0">
                <a:effectLst/>
                <a:latin typeface="Times New Roman" panose="02020603050405020304" pitchFamily="18" charset="0"/>
                <a:ea typeface="宋体" panose="02010600030101010101" pitchFamily="2" charset="-122"/>
              </a:rPr>
              <a:t>）原子构成的</a:t>
            </a:r>
            <a:r>
              <a:rPr lang="zh-CN" altLang="zh-CN" sz="1800" kern="100" dirty="0">
                <a:effectLst/>
                <a:latin typeface="Times New Roman" panose="02020603050405020304" pitchFamily="18" charset="0"/>
                <a:ea typeface="宋体" panose="02010600030101010101" pitchFamily="2" charset="-122"/>
              </a:rPr>
              <a:t>金刚石外，还有电子器件中最常用的半导体材料硅（</a:t>
            </a:r>
            <a:r>
              <a:rPr lang="en-US" altLang="zh-CN" sz="1800" kern="100" dirty="0">
                <a:effectLst/>
                <a:latin typeface="Times New Roman" panose="02020603050405020304" pitchFamily="18" charset="0"/>
                <a:ea typeface="宋体" panose="02010600030101010101" pitchFamily="2" charset="-122"/>
              </a:rPr>
              <a:t>Si</a:t>
            </a:r>
            <a:r>
              <a:rPr lang="zh-CN" altLang="zh-CN" sz="1800" kern="100" dirty="0">
                <a:effectLst/>
                <a:latin typeface="Times New Roman" panose="02020603050405020304" pitchFamily="18" charset="0"/>
                <a:ea typeface="宋体" panose="02010600030101010101" pitchFamily="2" charset="-122"/>
              </a:rPr>
              <a:t>）和锗（</a:t>
            </a:r>
            <a:r>
              <a:rPr lang="en-US" altLang="zh-CN" sz="1800" kern="100" dirty="0">
                <a:effectLst/>
                <a:latin typeface="Times New Roman" panose="02020603050405020304" pitchFamily="18" charset="0"/>
                <a:ea typeface="宋体" panose="02010600030101010101" pitchFamily="2" charset="-122"/>
              </a:rPr>
              <a:t>Ge</a:t>
            </a:r>
            <a:r>
              <a:rPr lang="zh-CN"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右边这张图</a:t>
            </a:r>
            <a:r>
              <a:rPr lang="zh-CN" altLang="zh-CN" sz="1800" kern="100" dirty="0">
                <a:effectLst/>
                <a:latin typeface="Times New Roman" panose="02020603050405020304" pitchFamily="18" charset="0"/>
                <a:ea typeface="宋体" panose="02010600030101010101" pitchFamily="2" charset="-122"/>
              </a:rPr>
              <a:t>是</a:t>
            </a:r>
            <a:r>
              <a:rPr lang="zh-CN" altLang="zh-CN" sz="1800" b="0" kern="100" dirty="0">
                <a:effectLst/>
                <a:latin typeface="Times New Roman" panose="02020603050405020304" pitchFamily="18" charset="0"/>
                <a:ea typeface="宋体" panose="02010600030101010101" pitchFamily="2" charset="-122"/>
              </a:rPr>
              <a:t>闪锌矿结构</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ZnS</a:t>
            </a:r>
            <a:r>
              <a:rPr lang="zh-CN" altLang="zh-CN" sz="1800" kern="100" dirty="0">
                <a:effectLst/>
                <a:latin typeface="Times New Roman" panose="02020603050405020304" pitchFamily="18" charset="0"/>
                <a:ea typeface="宋体" panose="02010600030101010101" pitchFamily="2" charset="-122"/>
              </a:rPr>
              <a:t>），它的晶格看上去与金刚石结构相同，只是</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条对角线中点上放置的是另一种原子。光电子器件常用到的磷化铟（</a:t>
            </a:r>
            <a:r>
              <a:rPr lang="en-US" altLang="zh-CN" sz="1800" kern="100" dirty="0" err="1">
                <a:effectLst/>
                <a:latin typeface="Times New Roman" panose="02020603050405020304" pitchFamily="18" charset="0"/>
                <a:ea typeface="宋体" panose="02010600030101010101" pitchFamily="2" charset="-122"/>
              </a:rPr>
              <a:t>InP</a:t>
            </a:r>
            <a:r>
              <a:rPr lang="zh-CN" altLang="zh-CN" sz="1800" kern="100" dirty="0">
                <a:effectLst/>
                <a:latin typeface="Times New Roman" panose="02020603050405020304" pitchFamily="18" charset="0"/>
                <a:ea typeface="宋体" panose="02010600030101010101" pitchFamily="2" charset="-122"/>
              </a:rPr>
              <a:t>）、砷化镓（</a:t>
            </a:r>
            <a:r>
              <a:rPr lang="en-US" altLang="zh-CN" sz="1800" kern="100" dirty="0">
                <a:effectLst/>
                <a:latin typeface="Times New Roman" panose="02020603050405020304" pitchFamily="18" charset="0"/>
                <a:ea typeface="宋体" panose="02010600030101010101" pitchFamily="2" charset="-122"/>
              </a:rPr>
              <a:t>GaAs</a:t>
            </a:r>
            <a:r>
              <a:rPr lang="zh-CN" altLang="zh-CN" sz="1800" kern="100" dirty="0">
                <a:effectLst/>
                <a:latin typeface="Times New Roman" panose="02020603050405020304" pitchFamily="18" charset="0"/>
                <a:ea typeface="宋体" panose="02010600030101010101" pitchFamily="2" charset="-122"/>
              </a:rPr>
              <a:t>）等都是闪锌矿结构。</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16</a:t>
            </a:fld>
            <a:endParaRPr lang="en-US" altLang="zh-CN"/>
          </a:p>
        </p:txBody>
      </p:sp>
    </p:spTree>
    <p:extLst>
      <p:ext uri="{BB962C8B-B14F-4D97-AF65-F5344CB8AC3E}">
        <p14:creationId xmlns:p14="http://schemas.microsoft.com/office/powerpoint/2010/main" val="754097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rPr>
              <a:t>换一个角度来看，金刚石结构的每个原子都有四个最近邻原子，这四个最近邻原子正好在一个正四面体的顶角位置上。</a:t>
            </a:r>
            <a:endParaRPr lang="en-US" altLang="zh-CN" sz="12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b="0" kern="100" dirty="0">
                <a:effectLst/>
                <a:latin typeface="Times New Roman" panose="02020603050405020304" pitchFamily="18" charset="0"/>
                <a:ea typeface="宋体" panose="02010600030101010101" pitchFamily="2" charset="-122"/>
              </a:rPr>
              <a:t>闪锌矿结构</a:t>
            </a:r>
            <a:r>
              <a:rPr lang="zh-CN" altLang="en-US" sz="1200" b="0" kern="100" dirty="0">
                <a:effectLst/>
                <a:latin typeface="Times New Roman" panose="02020603050405020304" pitchFamily="18" charset="0"/>
                <a:ea typeface="宋体" panose="02010600030101010101" pitchFamily="2" charset="-122"/>
              </a:rPr>
              <a:t>则是中心与顶角位置上是不同的原子</a:t>
            </a:r>
            <a:r>
              <a:rPr lang="zh-CN" altLang="zh-CN" sz="1200" kern="100" dirty="0">
                <a:effectLst/>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17</a:t>
            </a:fld>
            <a:endParaRPr lang="en-US" altLang="zh-CN"/>
          </a:p>
        </p:txBody>
      </p:sp>
    </p:spTree>
    <p:extLst>
      <p:ext uri="{BB962C8B-B14F-4D97-AF65-F5344CB8AC3E}">
        <p14:creationId xmlns:p14="http://schemas.microsoft.com/office/powerpoint/2010/main" val="405154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这张</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图表示的晶格结构是原子球在平面内最紧密的排列方式，称为密堆排列结构，即每个原子球周围排布有六个原子球</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，称之为</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层。不难看出，</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层上面一层原子球的球心对准</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层球隙的排列方式可形成最紧密的堆积的结构，这种排列方式有</a:t>
            </a:r>
            <a:r>
              <a:rPr lang="en-US" altLang="zh-CN" sz="1800" dirty="0">
                <a:effectLst/>
                <a:latin typeface="Times New Roman" panose="02020603050405020304" pitchFamily="18" charset="0"/>
                <a:ea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位和</a:t>
            </a:r>
            <a:r>
              <a:rPr lang="en-US" altLang="zh-CN" sz="1800" dirty="0">
                <a:effectLst/>
                <a:latin typeface="Times New Roman" panose="02020603050405020304" pitchFamily="18" charset="0"/>
                <a:ea typeface="宋体" panose="02010600030101010101" pitchFamily="2" charset="-122"/>
              </a:rPr>
              <a:t>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位两种。</a:t>
            </a:r>
            <a:r>
              <a:rPr lang="en-US" altLang="zh-CN" sz="1800" dirty="0">
                <a:effectLst/>
                <a:latin typeface="Times New Roman" panose="02020603050405020304" pitchFamily="18" charset="0"/>
                <a:ea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位和</a:t>
            </a:r>
            <a:r>
              <a:rPr lang="en-US" altLang="zh-CN" sz="1800" dirty="0">
                <a:effectLst/>
                <a:latin typeface="Times New Roman" panose="02020603050405020304" pitchFamily="18" charset="0"/>
                <a:ea typeface="宋体" panose="02010600030101010101" pitchFamily="2" charset="-122"/>
              </a:rPr>
              <a:t>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位的两种排列方式与</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层组合成两种堆积方式：</a:t>
            </a:r>
            <a:r>
              <a:rPr lang="en-US" altLang="zh-CN" sz="1800" dirty="0">
                <a:effectLst/>
                <a:latin typeface="Times New Roman" panose="02020603050405020304" pitchFamily="18" charset="0"/>
                <a:ea typeface="宋体" panose="02010600030101010101" pitchFamily="2" charset="-122"/>
              </a:rPr>
              <a:t>AB </a:t>
            </a:r>
            <a:r>
              <a:rPr lang="en-US" altLang="zh-CN" sz="1800" dirty="0" err="1">
                <a:effectLst/>
                <a:latin typeface="Times New Roman" panose="02020603050405020304" pitchFamily="18" charset="0"/>
                <a:ea typeface="宋体" panose="02010600030101010101" pitchFamily="2" charset="-122"/>
              </a:rPr>
              <a:t>AB</a:t>
            </a:r>
            <a:r>
              <a:rPr lang="en-US" altLang="zh-CN" sz="1800" dirty="0">
                <a:effectLst/>
                <a:latin typeface="Times New Roman" panose="02020603050405020304" pitchFamily="18" charset="0"/>
                <a:ea typeface="宋体" panose="02010600030101010101" pitchFamily="2" charset="-122"/>
              </a:rPr>
              <a:t> AB……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或者</a:t>
            </a:r>
            <a:r>
              <a:rPr lang="en-US" altLang="zh-CN" sz="1800" dirty="0">
                <a:effectLst/>
                <a:latin typeface="Times New Roman" panose="02020603050405020304" pitchFamily="18" charset="0"/>
                <a:ea typeface="宋体" panose="02010600030101010101" pitchFamily="2" charset="-122"/>
              </a:rPr>
              <a:t> ABC </a:t>
            </a:r>
            <a:r>
              <a:rPr lang="en-US" altLang="zh-CN" sz="1800" dirty="0" err="1">
                <a:effectLst/>
                <a:latin typeface="Times New Roman" panose="02020603050405020304" pitchFamily="18" charset="0"/>
                <a:ea typeface="宋体" panose="02010600030101010101" pitchFamily="2" charset="-122"/>
              </a:rPr>
              <a:t>ABC</a:t>
            </a:r>
            <a:r>
              <a:rPr lang="en-US" altLang="zh-CN" sz="1800" dirty="0">
                <a:effectLst/>
                <a:latin typeface="Times New Roman" panose="02020603050405020304" pitchFamily="18" charset="0"/>
                <a:ea typeface="宋体" panose="02010600030101010101" pitchFamily="2" charset="-122"/>
              </a:rPr>
              <a:t> ABC…..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；前者的排列方式称为</a:t>
            </a:r>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六角密排晶格</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而后者其实就是面心立方结构。</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18</a:t>
            </a:fld>
            <a:endParaRPr lang="en-US" altLang="zh-CN"/>
          </a:p>
        </p:txBody>
      </p:sp>
    </p:spTree>
    <p:extLst>
      <p:ext uri="{BB962C8B-B14F-4D97-AF65-F5344CB8AC3E}">
        <p14:creationId xmlns:p14="http://schemas.microsoft.com/office/powerpoint/2010/main" val="412723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很多金属元素具有密堆排列结构，像铍（</a:t>
            </a:r>
            <a:r>
              <a:rPr lang="en-US" altLang="zh-CN" sz="1200" dirty="0">
                <a:effectLst/>
                <a:latin typeface="Times New Roman" panose="02020603050405020304" pitchFamily="18" charset="0"/>
                <a:ea typeface="宋体" panose="02010600030101010101" pitchFamily="2" charset="-122"/>
              </a:rPr>
              <a:t>Be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）、镁（</a:t>
            </a:r>
            <a:r>
              <a:rPr lang="en-US" altLang="zh-CN" sz="1200" dirty="0">
                <a:effectLst/>
                <a:latin typeface="Times New Roman" panose="02020603050405020304" pitchFamily="18" charset="0"/>
                <a:ea typeface="宋体" panose="02010600030101010101" pitchFamily="2" charset="-122"/>
              </a:rPr>
              <a:t>Mg</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）、锌（</a:t>
            </a:r>
            <a:r>
              <a:rPr lang="en-US" altLang="zh-CN" sz="1200" dirty="0">
                <a:effectLst/>
                <a:latin typeface="Times New Roman" panose="02020603050405020304" pitchFamily="18" charset="0"/>
                <a:ea typeface="宋体" panose="02010600030101010101" pitchFamily="2" charset="-122"/>
              </a:rPr>
              <a:t>Zn</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）、镉（</a:t>
            </a:r>
            <a:r>
              <a:rPr lang="en-US" altLang="zh-CN" sz="1200" dirty="0">
                <a:effectLst/>
                <a:latin typeface="Times New Roman" panose="02020603050405020304" pitchFamily="18" charset="0"/>
                <a:ea typeface="宋体" panose="02010600030101010101" pitchFamily="2" charset="-122"/>
              </a:rPr>
              <a:t>Cd</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）等是六角密排结构</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19</a:t>
            </a:fld>
            <a:endParaRPr lang="en-US" altLang="zh-CN"/>
          </a:p>
        </p:txBody>
      </p:sp>
    </p:spTree>
    <p:extLst>
      <p:ext uri="{BB962C8B-B14F-4D97-AF65-F5344CB8AC3E}">
        <p14:creationId xmlns:p14="http://schemas.microsoft.com/office/powerpoint/2010/main" val="744890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组成固态物质的原子排列方式——我们称之为固体的结构。</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固体的结构分为有序和无序两大类。具有长程有序的固体结构，即原子按照一定的周期规则排列的固态物质，我们称之为晶体；不具有长程有序的特性，无规则排列的称之为非晶体。实际上，自然界中还有一类固态物质，其原子的排列方式介于有序和无序之间的，我们称之为准晶体。自然界中大部分的金属、半导体都是晶体，像硅（</a:t>
            </a:r>
            <a:r>
              <a:rPr lang="en-US" altLang="zh-CN" sz="1800" dirty="0">
                <a:effectLst/>
                <a:latin typeface="Times New Roman" panose="02020603050405020304" pitchFamily="18" charset="0"/>
                <a:ea typeface="宋体" panose="02010600030101010101" pitchFamily="2" charset="-122"/>
              </a:rPr>
              <a:t>Si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）、石英（</a:t>
            </a:r>
            <a:r>
              <a:rPr lang="en-US" altLang="zh-CN" sz="1800" dirty="0">
                <a:effectLst/>
                <a:latin typeface="Times New Roman" panose="02020603050405020304" pitchFamily="18" charset="0"/>
                <a:ea typeface="宋体" panose="02010600030101010101" pitchFamily="2" charset="-122"/>
              </a:rPr>
              <a:t>SiO</a:t>
            </a:r>
            <a:r>
              <a:rPr lang="en-US" altLang="zh-CN" sz="1800" baseline="-250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）、铜（</a:t>
            </a:r>
            <a:r>
              <a:rPr lang="en-US" altLang="zh-CN" sz="1800" dirty="0">
                <a:effectLst/>
                <a:latin typeface="Times New Roman" panose="02020603050405020304" pitchFamily="18" charset="0"/>
                <a:ea typeface="宋体" panose="02010600030101010101" pitchFamily="2" charset="-122"/>
              </a:rPr>
              <a:t>Cu</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）、磷化铟（</a:t>
            </a:r>
            <a:r>
              <a:rPr lang="en-US" altLang="zh-CN" sz="1800" dirty="0" err="1">
                <a:effectLst/>
                <a:latin typeface="Times New Roman" panose="02020603050405020304" pitchFamily="18" charset="0"/>
                <a:ea typeface="宋体" panose="02010600030101010101" pitchFamily="2" charset="-122"/>
              </a:rPr>
              <a:t>InP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）、砷化镓（</a:t>
            </a:r>
            <a:r>
              <a:rPr lang="en-US" altLang="zh-CN" sz="1800" dirty="0">
                <a:effectLst/>
                <a:latin typeface="Times New Roman" panose="02020603050405020304" pitchFamily="18" charset="0"/>
                <a:ea typeface="宋体" panose="02010600030101010101" pitchFamily="2" charset="-122"/>
              </a:rPr>
              <a:t>GaAs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）等，而常见的非晶体则有玻璃、松香、塑料、橡胶等。</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a:t>
            </a:fld>
            <a:endParaRPr lang="en-US" altLang="zh-CN"/>
          </a:p>
        </p:txBody>
      </p:sp>
    </p:spTree>
    <p:extLst>
      <p:ext uri="{BB962C8B-B14F-4D97-AF65-F5344CB8AC3E}">
        <p14:creationId xmlns:p14="http://schemas.microsoft.com/office/powerpoint/2010/main" val="3605061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b="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另外一种密堆排列结构</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ABC</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方式，其实就是前面已经讲到的面心立方结构。</a:t>
            </a:r>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20</a:t>
            </a:fld>
            <a:endParaRPr lang="en-US" altLang="zh-CN"/>
          </a:p>
        </p:txBody>
      </p:sp>
    </p:spTree>
    <p:extLst>
      <p:ext uri="{BB962C8B-B14F-4D97-AF65-F5344CB8AC3E}">
        <p14:creationId xmlns:p14="http://schemas.microsoft.com/office/powerpoint/2010/main" val="177115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Arial" panose="020B0604020202020204" pitchFamily="34" charset="0"/>
                <a:ea typeface="宋体" panose="02010600030101010101" pitchFamily="2" charset="-122"/>
                <a:cs typeface="+mn-cs"/>
              </a:rPr>
              <a:t>这张图可以看得更清楚一些，面心立方的格点中，黄色、蓝色、绿色的点，正好分布在</a:t>
            </a:r>
            <a:r>
              <a:rPr lang="zh-CN" altLang="zh-CN" sz="1200" b="0" kern="1200" dirty="0">
                <a:solidFill>
                  <a:schemeClr val="tx1"/>
                </a:solidFill>
                <a:effectLst/>
                <a:latin typeface="Arial" panose="020B0604020202020204" pitchFamily="34" charset="0"/>
                <a:ea typeface="宋体" panose="02010600030101010101" pitchFamily="2" charset="-122"/>
                <a:cs typeface="+mn-cs"/>
              </a:rPr>
              <a:t>六角密排</a:t>
            </a:r>
            <a:r>
              <a:rPr lang="zh-CN" altLang="en-US" sz="1200" b="0" kern="1200" dirty="0">
                <a:solidFill>
                  <a:schemeClr val="tx1"/>
                </a:solidFill>
                <a:effectLst/>
                <a:latin typeface="Arial" panose="020B0604020202020204" pitchFamily="34" charset="0"/>
                <a:ea typeface="宋体" panose="02010600030101010101" pitchFamily="2" charset="-122"/>
                <a:cs typeface="+mn-cs"/>
              </a:rPr>
              <a:t>的</a:t>
            </a:r>
            <a:r>
              <a:rPr lang="en-US" altLang="zh-CN" sz="1200" b="0" kern="1200" dirty="0">
                <a:solidFill>
                  <a:schemeClr val="tx1"/>
                </a:solidFill>
                <a:effectLst/>
                <a:latin typeface="Arial" panose="020B0604020202020204" pitchFamily="34" charset="0"/>
                <a:ea typeface="宋体" panose="02010600030101010101" pitchFamily="2" charset="-122"/>
                <a:cs typeface="+mn-cs"/>
              </a:rPr>
              <a:t>A</a:t>
            </a:r>
            <a:r>
              <a:rPr lang="zh-CN" altLang="en-US" sz="1200" b="0" kern="1200" dirty="0">
                <a:solidFill>
                  <a:schemeClr val="tx1"/>
                </a:solidFill>
                <a:effectLst/>
                <a:latin typeface="Arial" panose="020B0604020202020204" pitchFamily="34" charset="0"/>
                <a:ea typeface="宋体" panose="02010600030101010101" pitchFamily="2" charset="-122"/>
                <a:cs typeface="+mn-cs"/>
              </a:rPr>
              <a:t>层、</a:t>
            </a:r>
            <a:r>
              <a:rPr lang="en-US" altLang="zh-CN" sz="1200" b="0" kern="1200" dirty="0">
                <a:solidFill>
                  <a:schemeClr val="tx1"/>
                </a:solidFill>
                <a:effectLst/>
                <a:latin typeface="Arial" panose="020B0604020202020204" pitchFamily="34" charset="0"/>
                <a:ea typeface="宋体" panose="02010600030101010101" pitchFamily="2" charset="-122"/>
                <a:cs typeface="+mn-cs"/>
              </a:rPr>
              <a:t>B</a:t>
            </a:r>
            <a:r>
              <a:rPr lang="zh-CN" altLang="en-US" sz="1200" b="0" kern="1200" dirty="0">
                <a:solidFill>
                  <a:schemeClr val="tx1"/>
                </a:solidFill>
                <a:effectLst/>
                <a:latin typeface="Arial" panose="020B0604020202020204" pitchFamily="34" charset="0"/>
                <a:ea typeface="宋体" panose="02010600030101010101" pitchFamily="2" charset="-122"/>
                <a:cs typeface="+mn-cs"/>
              </a:rPr>
              <a:t>层和</a:t>
            </a:r>
            <a:r>
              <a:rPr lang="en-US" altLang="zh-CN" sz="1200" b="0" kern="1200" dirty="0">
                <a:solidFill>
                  <a:schemeClr val="tx1"/>
                </a:solidFill>
                <a:effectLst/>
                <a:latin typeface="Arial" panose="020B0604020202020204" pitchFamily="34" charset="0"/>
                <a:ea typeface="宋体" panose="02010600030101010101" pitchFamily="2" charset="-122"/>
                <a:cs typeface="+mn-cs"/>
              </a:rPr>
              <a:t>C</a:t>
            </a:r>
            <a:r>
              <a:rPr lang="zh-CN" altLang="en-US" sz="1200" b="0" kern="1200" dirty="0">
                <a:solidFill>
                  <a:schemeClr val="tx1"/>
                </a:solidFill>
                <a:effectLst/>
                <a:latin typeface="Arial" panose="020B0604020202020204" pitchFamily="34" charset="0"/>
                <a:ea typeface="宋体" panose="02010600030101010101" pitchFamily="2" charset="-122"/>
                <a:cs typeface="+mn-cs"/>
              </a:rPr>
              <a:t>层上。</a:t>
            </a:r>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21</a:t>
            </a:fld>
            <a:endParaRPr lang="en-US" altLang="zh-CN"/>
          </a:p>
        </p:txBody>
      </p:sp>
    </p:spTree>
    <p:extLst>
      <p:ext uri="{BB962C8B-B14F-4D97-AF65-F5344CB8AC3E}">
        <p14:creationId xmlns:p14="http://schemas.microsoft.com/office/powerpoint/2010/main" val="302769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晶格分为简单晶格和复式晶格两类。如果</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晶格中所有格点上的原子或原子团的组成、排列、取向都完全相同，则称为简单晶格。简单晶格中格点上全同的原子或原子团称作</a:t>
            </a:r>
            <a:r>
              <a:rPr lang="zh-CN" altLang="zh-CN" sz="18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基元</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元不仅化学性质相同而且在晶格中处于完全相同的地位，观察者处于不同基元的位置上将察觉不出任何差别。这时，如果用一个抽象的数学点来代替基元，则得到与晶体的几何特性相同但无任何物理实质的空间格子，称为布拉菲格子，也称为布拉菲</a:t>
            </a:r>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点阵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22</a:t>
            </a:fld>
            <a:endParaRPr lang="en-US" altLang="zh-CN"/>
          </a:p>
        </p:txBody>
      </p:sp>
    </p:spTree>
    <p:extLst>
      <p:ext uri="{BB962C8B-B14F-4D97-AF65-F5344CB8AC3E}">
        <p14:creationId xmlns:p14="http://schemas.microsoft.com/office/powerpoint/2010/main" val="1517021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个理想晶体是由基元这种结构单元在空间无限重复而构成，可以理解成在布拉菲点阵中的每个格点上安置基元构成的。布拉菲格子（点阵）是纯粹数学抽象的几何图形，数学群论证明只可能有十四种布拉菲格子。</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23</a:t>
            </a:fld>
            <a:endParaRPr lang="en-US" altLang="zh-CN"/>
          </a:p>
        </p:txBody>
      </p:sp>
    </p:spTree>
    <p:extLst>
      <p:ext uri="{BB962C8B-B14F-4D97-AF65-F5344CB8AC3E}">
        <p14:creationId xmlns:p14="http://schemas.microsoft.com/office/powerpoint/2010/main" val="127731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简单立方、体心立方、面心立方都是简单晶格。</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24</a:t>
            </a:fld>
            <a:endParaRPr lang="en-US" altLang="zh-CN"/>
          </a:p>
        </p:txBody>
      </p:sp>
    </p:spTree>
    <p:extLst>
      <p:ext uri="{BB962C8B-B14F-4D97-AF65-F5344CB8AC3E}">
        <p14:creationId xmlns:p14="http://schemas.microsoft.com/office/powerpoint/2010/main" val="2578104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非布拉菲点阵是指没有边界的无穷大点阵，其中有些格点（包括格点上的基元）与另一些格点不等价，这种不等价可以来自化学元素的不同或空间几何构形的不同。</a:t>
            </a:r>
            <a:r>
              <a:rPr lang="zh-CN" altLang="zh-CN" sz="1200" b="0" dirty="0">
                <a:effectLst/>
                <a:latin typeface="Times New Roman" panose="02020603050405020304" pitchFamily="18" charset="0"/>
                <a:ea typeface="宋体" panose="02010600030101010101" pitchFamily="2" charset="-122"/>
                <a:cs typeface="Times New Roman" panose="02020603050405020304" pitchFamily="18" charset="0"/>
              </a:rPr>
              <a:t>非布拉菲格子与复式晶格相对应，复式晶格是指晶格结点上的原子或原子团不是全部“等价”的。</a:t>
            </a:r>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25</a:t>
            </a:fld>
            <a:endParaRPr lang="en-US" altLang="zh-CN"/>
          </a:p>
        </p:txBody>
      </p:sp>
    </p:spTree>
    <p:extLst>
      <p:ext uri="{BB962C8B-B14F-4D97-AF65-F5344CB8AC3E}">
        <p14:creationId xmlns:p14="http://schemas.microsoft.com/office/powerpoint/2010/main" val="2100487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例如</a:t>
            </a:r>
            <a:r>
              <a:rPr lang="en-US" altLang="zh-CN" sz="1800" dirty="0">
                <a:effectLst/>
                <a:latin typeface="Times New Roman" panose="02020603050405020304" pitchFamily="18" charset="0"/>
                <a:ea typeface="宋体" panose="02010600030101010101" pitchFamily="2" charset="-122"/>
              </a:rPr>
              <a:t>NaCl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CsCl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ZnO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，看似是简立方或者体心结构，但是不同格点上的化学元素不同，所以都是复式晶格。</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26</a:t>
            </a:fld>
            <a:endParaRPr lang="en-US" altLang="zh-CN"/>
          </a:p>
        </p:txBody>
      </p:sp>
    </p:spTree>
    <p:extLst>
      <p:ext uri="{BB962C8B-B14F-4D97-AF65-F5344CB8AC3E}">
        <p14:creationId xmlns:p14="http://schemas.microsoft.com/office/powerpoint/2010/main" val="984562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即使是同一种原子或者原子团构成的晶体，也可以是复式晶格。例如六角密排中</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层格点和</a:t>
            </a:r>
            <a:r>
              <a:rPr lang="en-US" altLang="zh-CN" sz="1800" dirty="0">
                <a:effectLst/>
                <a:latin typeface="Times New Roman" panose="02020603050405020304" pitchFamily="18" charset="0"/>
                <a:ea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层格点的几何处境不同，从</a:t>
            </a:r>
            <a:r>
              <a:rPr lang="en-US" altLang="zh-CN" sz="1800" dirty="0">
                <a:effectLst/>
                <a:latin typeface="Times New Roman" panose="02020603050405020304" pitchFamily="18" charset="0"/>
                <a:ea typeface="宋体" panose="02010600030101010101" pitchFamily="2" charset="-122"/>
              </a:rPr>
              <a:t>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原子看上下两层原子构成的三角形的朝向和从</a:t>
            </a:r>
            <a:r>
              <a:rPr lang="en-US" altLang="zh-CN" sz="1800" dirty="0">
                <a:effectLst/>
                <a:latin typeface="Times New Roman" panose="02020603050405020304" pitchFamily="18" charset="0"/>
                <a:ea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子看上下两层原子构成三角形的朝向是不同的；金刚石结构中的四面体顶角格点和中心格点在晶格中占据的位置在几何上也是不等价的，所以，六角密排和金刚石的晶格结构决定了其格点上的原子或原子团是“不等价”的，它们都是</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布拉菲格子，属于复式晶格。</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27</a:t>
            </a:fld>
            <a:endParaRPr lang="en-US" altLang="zh-CN"/>
          </a:p>
        </p:txBody>
      </p:sp>
    </p:spTree>
    <p:extLst>
      <p:ext uri="{BB962C8B-B14F-4D97-AF65-F5344CB8AC3E}">
        <p14:creationId xmlns:p14="http://schemas.microsoft.com/office/powerpoint/2010/main" val="383480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zh-CN" sz="1200" b="0" kern="1200" dirty="0">
                <a:solidFill>
                  <a:schemeClr val="tx1"/>
                </a:solidFill>
                <a:effectLst/>
                <a:latin typeface="Arial" panose="020B0604020202020204" pitchFamily="34" charset="0"/>
                <a:ea typeface="宋体" panose="02010600030101010101" pitchFamily="2" charset="-122"/>
                <a:cs typeface="+mn-cs"/>
              </a:rPr>
              <a:t>在定义一组不等价的格点构成的基元以后，非布拉菲格子可以转换为布拉菲格子。例如，定义相邻的</a:t>
            </a:r>
            <a:r>
              <a:rPr lang="en-US" altLang="zh-CN" sz="1200" b="0" kern="1200" dirty="0">
                <a:solidFill>
                  <a:schemeClr val="tx1"/>
                </a:solidFill>
                <a:effectLst/>
                <a:latin typeface="Arial" panose="020B0604020202020204" pitchFamily="34" charset="0"/>
                <a:ea typeface="宋体" panose="02010600030101010101" pitchFamily="2" charset="-122"/>
                <a:cs typeface="+mn-cs"/>
              </a:rPr>
              <a:t>Na</a:t>
            </a:r>
            <a:r>
              <a:rPr lang="zh-CN" altLang="en-US" sz="1200" b="0" kern="1200" dirty="0">
                <a:solidFill>
                  <a:schemeClr val="tx1"/>
                </a:solidFill>
                <a:effectLst/>
                <a:latin typeface="Arial" panose="020B0604020202020204" pitchFamily="34" charset="0"/>
                <a:ea typeface="宋体" panose="02010600030101010101" pitchFamily="2" charset="-122"/>
                <a:cs typeface="+mn-cs"/>
              </a:rPr>
              <a:t>离子和</a:t>
            </a:r>
            <a:r>
              <a:rPr lang="en-US" altLang="zh-CN" sz="1200" b="0" kern="1200" dirty="0">
                <a:solidFill>
                  <a:schemeClr val="tx1"/>
                </a:solidFill>
                <a:effectLst/>
                <a:latin typeface="Arial" panose="020B0604020202020204" pitchFamily="34" charset="0"/>
                <a:ea typeface="宋体" panose="02010600030101010101" pitchFamily="2" charset="-122"/>
                <a:cs typeface="+mn-cs"/>
              </a:rPr>
              <a:t>Cl</a:t>
            </a:r>
            <a:r>
              <a:rPr lang="zh-CN" altLang="en-US" sz="1200" b="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b="0" kern="1200" dirty="0">
                <a:solidFill>
                  <a:schemeClr val="tx1"/>
                </a:solidFill>
                <a:effectLst/>
                <a:latin typeface="Arial" panose="020B0604020202020204" pitchFamily="34" charset="0"/>
                <a:ea typeface="宋体" panose="02010600030101010101" pitchFamily="2" charset="-122"/>
                <a:cs typeface="+mn-cs"/>
              </a:rPr>
              <a:t>为基元，</a:t>
            </a:r>
            <a:r>
              <a:rPr lang="en-US" altLang="zh-CN" sz="1200" b="0" kern="1200" dirty="0">
                <a:solidFill>
                  <a:schemeClr val="tx1"/>
                </a:solidFill>
                <a:effectLst/>
                <a:latin typeface="Arial" panose="020B0604020202020204" pitchFamily="34" charset="0"/>
                <a:ea typeface="宋体" panose="02010600030101010101" pitchFamily="2" charset="-122"/>
                <a:cs typeface="+mn-cs"/>
              </a:rPr>
              <a:t>NaCl</a:t>
            </a:r>
            <a:r>
              <a:rPr lang="zh-CN" altLang="zh-CN" sz="1200" b="0" kern="1200" dirty="0">
                <a:solidFill>
                  <a:schemeClr val="tx1"/>
                </a:solidFill>
                <a:effectLst/>
                <a:latin typeface="Arial" panose="020B0604020202020204" pitchFamily="34" charset="0"/>
                <a:ea typeface="宋体" panose="02010600030101010101" pitchFamily="2" charset="-122"/>
                <a:cs typeface="+mn-cs"/>
              </a:rPr>
              <a:t>晶体可以看成由这种基元构成的面心立方结构</a:t>
            </a:r>
            <a:r>
              <a:rPr lang="zh-CN" altLang="en-US" sz="1200" b="0" kern="1200" dirty="0">
                <a:solidFill>
                  <a:schemeClr val="tx1"/>
                </a:solidFill>
                <a:effectLst/>
                <a:latin typeface="Arial" panose="020B0604020202020204" pitchFamily="34" charset="0"/>
                <a:ea typeface="宋体" panose="02010600030101010101" pitchFamily="2" charset="-122"/>
                <a:cs typeface="+mn-cs"/>
              </a:rPr>
              <a:t>。</a:t>
            </a:r>
            <a:endParaRPr lang="zh-CN" altLang="en-US" sz="12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28</a:t>
            </a:fld>
            <a:endParaRPr lang="en-US" altLang="zh-CN"/>
          </a:p>
        </p:txBody>
      </p:sp>
    </p:spTree>
    <p:extLst>
      <p:ext uri="{BB962C8B-B14F-4D97-AF65-F5344CB8AC3E}">
        <p14:creationId xmlns:p14="http://schemas.microsoft.com/office/powerpoint/2010/main" val="411534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同样，定义相邻的</a:t>
            </a:r>
            <a:r>
              <a:rPr lang="en-US" altLang="zh-CN" sz="1200" kern="1200" dirty="0">
                <a:solidFill>
                  <a:schemeClr val="tx1"/>
                </a:solidFill>
                <a:effectLst/>
                <a:latin typeface="Arial" panose="020B0604020202020204" pitchFamily="34" charset="0"/>
                <a:ea typeface="宋体" panose="02010600030101010101" pitchFamily="2" charset="-122"/>
                <a:cs typeface="+mn-cs"/>
              </a:rPr>
              <a:t>Cs</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为基元，</a:t>
            </a:r>
            <a:r>
              <a:rPr lang="en-US" altLang="zh-CN" sz="1200" kern="1200" dirty="0" err="1">
                <a:solidFill>
                  <a:schemeClr val="tx1"/>
                </a:solidFill>
                <a:effectLst/>
                <a:latin typeface="Arial" panose="020B0604020202020204" pitchFamily="34" charset="0"/>
                <a:ea typeface="宋体" panose="02010600030101010101" pitchFamily="2" charset="-122"/>
                <a:cs typeface="+mn-cs"/>
              </a:rPr>
              <a:t>CsCl</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晶体则可以看成基元构成的简立方结构。对于一个给定的晶体，总可以通过定义基元抽象出一种布拉菲格子，使得每个格点上的原子或原子团完全“等价”；基元的选择可以是不唯一的。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b="0" kern="1200" dirty="0">
                <a:solidFill>
                  <a:schemeClr val="tx1"/>
                </a:solidFill>
                <a:effectLst/>
                <a:latin typeface="Arial" panose="020B0604020202020204" pitchFamily="34" charset="0"/>
                <a:ea typeface="宋体" panose="02010600030101010101" pitchFamily="2" charset="-122"/>
                <a:cs typeface="+mn-cs"/>
              </a:rPr>
              <a:t>这时，</a:t>
            </a:r>
            <a:r>
              <a:rPr lang="zh-CN" altLang="en-US" sz="12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每一种等价基元形成一个简单晶格，不同的等价基元形成的简单晶格是相同的，复式晶格就是由各等价基元组成的晶格相互穿套而成。</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29</a:t>
            </a:fld>
            <a:endParaRPr lang="en-US" altLang="zh-CN"/>
          </a:p>
        </p:txBody>
      </p:sp>
    </p:spTree>
    <p:extLst>
      <p:ext uri="{BB962C8B-B14F-4D97-AF65-F5344CB8AC3E}">
        <p14:creationId xmlns:p14="http://schemas.microsoft.com/office/powerpoint/2010/main" val="32494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各种漂亮的晶体。</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a:t>
            </a:fld>
            <a:endParaRPr lang="en-US" altLang="zh-CN"/>
          </a:p>
        </p:txBody>
      </p:sp>
    </p:spTree>
    <p:extLst>
      <p:ext uri="{BB962C8B-B14F-4D97-AF65-F5344CB8AC3E}">
        <p14:creationId xmlns:p14="http://schemas.microsoft.com/office/powerpoint/2010/main" val="3282438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660066"/>
                </a:solidFill>
                <a:effectLst>
                  <a:outerShdw blurRad="38100" dist="38100" dir="2700000" algn="tl">
                    <a:srgbClr val="C0C0C0"/>
                  </a:outerShdw>
                </a:effectLst>
                <a:latin typeface="Times New Roman" pitchFamily="18" charset="0"/>
                <a:ea typeface="微软雅黑" pitchFamily="34" charset="-122"/>
              </a:rPr>
              <a:t>晶体结构就是布拉菲点阵+基元，</a:t>
            </a:r>
            <a:r>
              <a:rPr lang="zh-CN" altLang="en-US" sz="1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在点阵的每个格点上安上基元，就得到了晶体结构。</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30</a:t>
            </a:fld>
            <a:endParaRPr lang="en-US" altLang="zh-CN"/>
          </a:p>
        </p:txBody>
      </p:sp>
    </p:spTree>
    <p:extLst>
      <p:ext uri="{BB962C8B-B14F-4D97-AF65-F5344CB8AC3E}">
        <p14:creationId xmlns:p14="http://schemas.microsoft.com/office/powerpoint/2010/main" val="5470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近年在太阳能电池研究中用到的钙钛矿结构，可以看成是体心立方</a:t>
            </a:r>
            <a:r>
              <a:rPr lang="zh-CN" altLang="en-US" sz="1200" kern="1200" dirty="0">
                <a:solidFill>
                  <a:schemeClr val="tx1"/>
                </a:solidFill>
                <a:effectLst/>
                <a:latin typeface="Arial" panose="020B0604020202020204" pitchFamily="34" charset="0"/>
                <a:ea typeface="宋体" panose="02010600030101010101" pitchFamily="2" charset="-122"/>
                <a:cs typeface="+mn-cs"/>
              </a:rPr>
              <a:t>和</a:t>
            </a: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的组合</a:t>
            </a:r>
            <a:r>
              <a:rPr lang="zh-CN" altLang="zh-CN" sz="1200" kern="1200" dirty="0">
                <a:solidFill>
                  <a:schemeClr val="tx1"/>
                </a:solidFill>
                <a:effectLst/>
                <a:latin typeface="Arial" panose="020B0604020202020204" pitchFamily="34" charset="0"/>
                <a:ea typeface="宋体" panose="02010600030101010101" pitchFamily="2" charset="-122"/>
                <a:cs typeface="+mn-cs"/>
              </a:rPr>
              <a:t>。钙钛矿的组成是</a:t>
            </a:r>
            <a:r>
              <a:rPr lang="en-US" altLang="zh-CN" sz="1200" kern="1200" dirty="0">
                <a:solidFill>
                  <a:schemeClr val="tx1"/>
                </a:solidFill>
                <a:effectLst/>
                <a:latin typeface="Arial" panose="020B0604020202020204" pitchFamily="34" charset="0"/>
                <a:ea typeface="宋体" panose="02010600030101010101" pitchFamily="2" charset="-122"/>
                <a:cs typeface="+mn-cs"/>
              </a:rPr>
              <a:t>CaTiO</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，目前统称具有类似</a:t>
            </a:r>
            <a:r>
              <a:rPr lang="en-US" altLang="zh-CN" sz="1200" kern="1200" dirty="0">
                <a:solidFill>
                  <a:schemeClr val="tx1"/>
                </a:solidFill>
                <a:effectLst/>
                <a:latin typeface="Arial" panose="020B0604020202020204" pitchFamily="34" charset="0"/>
                <a:ea typeface="宋体" panose="02010600030101010101" pitchFamily="2" charset="-122"/>
                <a:cs typeface="+mn-cs"/>
              </a:rPr>
              <a:t>AMX</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结构的化合物为钙钛矿，其中八个顶角原子</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是镧系元素或者碱土元素，体心原子</a:t>
            </a:r>
            <a:r>
              <a:rPr lang="en-US" altLang="zh-CN" sz="1200"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是过渡金属元素，面心</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是氧原子</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31</a:t>
            </a:fld>
            <a:endParaRPr lang="en-US" altLang="zh-CN"/>
          </a:p>
        </p:txBody>
      </p:sp>
    </p:spTree>
    <p:extLst>
      <p:ext uri="{BB962C8B-B14F-4D97-AF65-F5344CB8AC3E}">
        <p14:creationId xmlns:p14="http://schemas.microsoft.com/office/powerpoint/2010/main" val="1097079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金属卤化物钙钛矿是传统氧化物钙钛矿的一种变形，其分子式为</a:t>
            </a:r>
            <a:r>
              <a:rPr lang="en-US" altLang="zh-CN" sz="1200" kern="1200" dirty="0">
                <a:solidFill>
                  <a:schemeClr val="tx1"/>
                </a:solidFill>
                <a:effectLst/>
                <a:latin typeface="Arial" panose="020B0604020202020204" pitchFamily="34" charset="0"/>
                <a:ea typeface="宋体" panose="02010600030101010101" pitchFamily="2" charset="-122"/>
                <a:cs typeface="+mn-cs"/>
              </a:rPr>
              <a:t>CH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NH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PbX</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代表卤族元素</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Br</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I</a:t>
            </a:r>
            <a:r>
              <a:rPr lang="zh-CN" altLang="zh-CN" sz="1200" kern="1200" dirty="0">
                <a:solidFill>
                  <a:schemeClr val="tx1"/>
                </a:solidFill>
                <a:effectLst/>
                <a:latin typeface="Arial" panose="020B0604020202020204" pitchFamily="34" charset="0"/>
                <a:ea typeface="宋体" panose="02010600030101010101" pitchFamily="2" charset="-122"/>
                <a:cs typeface="+mn-cs"/>
              </a:rPr>
              <a:t>，由</a:t>
            </a:r>
            <a:r>
              <a:rPr lang="en-US" altLang="zh-CN" sz="1200" kern="1200" dirty="0">
                <a:solidFill>
                  <a:schemeClr val="tx1"/>
                </a:solidFill>
                <a:effectLst/>
                <a:latin typeface="Arial" panose="020B0604020202020204" pitchFamily="34" charset="0"/>
                <a:ea typeface="宋体" panose="02010600030101010101" pitchFamily="2" charset="-122"/>
                <a:cs typeface="+mn-cs"/>
              </a:rPr>
              <a:t>CH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NH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基团替代顶角的原子，</a:t>
            </a:r>
            <a:r>
              <a:rPr lang="en-US" altLang="zh-CN" sz="1200" kern="1200" dirty="0">
                <a:solidFill>
                  <a:schemeClr val="tx1"/>
                </a:solidFill>
                <a:effectLst/>
                <a:latin typeface="Arial" panose="020B0604020202020204" pitchFamily="34" charset="0"/>
                <a:ea typeface="宋体" panose="02010600030101010101" pitchFamily="2" charset="-122"/>
                <a:cs typeface="+mn-cs"/>
              </a:rPr>
              <a:t>Pb</a:t>
            </a:r>
            <a:r>
              <a:rPr lang="zh-CN" altLang="zh-CN" sz="1200" kern="1200" dirty="0">
                <a:solidFill>
                  <a:schemeClr val="tx1"/>
                </a:solidFill>
                <a:effectLst/>
                <a:latin typeface="Arial" panose="020B0604020202020204" pitchFamily="34" charset="0"/>
                <a:ea typeface="宋体" panose="02010600030101010101" pitchFamily="2" charset="-122"/>
                <a:cs typeface="+mn-cs"/>
              </a:rPr>
              <a:t>位于体心，卤族元素替代面心，所以</a:t>
            </a:r>
            <a:r>
              <a:rPr lang="en-US" altLang="zh-CN" sz="1200" kern="1200" dirty="0">
                <a:solidFill>
                  <a:schemeClr val="tx1"/>
                </a:solidFill>
                <a:effectLst/>
                <a:latin typeface="Arial" panose="020B0604020202020204" pitchFamily="34" charset="0"/>
                <a:ea typeface="宋体" panose="02010600030101010101" pitchFamily="2" charset="-122"/>
                <a:cs typeface="+mn-cs"/>
              </a:rPr>
              <a:t>CH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NH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PbX</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也叫有机无机杂化的金属卤化物钙钛矿；有机无机杂化的钙钛矿不稳定，人们又发展了无机的金属卤化物钙钛矿，如</a:t>
            </a:r>
            <a:r>
              <a:rPr lang="en-US" altLang="zh-CN" sz="1200" kern="1200" dirty="0">
                <a:solidFill>
                  <a:schemeClr val="tx1"/>
                </a:solidFill>
                <a:effectLst/>
                <a:latin typeface="Arial" panose="020B0604020202020204" pitchFamily="34" charset="0"/>
                <a:ea typeface="宋体" panose="02010600030101010101" pitchFamily="2" charset="-122"/>
                <a:cs typeface="+mn-cs"/>
              </a:rPr>
              <a:t>CsPbX</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32</a:t>
            </a:fld>
            <a:endParaRPr lang="en-US" altLang="zh-CN"/>
          </a:p>
        </p:txBody>
      </p:sp>
    </p:spTree>
    <p:extLst>
      <p:ext uri="{BB962C8B-B14F-4D97-AF65-F5344CB8AC3E}">
        <p14:creationId xmlns:p14="http://schemas.microsoft.com/office/powerpoint/2010/main" val="2655848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第二节，晶格的几何描述。</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33</a:t>
            </a:fld>
            <a:endParaRPr lang="en-US" altLang="zh-CN"/>
          </a:p>
        </p:txBody>
      </p:sp>
    </p:spTree>
    <p:extLst>
      <p:ext uri="{BB962C8B-B14F-4D97-AF65-F5344CB8AC3E}">
        <p14:creationId xmlns:p14="http://schemas.microsoft.com/office/powerpoint/2010/main" val="362033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在介绍晶胞、晶向、晶面之前，</a:t>
            </a:r>
            <a:r>
              <a:rPr lang="zh-CN" altLang="zh-CN" sz="1200" b="0" kern="1200" dirty="0">
                <a:solidFill>
                  <a:schemeClr val="tx1"/>
                </a:solidFill>
                <a:effectLst/>
                <a:latin typeface="Arial" panose="020B0604020202020204" pitchFamily="34" charset="0"/>
                <a:ea typeface="宋体" panose="02010600030101010101" pitchFamily="2" charset="-122"/>
                <a:cs typeface="+mn-cs"/>
              </a:rPr>
              <a:t>先介绍一下基本平移矢量的概念。前一小节讲到的格子（点阵）是一种数学抽象，用来概括晶体结构的周期性。布拉菲格子中，整个晶体结构可以看作由代表基元的点沿空间三个不同方向，按一定的距离周期性平移构成，各个方向上平移周期的基本矢量，即基本平移矢量，简称基矢。从一个格点出发的基矢只能指向另一个</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格点，且不能穿过第</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个格点。不难看出，从一个格点出发可以做出无数个基矢，每个基矢的大小表明了晶格在这个基矢方向上的平移周期。</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34</a:t>
            </a:fld>
            <a:endParaRPr lang="en-US" altLang="zh-CN"/>
          </a:p>
        </p:txBody>
      </p:sp>
    </p:spTree>
    <p:extLst>
      <p:ext uri="{BB962C8B-B14F-4D97-AF65-F5344CB8AC3E}">
        <p14:creationId xmlns:p14="http://schemas.microsoft.com/office/powerpoint/2010/main" val="148858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lgn="just" eaLnBrk="1" hangingPunct="1">
              <a:lnSpc>
                <a:spcPct val="110000"/>
              </a:lnSpc>
            </a:pPr>
            <a:r>
              <a:rPr lang="zh-CN" altLang="zh-CN" sz="1200" b="0" kern="1200" dirty="0">
                <a:solidFill>
                  <a:schemeClr val="tx1"/>
                </a:solidFill>
                <a:effectLst/>
                <a:latin typeface="Arial" panose="020B0604020202020204" pitchFamily="34" charset="0"/>
                <a:ea typeface="宋体" panose="02010600030101010101" pitchFamily="2" charset="-122"/>
                <a:cs typeface="+mn-cs"/>
              </a:rPr>
              <a:t>晶格是由周期性重复单元构成的，这些周期性重复的单元称为晶胞。为了方便研究晶格结构的不同特点，晶胞有两种定义方法，一种是原胞，另一种是单胞，也称为惯用晶胞。</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pPr marL="0" marR="0" lvl="1" indent="0" algn="just" defTabSz="914400" rtl="0" eaLnBrk="1" fontAlgn="base" latinLnBrk="0" hangingPunct="1">
              <a:lnSpc>
                <a:spcPct val="110000"/>
              </a:lnSpc>
              <a:spcBef>
                <a:spcPct val="30000"/>
              </a:spcBef>
              <a:spcAft>
                <a:spcPct val="0"/>
              </a:spcAft>
              <a:buClrTx/>
              <a:buSzTx/>
              <a:buFontTx/>
              <a:buNone/>
              <a:tabLst/>
              <a:defRPr/>
            </a:pPr>
            <a:r>
              <a:rPr lang="zh-CN" altLang="zh-CN" sz="1200" b="0" kern="1200" dirty="0">
                <a:solidFill>
                  <a:schemeClr val="tx1"/>
                </a:solidFill>
                <a:effectLst/>
                <a:latin typeface="Arial" panose="020B0604020202020204" pitchFamily="34" charset="0"/>
                <a:ea typeface="宋体" panose="02010600030101010101" pitchFamily="2" charset="-122"/>
                <a:cs typeface="+mn-cs"/>
              </a:rPr>
              <a:t>原胞是体积最小的晶胞，</a:t>
            </a:r>
            <a:r>
              <a:rPr lang="zh-CN" altLang="zh-CN" sz="1200" kern="1200" dirty="0">
                <a:solidFill>
                  <a:schemeClr val="tx1"/>
                </a:solidFill>
                <a:effectLst/>
                <a:latin typeface="Arial" panose="020B0604020202020204" pitchFamily="34" charset="0"/>
                <a:ea typeface="宋体" panose="02010600030101010101" pitchFamily="2" charset="-122"/>
                <a:cs typeface="+mn-cs"/>
              </a:rPr>
              <a:t>是可以平移完全覆盖点阵结构的最小单元，一个原胞中只含有一个格点，例如二维的点阵中由基矢围合起来的平行四边形，或者三维结构中由基矢围合起来的平行六面体；原胞的选取是不唯一的，原则上讲只要是最小周期性单元就可以。如图中</a:t>
            </a:r>
            <a:r>
              <a:rPr lang="zh-CN" altLang="en-US" sz="1200" kern="1200" dirty="0">
                <a:solidFill>
                  <a:schemeClr val="tx1"/>
                </a:solidFill>
                <a:effectLst/>
                <a:latin typeface="Arial" panose="020B0604020202020204" pitchFamily="34" charset="0"/>
                <a:ea typeface="宋体" panose="02010600030101010101" pitchFamily="2" charset="-122"/>
                <a:cs typeface="+mn-cs"/>
              </a:rPr>
              <a:t>黑色的</a:t>
            </a:r>
            <a:r>
              <a:rPr lang="zh-CN" altLang="zh-CN" sz="1200" kern="1200" dirty="0">
                <a:solidFill>
                  <a:schemeClr val="tx1"/>
                </a:solidFill>
                <a:effectLst/>
                <a:latin typeface="Arial" panose="020B0604020202020204" pitchFamily="34" charset="0"/>
                <a:ea typeface="宋体" panose="02010600030101010101" pitchFamily="2" charset="-122"/>
                <a:cs typeface="+mn-cs"/>
              </a:rPr>
              <a:t>平行四边形都是原胞，考虑到相邻原胞对格点的共用，这里每个平行四边形顶点上只占</a:t>
            </a:r>
            <a:r>
              <a:rPr lang="en-US" altLang="zh-CN" sz="1200" kern="1200" dirty="0">
                <a:solidFill>
                  <a:schemeClr val="tx1"/>
                </a:solidFill>
                <a:effectLst/>
                <a:latin typeface="Arial" panose="020B0604020202020204" pitchFamily="34" charset="0"/>
                <a:ea typeface="宋体" panose="02010600030101010101" pitchFamily="2" charset="-122"/>
                <a:cs typeface="+mn-cs"/>
              </a:rPr>
              <a:t>1/4</a:t>
            </a:r>
            <a:r>
              <a:rPr lang="zh-CN" altLang="zh-CN" sz="1200" kern="1200" dirty="0">
                <a:solidFill>
                  <a:schemeClr val="tx1"/>
                </a:solidFill>
                <a:effectLst/>
                <a:latin typeface="Arial" panose="020B0604020202020204" pitchFamily="34" charset="0"/>
                <a:ea typeface="宋体" panose="02010600030101010101" pitchFamily="2" charset="-122"/>
                <a:cs typeface="+mn-cs"/>
              </a:rPr>
              <a:t>的格点。尽管原胞的选取方式不同，它们一定具有相同的代表最小周期单元的面积（二维体积）</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a:t>
            </a:r>
            <a:r>
              <a:rPr lang="zh-CN" altLang="en-US" sz="1200" kern="1200" dirty="0">
                <a:solidFill>
                  <a:schemeClr val="tx1"/>
                </a:solidFill>
                <a:effectLst/>
                <a:latin typeface="Arial" panose="020B0604020202020204" pitchFamily="34" charset="0"/>
                <a:ea typeface="宋体" panose="02010600030101010101" pitchFamily="2" charset="-122"/>
                <a:cs typeface="+mn-cs"/>
              </a:rPr>
              <a:t>红色的</a:t>
            </a:r>
            <a:r>
              <a:rPr lang="zh-CN" altLang="zh-CN" sz="1200" kern="1200" dirty="0">
                <a:solidFill>
                  <a:schemeClr val="tx1"/>
                </a:solidFill>
                <a:effectLst/>
                <a:latin typeface="Arial" panose="020B0604020202020204" pitchFamily="34" charset="0"/>
                <a:ea typeface="宋体" panose="02010600030101010101" pitchFamily="2" charset="-122"/>
                <a:cs typeface="+mn-cs"/>
              </a:rPr>
              <a:t>平行四边形包含了两个格点，所以不符合原胞的定义。</a:t>
            </a:r>
          </a:p>
          <a:p>
            <a:pPr marL="0" lvl="1" algn="just" eaLnBrk="1" hangingPunct="1">
              <a:lnSpc>
                <a:spcPct val="110000"/>
              </a:lnSpc>
            </a:pPr>
            <a:r>
              <a:rPr lang="zh-CN" altLang="en-US" sz="2200" b="0" dirty="0">
                <a:solidFill>
                  <a:srgbClr val="000000"/>
                </a:solidFill>
                <a:latin typeface="Times New Roman" panose="02020603050405020304" pitchFamily="18" charset="0"/>
                <a:ea typeface="微软雅黑" panose="020B0503020204020204" pitchFamily="34" charset="-122"/>
              </a:rPr>
              <a:t>对于简单晶格（布拉菲格子），一个原胞只含有一个格点。格点上的基元如果只含有单一原子，原胞中就只有一个原子；基元中含有多个原子时，原胞中的原子数等于基元中含有的原子数。</a:t>
            </a:r>
          </a:p>
          <a:p>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35</a:t>
            </a:fld>
            <a:endParaRPr lang="en-US" altLang="zh-CN"/>
          </a:p>
        </p:txBody>
      </p:sp>
    </p:spTree>
    <p:extLst>
      <p:ext uri="{BB962C8B-B14F-4D97-AF65-F5344CB8AC3E}">
        <p14:creationId xmlns:p14="http://schemas.microsoft.com/office/powerpoint/2010/main" val="1878751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en-US" sz="1200" b="0" dirty="0">
                <a:solidFill>
                  <a:srgbClr val="000000"/>
                </a:solidFill>
                <a:latin typeface="Times New Roman" panose="02020603050405020304" pitchFamily="18" charset="0"/>
                <a:ea typeface="微软雅黑" panose="020B0503020204020204" pitchFamily="34" charset="-122"/>
              </a:rPr>
              <a:t>虽然原胞的选取是不唯一的，原则上讲只要是最小周期性单元都可以，但实际上各种晶体结构已有习惯的原胞选取的方式。</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36</a:t>
            </a:fld>
            <a:endParaRPr lang="en-US" altLang="zh-CN"/>
          </a:p>
        </p:txBody>
      </p:sp>
    </p:spTree>
    <p:extLst>
      <p:ext uri="{BB962C8B-B14F-4D97-AF65-F5344CB8AC3E}">
        <p14:creationId xmlns:p14="http://schemas.microsoft.com/office/powerpoint/2010/main" val="889686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也就是</a:t>
            </a:r>
            <a:r>
              <a:rPr lang="zh-CN" altLang="zh-CN" sz="1200" kern="1200" dirty="0">
                <a:solidFill>
                  <a:schemeClr val="tx1"/>
                </a:solidFill>
                <a:effectLst/>
                <a:latin typeface="Arial" panose="020B0604020202020204" pitchFamily="34" charset="0"/>
                <a:ea typeface="宋体" panose="02010600030101010101" pitchFamily="2" charset="-122"/>
                <a:cs typeface="+mn-cs"/>
              </a:rPr>
              <a:t>一些常用的晶格结构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，比如面心立方、体心立方</a:t>
            </a:r>
            <a:r>
              <a:rPr lang="zh-CN" altLang="zh-CN" sz="1200" kern="1200" dirty="0">
                <a:solidFill>
                  <a:schemeClr val="tx1"/>
                </a:solidFill>
                <a:effectLst/>
                <a:latin typeface="Arial" panose="020B0604020202020204" pitchFamily="34" charset="0"/>
                <a:ea typeface="宋体" panose="02010600030101010101" pitchFamily="2" charset="-122"/>
                <a:cs typeface="+mn-cs"/>
              </a:rPr>
              <a:t>有其约定俗成的原胞选取方式。</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37</a:t>
            </a:fld>
            <a:endParaRPr lang="en-US" altLang="zh-CN"/>
          </a:p>
        </p:txBody>
      </p:sp>
    </p:spTree>
    <p:extLst>
      <p:ext uri="{BB962C8B-B14F-4D97-AF65-F5344CB8AC3E}">
        <p14:creationId xmlns:p14="http://schemas.microsoft.com/office/powerpoint/2010/main" val="4223727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给出了复式晶格</a:t>
            </a:r>
            <a:r>
              <a:rPr lang="en-US" altLang="zh-CN" sz="1200" kern="1200" dirty="0">
                <a:solidFill>
                  <a:schemeClr val="tx1"/>
                </a:solidFill>
                <a:effectLst/>
                <a:latin typeface="Arial" panose="020B0604020202020204" pitchFamily="34" charset="0"/>
                <a:ea typeface="宋体" panose="02010600030101010101" pitchFamily="2" charset="-122"/>
                <a:cs typeface="+mn-cs"/>
              </a:rPr>
              <a:t>NaCl</a:t>
            </a:r>
            <a:r>
              <a:rPr lang="zh-CN" altLang="zh-CN" sz="1200" kern="1200" dirty="0">
                <a:solidFill>
                  <a:schemeClr val="tx1"/>
                </a:solidFill>
                <a:effectLst/>
                <a:latin typeface="Arial" panose="020B0604020202020204" pitchFamily="34" charset="0"/>
                <a:ea typeface="宋体" panose="02010600030101010101" pitchFamily="2" charset="-122"/>
                <a:cs typeface="+mn-cs"/>
              </a:rPr>
              <a:t>的原胞选取方式。前</a:t>
            </a:r>
            <a:r>
              <a:rPr lang="zh-CN" altLang="en-US" sz="1200" kern="1200" dirty="0">
                <a:solidFill>
                  <a:schemeClr val="tx1"/>
                </a:solidFill>
                <a:effectLst/>
                <a:latin typeface="Arial" panose="020B0604020202020204" pitchFamily="34" charset="0"/>
                <a:ea typeface="宋体" panose="02010600030101010101" pitchFamily="2" charset="-122"/>
                <a:cs typeface="+mn-cs"/>
              </a:rPr>
              <a:t>面讲了，</a:t>
            </a:r>
            <a:r>
              <a:rPr lang="en-US" altLang="zh-CN" sz="1200" kern="1200" dirty="0">
                <a:solidFill>
                  <a:schemeClr val="tx1"/>
                </a:solidFill>
                <a:effectLst/>
                <a:latin typeface="Arial" panose="020B0604020202020204" pitchFamily="34" charset="0"/>
                <a:ea typeface="宋体" panose="02010600030101010101" pitchFamily="2" charset="-122"/>
                <a:cs typeface="+mn-cs"/>
              </a:rPr>
              <a:t>NaCl</a:t>
            </a:r>
            <a:r>
              <a:rPr lang="zh-CN" altLang="zh-CN" sz="1200" kern="1200" dirty="0">
                <a:solidFill>
                  <a:schemeClr val="tx1"/>
                </a:solidFill>
                <a:effectLst/>
                <a:latin typeface="Arial" panose="020B0604020202020204" pitchFamily="34" charset="0"/>
                <a:ea typeface="宋体" panose="02010600030101010101" pitchFamily="2" charset="-122"/>
                <a:cs typeface="+mn-cs"/>
              </a:rPr>
              <a:t>晶格可以看成是由</a:t>
            </a:r>
            <a:r>
              <a:rPr lang="en-US" altLang="zh-CN" sz="1200" kern="1200" dirty="0">
                <a:solidFill>
                  <a:schemeClr val="tx1"/>
                </a:solidFill>
                <a:effectLst/>
                <a:latin typeface="Arial" panose="020B0604020202020204" pitchFamily="34" charset="0"/>
                <a:ea typeface="宋体" panose="02010600030101010101" pitchFamily="2" charset="-122"/>
                <a:cs typeface="+mn-cs"/>
              </a:rPr>
              <a:t>Na</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离子构成</a:t>
            </a:r>
            <a:r>
              <a:rPr lang="zh-CN" altLang="zh-CN" sz="1200" kern="1200" dirty="0">
                <a:solidFill>
                  <a:schemeClr val="tx1"/>
                </a:solidFill>
                <a:effectLst/>
                <a:latin typeface="Arial" panose="020B0604020202020204" pitchFamily="34" charset="0"/>
                <a:ea typeface="宋体" panose="02010600030101010101" pitchFamily="2" charset="-122"/>
                <a:cs typeface="+mn-cs"/>
              </a:rPr>
              <a:t>的面心立方晶格和</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离子构成</a:t>
            </a:r>
            <a:r>
              <a:rPr lang="zh-CN" altLang="zh-CN" sz="1200" kern="1200" dirty="0">
                <a:solidFill>
                  <a:schemeClr val="tx1"/>
                </a:solidFill>
                <a:effectLst/>
                <a:latin typeface="Arial" panose="020B0604020202020204" pitchFamily="34" charset="0"/>
                <a:ea typeface="宋体" panose="02010600030101010101" pitchFamily="2" charset="-122"/>
                <a:cs typeface="+mn-cs"/>
              </a:rPr>
              <a:t>的面心立方晶格穿套而成，</a:t>
            </a:r>
            <a:r>
              <a:rPr lang="en-US" altLang="zh-CN" sz="1200" kern="1200" dirty="0">
                <a:solidFill>
                  <a:schemeClr val="tx1"/>
                </a:solidFill>
                <a:effectLst/>
                <a:latin typeface="Arial" panose="020B0604020202020204" pitchFamily="34" charset="0"/>
                <a:ea typeface="宋体" panose="02010600030101010101" pitchFamily="2" charset="-122"/>
                <a:cs typeface="+mn-cs"/>
              </a:rPr>
              <a:t>NaCl </a:t>
            </a:r>
            <a:r>
              <a:rPr lang="zh-CN" altLang="zh-CN" sz="1200" kern="1200" dirty="0">
                <a:solidFill>
                  <a:schemeClr val="tx1"/>
                </a:solidFill>
                <a:effectLst/>
                <a:latin typeface="Arial" panose="020B0604020202020204" pitchFamily="34" charset="0"/>
                <a:ea typeface="宋体" panose="02010600030101010101" pitchFamily="2" charset="-122"/>
                <a:cs typeface="+mn-cs"/>
              </a:rPr>
              <a:t>晶格的原胞就是相应的面心立方的原胞</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在原胞中包含</a:t>
            </a:r>
            <a:r>
              <a:rPr lang="en-US" altLang="zh-CN" sz="1200" kern="1200" dirty="0">
                <a:solidFill>
                  <a:schemeClr val="tx1"/>
                </a:solidFill>
                <a:effectLst/>
                <a:latin typeface="Arial" panose="020B0604020202020204" pitchFamily="34" charset="0"/>
                <a:ea typeface="宋体" panose="02010600030101010101" pitchFamily="2" charset="-122"/>
                <a:cs typeface="+mn-cs"/>
              </a:rPr>
              <a:t>Na</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各一个。可以取为 </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的面心立方晶格原胞中心加一个</a:t>
            </a:r>
            <a:r>
              <a:rPr lang="en-US" altLang="zh-CN" sz="1200" kern="1200" dirty="0">
                <a:solidFill>
                  <a:schemeClr val="tx1"/>
                </a:solidFill>
                <a:effectLst/>
                <a:latin typeface="Arial" panose="020B0604020202020204" pitchFamily="34" charset="0"/>
                <a:ea typeface="宋体" panose="02010600030101010101" pitchFamily="2" charset="-122"/>
                <a:cs typeface="+mn-cs"/>
              </a:rPr>
              <a:t>Na</a:t>
            </a:r>
            <a:r>
              <a:rPr lang="zh-CN" altLang="en-US" sz="1200" kern="1200" dirty="0">
                <a:solidFill>
                  <a:schemeClr val="tx1"/>
                </a:solidFill>
                <a:effectLst/>
                <a:latin typeface="Arial" panose="020B0604020202020204" pitchFamily="34" charset="0"/>
                <a:ea typeface="宋体" panose="02010600030101010101" pitchFamily="2" charset="-122"/>
                <a:cs typeface="+mn-cs"/>
              </a:rPr>
              <a:t>离子</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如</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图中虚线构成的六面体</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当然反过来取也是可以的。</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38</a:t>
            </a:fld>
            <a:endParaRPr lang="en-US" altLang="zh-CN"/>
          </a:p>
        </p:txBody>
      </p:sp>
    </p:spTree>
    <p:extLst>
      <p:ext uri="{BB962C8B-B14F-4D97-AF65-F5344CB8AC3E}">
        <p14:creationId xmlns:p14="http://schemas.microsoft.com/office/powerpoint/2010/main" val="112895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还有一种原胞的选取方式，称为维格纳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塞茨原胞，是</a:t>
            </a:r>
            <a:r>
              <a:rPr lang="en-US" altLang="zh-CN" sz="1200" kern="1200" dirty="0">
                <a:solidFill>
                  <a:schemeClr val="tx1"/>
                </a:solidFill>
                <a:effectLst/>
                <a:latin typeface="Arial" panose="020B0604020202020204" pitchFamily="34" charset="0"/>
                <a:ea typeface="宋体" panose="02010600030101010101" pitchFamily="2" charset="-122"/>
                <a:cs typeface="+mn-cs"/>
              </a:rPr>
              <a:t>20</a:t>
            </a:r>
            <a:r>
              <a:rPr lang="zh-CN" altLang="zh-CN" sz="1200" kern="1200" dirty="0">
                <a:solidFill>
                  <a:schemeClr val="tx1"/>
                </a:solidFill>
                <a:effectLst/>
                <a:latin typeface="Arial" panose="020B0604020202020204" pitchFamily="34" charset="0"/>
                <a:ea typeface="宋体" panose="02010600030101010101" pitchFamily="2" charset="-122"/>
                <a:cs typeface="+mn-cs"/>
              </a:rPr>
              <a:t>世纪</a:t>
            </a:r>
            <a:r>
              <a:rPr lang="en-US" altLang="zh-CN" sz="1200" kern="1200" dirty="0">
                <a:solidFill>
                  <a:schemeClr val="tx1"/>
                </a:solidFill>
                <a:effectLst/>
                <a:latin typeface="Arial" panose="020B0604020202020204" pitchFamily="34" charset="0"/>
                <a:ea typeface="宋体" panose="02010600030101010101" pitchFamily="2" charset="-122"/>
                <a:cs typeface="+mn-cs"/>
              </a:rPr>
              <a:t>30</a:t>
            </a:r>
            <a:r>
              <a:rPr lang="zh-CN" altLang="zh-CN" sz="1200" kern="1200" dirty="0">
                <a:solidFill>
                  <a:schemeClr val="tx1"/>
                </a:solidFill>
                <a:effectLst/>
                <a:latin typeface="Arial" panose="020B0604020202020204" pitchFamily="34" charset="0"/>
                <a:ea typeface="宋体" panose="02010600030101010101" pitchFamily="2" charset="-122"/>
                <a:cs typeface="+mn-cs"/>
              </a:rPr>
              <a:t>年代由维纳格和塞茨提出的。具体的选取方法是以某一格点为中心，画出中心到各个最邻近格点的连线，这些连线的垂直平分面所围成的最小的封闭多面体（二维则为多边形）就是维格纳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塞茨原胞</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很明显，维格纳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塞茨原胞只包含一个格点，且位于原胞的中心</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即中心格点。</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39</a:t>
            </a:fld>
            <a:endParaRPr lang="en-US" altLang="zh-CN"/>
          </a:p>
        </p:txBody>
      </p:sp>
    </p:spTree>
    <p:extLst>
      <p:ext uri="{BB962C8B-B14F-4D97-AF65-F5344CB8AC3E}">
        <p14:creationId xmlns:p14="http://schemas.microsoft.com/office/powerpoint/2010/main" val="26281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rPr>
              <a:t>晶体最基本的特征是原子结构具有严格的空间周期性，是全同的原子或原子团（分子）按照着一定方式在空间重复</a:t>
            </a:r>
            <a:r>
              <a:rPr lang="zh-CN" altLang="zh-CN" sz="1800" kern="100" dirty="0">
                <a:effectLst/>
                <a:latin typeface="Times New Roman" panose="02020603050405020304" pitchFamily="18" charset="0"/>
                <a:ea typeface="宋体" panose="02010600030101010101" pitchFamily="2" charset="-122"/>
              </a:rPr>
              <a:t>排列构成的，这个重复周期可以是三维，也可以是二维、一维的；可以是天然形成的，也可以是人工制造的。晶体一般</a:t>
            </a:r>
            <a:r>
              <a:rPr lang="zh-CN" altLang="en-US" sz="1800" kern="100" dirty="0">
                <a:effectLst/>
                <a:latin typeface="Times New Roman" panose="02020603050405020304" pitchFamily="18" charset="0"/>
                <a:ea typeface="宋体" panose="02010600030101010101" pitchFamily="2" charset="-122"/>
              </a:rPr>
              <a:t>还</a:t>
            </a:r>
            <a:r>
              <a:rPr lang="zh-CN" altLang="zh-CN" sz="1800" kern="100" dirty="0">
                <a:effectLst/>
                <a:latin typeface="Times New Roman" panose="02020603050405020304" pitchFamily="18" charset="0"/>
                <a:ea typeface="宋体" panose="02010600030101010101" pitchFamily="2" charset="-122"/>
              </a:rPr>
              <a:t>具有规则的几何外形、固定的熔点、晶面角守恒、各向异性等特点。</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a:t>
            </a:fld>
            <a:endParaRPr lang="en-US" altLang="zh-CN"/>
          </a:p>
        </p:txBody>
      </p:sp>
    </p:spTree>
    <p:extLst>
      <p:ext uri="{BB962C8B-B14F-4D97-AF65-F5344CB8AC3E}">
        <p14:creationId xmlns:p14="http://schemas.microsoft.com/office/powerpoint/2010/main" val="4183001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effectLst/>
                <a:latin typeface="Arial" panose="020B0604020202020204" pitchFamily="34" charset="0"/>
                <a:ea typeface="宋体" panose="02010600030101010101" pitchFamily="2" charset="-122"/>
                <a:cs typeface="+mn-cs"/>
              </a:rPr>
              <a:t>单胞，也称为惯用晶胞</a:t>
            </a:r>
            <a:r>
              <a:rPr lang="zh-CN" altLang="en-US" sz="1200" b="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是点阵中产生完全平移覆盖，并能体现旋转对称性的常用单元。它不一定是描述晶格结构的最小单元，可以包含有多个格点，比较直观。通常使用的重要参数“晶格常数”就是惯用晶胞的边长。</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40</a:t>
            </a:fld>
            <a:endParaRPr lang="en-US" altLang="zh-CN"/>
          </a:p>
        </p:txBody>
      </p:sp>
    </p:spTree>
    <p:extLst>
      <p:ext uri="{BB962C8B-B14F-4D97-AF65-F5344CB8AC3E}">
        <p14:creationId xmlns:p14="http://schemas.microsoft.com/office/powerpoint/2010/main" val="1836350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给出了简单立方、体心立方、面心立方和金刚石结构的单胞，它们分别包含有</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个、</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个、</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zh-CN" sz="1200" kern="1200" dirty="0">
                <a:solidFill>
                  <a:schemeClr val="tx1"/>
                </a:solidFill>
                <a:effectLst/>
                <a:latin typeface="Arial" panose="020B0604020202020204" pitchFamily="34" charset="0"/>
                <a:ea typeface="宋体" panose="02010600030101010101" pitchFamily="2" charset="-122"/>
                <a:cs typeface="+mn-cs"/>
              </a:rPr>
              <a:t>个和</a:t>
            </a:r>
            <a:r>
              <a:rPr lang="en-US" altLang="zh-CN" sz="1200" kern="1200" dirty="0">
                <a:solidFill>
                  <a:schemeClr val="tx1"/>
                </a:solidFill>
                <a:effectLst/>
                <a:latin typeface="Arial" panose="020B0604020202020204" pitchFamily="34" charset="0"/>
                <a:ea typeface="宋体" panose="02010600030101010101" pitchFamily="2" charset="-122"/>
                <a:cs typeface="+mn-cs"/>
              </a:rPr>
              <a:t>8</a:t>
            </a:r>
            <a:r>
              <a:rPr lang="zh-CN" altLang="zh-CN" sz="1200" kern="1200" dirty="0">
                <a:solidFill>
                  <a:schemeClr val="tx1"/>
                </a:solidFill>
                <a:effectLst/>
                <a:latin typeface="Arial" panose="020B0604020202020204" pitchFamily="34" charset="0"/>
                <a:ea typeface="宋体" panose="02010600030101010101" pitchFamily="2" charset="-122"/>
                <a:cs typeface="+mn-cs"/>
              </a:rPr>
              <a:t>个格点。</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因为原胞只含一个格点，用惯用晶胞的体积除以所含格点数可以方便求出原胞的体积。</a:t>
            </a:r>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41</a:t>
            </a:fld>
            <a:endParaRPr lang="en-US" altLang="zh-CN"/>
          </a:p>
        </p:txBody>
      </p:sp>
    </p:spTree>
    <p:extLst>
      <p:ext uri="{BB962C8B-B14F-4D97-AF65-F5344CB8AC3E}">
        <p14:creationId xmlns:p14="http://schemas.microsoft.com/office/powerpoint/2010/main" val="4045608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原胞的</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个线性不相关的边矢量构成一组</a:t>
                </a:r>
                <a:r>
                  <a:rPr lang="zh-CN" altLang="zh-CN" sz="1200" b="1" kern="1200" dirty="0">
                    <a:solidFill>
                      <a:schemeClr val="tx1"/>
                    </a:solidFill>
                    <a:effectLst/>
                    <a:latin typeface="Arial" panose="020B0604020202020204" pitchFamily="34" charset="0"/>
                    <a:ea typeface="宋体" panose="02010600030101010101" pitchFamily="2" charset="-122"/>
                    <a:cs typeface="+mn-cs"/>
                  </a:rPr>
                  <a:t>晶格基矢</a:t>
                </a:r>
                <a14:m>
                  <m:oMath xmlns:m="http://schemas.openxmlformats.org/officeDocument/2006/math">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。由于原胞是可以平移完全覆盖点阵结构的最小单元，所以，晶格基矢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1"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构成一组完备基</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在设定某一格点为原点后，点阵中任一格点的位置都可以表示成：</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为一组整数。</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注意，“晶格基矢”与图</a:t>
                </a:r>
                <a:r>
                  <a:rPr lang="en-US" altLang="zh-CN" sz="1200" kern="1200" dirty="0">
                    <a:solidFill>
                      <a:schemeClr val="tx1"/>
                    </a:solidFill>
                    <a:effectLst/>
                    <a:latin typeface="Arial" panose="020B0604020202020204" pitchFamily="34" charset="0"/>
                    <a:ea typeface="宋体" panose="02010600030101010101" pitchFamily="2" charset="-122"/>
                    <a:cs typeface="+mn-cs"/>
                  </a:rPr>
                  <a:t>1.13</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所示“基本平移矢量（基矢）</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的定义不同，“晶格基矢”是</a:t>
                </a:r>
                <a:r>
                  <a:rPr lang="zh-CN" altLang="en-US" sz="1200" kern="1200" dirty="0">
                    <a:solidFill>
                      <a:schemeClr val="tx1"/>
                    </a:solidFill>
                    <a:effectLst/>
                    <a:latin typeface="Arial" panose="020B0604020202020204" pitchFamily="34" charset="0"/>
                    <a:ea typeface="宋体" panose="02010600030101010101" pitchFamily="2" charset="-122"/>
                    <a:cs typeface="+mn-cs"/>
                  </a:rPr>
                  <a:t>由</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个线性不相关的“基本平移矢量（基矢）”组成的。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用惯用晶胞的边矢量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是无法通过</a:t>
                </a:r>
                <a:r>
                  <a:rPr lang="zh-CN" altLang="en-US" sz="1200" kern="1200" dirty="0">
                    <a:solidFill>
                      <a:schemeClr val="tx1"/>
                    </a:solidFill>
                    <a:effectLst/>
                    <a:latin typeface="Arial" panose="020B0604020202020204" pitchFamily="34" charset="0"/>
                    <a:ea typeface="宋体" panose="02010600030101010101" pitchFamily="2" charset="-122"/>
                    <a:cs typeface="+mn-cs"/>
                  </a:rPr>
                  <a:t>这个式子来</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表示晶格中所有格点的，除非式中</a:t>
                </a:r>
                <a14:m>
                  <m:oMath xmlns:m="http://schemas.openxmlformats.org/officeDocument/2006/math">
                    <m:sSubSup>
                      <m:sSub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取非整数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惯用晶胞的边矢量</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通常选为坐标系</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𝑗</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任意一个晶格结构，在以其惯用晶胞三个维度上的边矢量（一般是正交的）作为单位矢量</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𝑗</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构成的坐标系中，可以写出晶格基矢（原胞的边矢量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原胞的</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个线性不相关的边矢量构成一组</a:t>
                </a:r>
                <a:r>
                  <a:rPr lang="zh-CN" altLang="zh-CN" sz="1200" b="1" kern="1200" dirty="0">
                    <a:solidFill>
                      <a:schemeClr val="tx1"/>
                    </a:solidFill>
                    <a:effectLst/>
                    <a:latin typeface="Arial" panose="020B0604020202020204" pitchFamily="34" charset="0"/>
                    <a:ea typeface="宋体" panose="02010600030101010101" pitchFamily="2" charset="-122"/>
                    <a:cs typeface="+mn-cs"/>
                  </a:rPr>
                  <a:t>晶格基矢</a:t>
                </a:r>
                <a:r>
                  <a:rPr lang="zh-CN" altLang="zh-CN" sz="1200" kern="1200" dirty="0">
                    <a:solidFill>
                      <a:schemeClr val="tx1"/>
                    </a:solidFill>
                    <a:effectLst/>
                    <a:latin typeface="Arial" panose="020B0604020202020204" pitchFamily="34" charset="0"/>
                    <a:ea typeface="宋体" panose="02010600030101010101" pitchFamily="2" charset="-122"/>
                    <a:cs typeface="+mn-cs"/>
                  </a:rPr>
                  <a:t>，如图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1.15</a:t>
                </a:r>
                <a:r>
                  <a:rPr lang="zh-CN" altLang="zh-CN" sz="1200" kern="1200" dirty="0">
                    <a:solidFill>
                      <a:schemeClr val="tx1"/>
                    </a:solidFill>
                    <a:effectLst/>
                    <a:latin typeface="Arial" panose="020B0604020202020204" pitchFamily="34" charset="0"/>
                    <a:ea typeface="宋体" panose="02010600030101010101" pitchFamily="2" charset="-122"/>
                    <a:cs typeface="+mn-cs"/>
                  </a:rPr>
                  <a:t>中所示的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。由于原胞是可以平移完全覆盖点阵结构的最小单元，所以，晶格基矢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构成一组完备基，在设定某一格点为原点后，点阵中任一格点的位置都可以表示成：</a:t>
                </a:r>
                <a:r>
                  <a:rPr lang="zh-CN" altLang="en-US" sz="1200" i="0" kern="1200">
                    <a:solidFill>
                      <a:schemeClr val="tx1"/>
                    </a:solidFill>
                    <a:latin typeface="Arial" panose="020B0604020202020204" pitchFamily="34" charset="0"/>
                    <a:ea typeface="宋体" panose="02010600030101010101" pitchFamily="2" charset="-122"/>
                    <a:cs typeface="+mn-cs"/>
                  </a:rPr>
                  <a:t>𝑅=𝑛_1^  𝛼_1+𝑛_2^  𝛼_2+𝑛_3^  𝛼_3</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𝑛_1^  、𝑛_2^  、𝑛_3^ </a:t>
                </a:r>
                <a:r>
                  <a:rPr lang="zh-CN" altLang="zh-CN" sz="1200" kern="1200" dirty="0">
                    <a:solidFill>
                      <a:schemeClr val="tx1"/>
                    </a:solidFill>
                    <a:effectLst/>
                    <a:latin typeface="Arial" panose="020B0604020202020204" pitchFamily="34" charset="0"/>
                    <a:ea typeface="宋体" panose="02010600030101010101" pitchFamily="2" charset="-122"/>
                    <a:cs typeface="+mn-cs"/>
                  </a:rPr>
                  <a:t>为一组整数。（注意，“晶格基矢”与图</a:t>
                </a:r>
                <a:r>
                  <a:rPr lang="en-US" altLang="zh-CN" sz="1200" kern="1200" dirty="0">
                    <a:solidFill>
                      <a:schemeClr val="tx1"/>
                    </a:solidFill>
                    <a:effectLst/>
                    <a:latin typeface="Arial" panose="020B0604020202020204" pitchFamily="34" charset="0"/>
                    <a:ea typeface="宋体" panose="02010600030101010101" pitchFamily="2" charset="-122"/>
                    <a:cs typeface="+mn-cs"/>
                  </a:rPr>
                  <a:t>1.13</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所示“基本平移矢量（基矢）”的定义不同，“晶格基矢”是</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个线性不相关的“基本平移矢量（基矢）”组成的。）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任意一个晶格结构，在以其惯用晶胞三个维度上的边矢量（一般是正交的）作为单位矢量</a:t>
                </a:r>
                <a:r>
                  <a:rPr lang="en-US" altLang="zh-CN" sz="1200" b="1" i="1" kern="1200" dirty="0" err="1">
                    <a:solidFill>
                      <a:schemeClr val="tx1"/>
                    </a:solidFill>
                    <a:effectLst/>
                    <a:latin typeface="Arial" panose="020B0604020202020204" pitchFamily="34" charset="0"/>
                    <a:ea typeface="宋体" panose="02010600030101010101" pitchFamily="2" charset="-122"/>
                    <a:cs typeface="+mn-cs"/>
                  </a:rPr>
                  <a:t>i</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j</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构成的坐标系中，可以写出晶格基矢（原胞的边矢量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𝛼_1</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𝛼_2</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𝛼_3</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42</a:t>
            </a:fld>
            <a:endParaRPr lang="en-US" altLang="zh-CN"/>
          </a:p>
        </p:txBody>
      </p:sp>
    </p:spTree>
    <p:extLst>
      <p:ext uri="{BB962C8B-B14F-4D97-AF65-F5344CB8AC3E}">
        <p14:creationId xmlns:p14="http://schemas.microsoft.com/office/powerpoint/2010/main" val="3263211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简单立方晶格的立方单元就是最小的周期性单元（原胞），设其周期为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，三个晶格基矢可以写成：</a:t>
                </a:r>
              </a:p>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𝑎𝑖</m:t>
                            </m:r>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𝑎𝑗</m:t>
                            </m:r>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𝑎𝑘</m:t>
                            </m:r>
                          </m:e>
                        </m:mr>
                      </m:m>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简单立方晶格的立方单元就是最小的周期性单元（原胞），设其周期为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，三个晶格基矢可以写成：</a:t>
                </a:r>
              </a:p>
              <a:p>
                <a:r>
                  <a:rPr lang="zh-CN" altLang="en-US" sz="1200" i="0" kern="1200">
                    <a:solidFill>
                      <a:schemeClr val="tx1"/>
                    </a:solidFill>
                    <a:latin typeface="Arial" panose="020B0604020202020204" pitchFamily="34" charset="0"/>
                    <a:ea typeface="宋体" panose="02010600030101010101" pitchFamily="2" charset="-122"/>
                    <a:cs typeface="+mn-cs"/>
                  </a:rPr>
                  <a:t>■(𝛼_1=𝑎𝑖@𝛼_"2" =𝑎𝑗@𝛼_"3" =𝑎𝑘)</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43</a:t>
            </a:fld>
            <a:endParaRPr lang="en-US" altLang="zh-CN"/>
          </a:p>
        </p:txBody>
      </p:sp>
    </p:spTree>
    <p:extLst>
      <p:ext uri="{BB962C8B-B14F-4D97-AF65-F5344CB8AC3E}">
        <p14:creationId xmlns:p14="http://schemas.microsoft.com/office/powerpoint/2010/main" val="1487221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体心立方晶格的晶格基矢可以分别写成：</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r>
                        <a:rPr lang="en-US" altLang="zh-CN" sz="1200" b="0" i="0" kern="1200" smtClean="0">
                          <a:solidFill>
                            <a:schemeClr val="tx1"/>
                          </a:solidFill>
                          <a:latin typeface="Cambria Math" panose="02040503050406030204" pitchFamily="18" charset="0"/>
                          <a:ea typeface="宋体" panose="02010600030101010101" pitchFamily="2" charset="-122"/>
                          <a:cs typeface="+mn-cs"/>
                        </a:rPr>
                        <m:t> </m:t>
                      </m:r>
                    </m:oMath>
                  </m:oMathPara>
                </a14:m>
                <a:endParaRPr lang="en-US" altLang="zh-CN" sz="1200" b="0" kern="1200" dirty="0">
                  <a:solidFill>
                    <a:schemeClr val="tx1"/>
                  </a:solidFill>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m:oMathPara>
                </a14:m>
                <a:endParaRPr lang="en-US" altLang="zh-CN" sz="1200" kern="1200" dirty="0">
                  <a:solidFill>
                    <a:schemeClr val="tx1"/>
                  </a:solidFill>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smtClean="0">
                          <a:solidFill>
                            <a:schemeClr val="tx1"/>
                          </a:solidFill>
                          <a:latin typeface="Cambria Math" panose="02040503050406030204" pitchFamily="18" charset="0"/>
                          <a:ea typeface="宋体" panose="02010600030101010101" pitchFamily="2" charset="-122"/>
                          <a:cs typeface="+mn-cs"/>
                        </a:rPr>
                        <m:t>)</m:t>
                      </m:r>
                    </m:oMath>
                  </m:oMathPara>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体心立方晶格的晶格基矢如图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1.15</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所示，可以分别写成：</a:t>
                </a:r>
              </a:p>
              <a:p>
                <a:r>
                  <a:rPr lang="zh-CN" altLang="en-US" sz="1200" i="0" kern="1200">
                    <a:solidFill>
                      <a:schemeClr val="tx1"/>
                    </a:solidFill>
                    <a:latin typeface="Arial" panose="020B0604020202020204" pitchFamily="34" charset="0"/>
                    <a:ea typeface="宋体" panose="02010600030101010101" pitchFamily="2" charset="-122"/>
                    <a:cs typeface="+mn-cs"/>
                  </a:rPr>
                  <a:t>■(├ 𝛼_1=1/2(−𝑎_1^ +𝑎_2^ +𝑎_3^ )=𝑎/2(−𝑖+𝑗+𝑘)@├ 𝛼_"2" =1/2(𝑎_1^ −𝑎_2^ +𝑎_3^ )=𝑎/2(𝑖−𝑗+𝑘)@├ 𝛼_"3" =1/2(𝑎_1^ +𝑎_2^ −𝑎_3^ )=𝑎/2(𝑖+𝑗−𝑘) )</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44</a:t>
            </a:fld>
            <a:endParaRPr lang="en-US" altLang="zh-CN"/>
          </a:p>
        </p:txBody>
      </p:sp>
    </p:spTree>
    <p:extLst>
      <p:ext uri="{BB962C8B-B14F-4D97-AF65-F5344CB8AC3E}">
        <p14:creationId xmlns:p14="http://schemas.microsoft.com/office/powerpoint/2010/main" val="3171492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面心立方晶格的晶格基矢如图可以分别写成：</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e>
                      </m:d>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oMath>
                  </m:oMathPara>
                </a14:m>
                <a:endParaRPr lang="en-US" altLang="zh-CN" sz="1200" kern="1200" dirty="0">
                  <a:solidFill>
                    <a:schemeClr val="tx1"/>
                  </a:solidFill>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1"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1</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sSubSup>
                        <m:sSub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bSup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up/>
                      </m:sSubSup>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𝑎</m:t>
                          </m:r>
                        </m:num>
                        <m:den>
                          <m:r>
                            <a:rPr lang="zh-CN" altLang="en-US" sz="1200" i="0" kern="1200">
                              <a:solidFill>
                                <a:schemeClr val="tx1"/>
                              </a:solidFill>
                              <a:latin typeface="Cambria Math" panose="02040503050406030204" pitchFamily="18" charset="0"/>
                              <a:ea typeface="宋体" panose="02010600030101010101" pitchFamily="2" charset="-122"/>
                              <a:cs typeface="+mn-cs"/>
                            </a:rPr>
                            <m:t>2</m:t>
                          </m:r>
                        </m:den>
                      </m:f>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1" kern="1200">
                          <a:solidFill>
                            <a:schemeClr val="tx1"/>
                          </a:solidFill>
                          <a:latin typeface="Cambria Math" panose="02040503050406030204" pitchFamily="18" charset="0"/>
                          <a:ea typeface="宋体" panose="02010600030101010101" pitchFamily="2" charset="-122"/>
                          <a:cs typeface="+mn-cs"/>
                        </a:rPr>
                        <m:t>）</m:t>
                      </m:r>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面心立方晶格的晶格基矢如图可以分别写成：</a:t>
                </a:r>
              </a:p>
              <a:p>
                <a:r>
                  <a:rPr lang="zh-CN" altLang="en-US" sz="1200" i="0" kern="1200">
                    <a:solidFill>
                      <a:schemeClr val="tx1"/>
                    </a:solidFill>
                    <a:latin typeface="Arial" panose="020B0604020202020204" pitchFamily="34" charset="0"/>
                    <a:ea typeface="宋体" panose="02010600030101010101" pitchFamily="2" charset="-122"/>
                    <a:cs typeface="+mn-cs"/>
                  </a:rPr>
                  <a:t>■(├ 𝛼_1=1/2(𝑎_2^ +𝑎_3^ )=𝑎/2(𝑗+𝑘)@├ 𝛼_"2" =1/2(𝑎_1^ +𝑎_3^ )=𝑎/2(𝑖+𝑘)@├ 𝛼_"3" =1/2(𝑎_1^ +𝑎_2^ )=𝑎/2(𝑖+𝑗) )</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45</a:t>
            </a:fld>
            <a:endParaRPr lang="en-US" altLang="zh-CN"/>
          </a:p>
        </p:txBody>
      </p:sp>
    </p:spTree>
    <p:extLst>
      <p:ext uri="{BB962C8B-B14F-4D97-AF65-F5344CB8AC3E}">
        <p14:creationId xmlns:p14="http://schemas.microsoft.com/office/powerpoint/2010/main" val="2107388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前面提到，原子球体积占总体积的百分数称为堆积比，或称为“致密度” ，用来描述晶格中原子排列的紧密程度。注意这里所说的“原子球”的体积不是实际原子的体积，因为原子没有一个精确定义的最外层，通常所说的原子半径是根据相邻原子的平均核间距测定的。比如，氯气分子中两个</a:t>
            </a:r>
            <a:r>
              <a:rPr lang="en-US" altLang="zh-CN" sz="1200" kern="1200" dirty="0">
                <a:solidFill>
                  <a:schemeClr val="tx1"/>
                </a:solidFill>
                <a:effectLst/>
                <a:latin typeface="Arial" panose="020B0604020202020204" pitchFamily="34" charset="0"/>
                <a:ea typeface="宋体" panose="02010600030101010101" pitchFamily="2" charset="-122"/>
                <a:cs typeface="+mn-cs"/>
              </a:rPr>
              <a:t>Cl</a:t>
            </a:r>
            <a:r>
              <a:rPr lang="zh-CN" altLang="zh-CN" sz="1200" kern="1200" dirty="0">
                <a:solidFill>
                  <a:schemeClr val="tx1"/>
                </a:solidFill>
                <a:effectLst/>
                <a:latin typeface="Arial" panose="020B0604020202020204" pitchFamily="34" charset="0"/>
                <a:ea typeface="宋体" panose="02010600030101010101" pitchFamily="2" charset="-122"/>
                <a:cs typeface="+mn-cs"/>
              </a:rPr>
              <a:t>原子的核间距为</a:t>
            </a:r>
            <a:r>
              <a:rPr lang="en-US" altLang="zh-CN" sz="1200" kern="1200" dirty="0">
                <a:solidFill>
                  <a:schemeClr val="tx1"/>
                </a:solidFill>
                <a:effectLst/>
                <a:latin typeface="Arial" panose="020B0604020202020204" pitchFamily="34" charset="0"/>
                <a:ea typeface="宋体" panose="02010600030101010101" pitchFamily="2" charset="-122"/>
                <a:cs typeface="+mn-cs"/>
              </a:rPr>
              <a:t>1.988 Å</a:t>
            </a:r>
            <a:r>
              <a:rPr lang="zh-CN" altLang="zh-CN" sz="1200" kern="1200" dirty="0">
                <a:solidFill>
                  <a:schemeClr val="tx1"/>
                </a:solidFill>
                <a:effectLst/>
                <a:latin typeface="Arial" panose="020B0604020202020204" pitchFamily="34" charset="0"/>
                <a:ea typeface="宋体" panose="02010600030101010101" pitchFamily="2" charset="-122"/>
                <a:cs typeface="+mn-cs"/>
              </a:rPr>
              <a:t>，我们就把此核间距的一半</a:t>
            </a:r>
            <a:r>
              <a:rPr lang="en-US" altLang="zh-CN" sz="1200" kern="1200" dirty="0">
                <a:solidFill>
                  <a:schemeClr val="tx1"/>
                </a:solidFill>
                <a:effectLst/>
                <a:latin typeface="Arial" panose="020B0604020202020204" pitchFamily="34" charset="0"/>
                <a:ea typeface="宋体" panose="02010600030101010101" pitchFamily="2" charset="-122"/>
                <a:cs typeface="+mn-cs"/>
              </a:rPr>
              <a:t>0.994 Å</a:t>
            </a:r>
            <a:r>
              <a:rPr lang="zh-CN" altLang="zh-CN" sz="1200" kern="1200" dirty="0">
                <a:solidFill>
                  <a:schemeClr val="tx1"/>
                </a:solidFill>
                <a:effectLst/>
                <a:latin typeface="Arial" panose="020B0604020202020204" pitchFamily="34" charset="0"/>
                <a:ea typeface="宋体" panose="02010600030101010101" pitchFamily="2" charset="-122"/>
                <a:cs typeface="+mn-cs"/>
              </a:rPr>
              <a:t>定为氯原子的半径。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用这里定义的惯用晶胞，可以方便地计算致密度。图</a:t>
            </a:r>
            <a:r>
              <a:rPr lang="zh-CN" altLang="en-US" sz="1200" kern="1200" dirty="0">
                <a:solidFill>
                  <a:schemeClr val="tx1"/>
                </a:solidFill>
                <a:effectLst/>
                <a:latin typeface="Arial" panose="020B0604020202020204" pitchFamily="34" charset="0"/>
                <a:ea typeface="宋体" panose="02010600030101010101" pitchFamily="2" charset="-122"/>
                <a:cs typeface="+mn-cs"/>
              </a:rPr>
              <a:t>中</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给出了体心立方、面心立方和六角密排晶格每个惯用晶胞中堆积排列的原子数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46</a:t>
            </a:fld>
            <a:endParaRPr lang="en-US" altLang="zh-CN"/>
          </a:p>
        </p:txBody>
      </p:sp>
    </p:spTree>
    <p:extLst>
      <p:ext uri="{BB962C8B-B14F-4D97-AF65-F5344CB8AC3E}">
        <p14:creationId xmlns:p14="http://schemas.microsoft.com/office/powerpoint/2010/main" val="4021388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采用原子密堆积的晶格描述方法，从致密度定义不难看出，致密度就是晶胞中原子体积（看成密堆积的原子球）与晶胞体积之比，即</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𝑛𝑣</m:t>
                          </m:r>
                        </m:num>
                        <m:den>
                          <m:r>
                            <a:rPr lang="zh-CN" altLang="en-US" sz="1200" i="1" kern="1200">
                              <a:solidFill>
                                <a:schemeClr val="tx1"/>
                              </a:solidFill>
                              <a:latin typeface="Cambria Math" panose="02040503050406030204" pitchFamily="18" charset="0"/>
                              <a:ea typeface="宋体" panose="02010600030101010101" pitchFamily="2" charset="-122"/>
                              <a:cs typeface="+mn-cs"/>
                            </a:rPr>
                            <m:t>𝑉</m:t>
                          </m:r>
                        </m:den>
                      </m:f>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𝑣</m:t>
                    </m:r>
                    <m:r>
                      <a:rPr lang="zh-CN" altLang="en-US" sz="1200" i="0" kern="1200">
                        <a:solidFill>
                          <a:schemeClr val="tx1"/>
                        </a:solidFill>
                        <a:latin typeface="Cambria Math" panose="02040503050406030204" pitchFamily="18"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4</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𝑟</m:t>
                            </m:r>
                          </m:e>
                          <m:sup>
                            <m:r>
                              <a:rPr lang="zh-CN" altLang="en-US" sz="1200" i="0" kern="1200">
                                <a:solidFill>
                                  <a:schemeClr val="tx1"/>
                                </a:solidFill>
                                <a:latin typeface="Cambria Math" panose="02040503050406030204" pitchFamily="18" charset="0"/>
                                <a:ea typeface="宋体" panose="02010600030101010101" pitchFamily="2" charset="-122"/>
                                <a:cs typeface="+mn-cs"/>
                              </a:rPr>
                              <m:t>3</m:t>
                            </m:r>
                          </m:sup>
                        </m:sSup>
                      </m:num>
                      <m:den>
                        <m:r>
                          <a:rPr lang="zh-CN" altLang="en-US" sz="1200" i="0" kern="1200">
                            <a:solidFill>
                              <a:schemeClr val="tx1"/>
                            </a:solidFill>
                            <a:latin typeface="Cambria Math" panose="02040503050406030204" pitchFamily="18" charset="0"/>
                            <a:ea typeface="宋体" panose="02010600030101010101" pitchFamily="2" charset="-122"/>
                            <a:cs typeface="+mn-cs"/>
                          </a:rPr>
                          <m:t>3</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为单个原子的体积。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𝑉</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为晶胞体积，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为一个晶胞中的原子数。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采用原子密堆积的晶格描述方法，从致密度定义不难看出，致密度就是晶胞中原子体积（看成密堆积的原子球）与晶胞体积之比，即</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Cambria Math" panose="02040503050406030204" pitchFamily="18" charset="0"/>
                    <a:ea typeface="宋体" panose="02010600030101010101" pitchFamily="2" charset="-122"/>
                    <a:cs typeface="+mn-cs"/>
                  </a:rPr>
                  <a:t>𝑘=𝑛𝑣/𝑉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zh-CN" altLang="en-US" sz="1200" i="0" kern="1200">
                    <a:solidFill>
                      <a:schemeClr val="tx1"/>
                    </a:solidFill>
                    <a:latin typeface="Cambria Math" panose="02040503050406030204" pitchFamily="18" charset="0"/>
                    <a:ea typeface="宋体" panose="02010600030101010101" pitchFamily="2" charset="-122"/>
                    <a:cs typeface="+mn-cs"/>
                  </a:rPr>
                  <a:t>𝑣=(4𝜋𝑟^3)/3</a:t>
                </a:r>
                <a:r>
                  <a:rPr lang="zh-CN" altLang="zh-CN" sz="1200" kern="1200" dirty="0">
                    <a:solidFill>
                      <a:schemeClr val="tx1"/>
                    </a:solidFill>
                    <a:effectLst/>
                    <a:latin typeface="Arial" panose="020B0604020202020204" pitchFamily="34" charset="0"/>
                    <a:ea typeface="宋体" panose="02010600030101010101" pitchFamily="2" charset="-122"/>
                    <a:cs typeface="+mn-cs"/>
                  </a:rPr>
                  <a:t>为单个原子的体积。</a:t>
                </a:r>
                <a:r>
                  <a:rPr lang="en-US" altLang="zh-CN" sz="1200" i="1" kern="1200" dirty="0">
                    <a:solidFill>
                      <a:schemeClr val="tx1"/>
                    </a:solidFill>
                    <a:effectLst/>
                    <a:latin typeface="Arial" panose="020B0604020202020204" pitchFamily="34" charset="0"/>
                    <a:ea typeface="宋体" panose="02010600030101010101" pitchFamily="2" charset="-122"/>
                    <a:cs typeface="+mn-cs"/>
                  </a:rPr>
                  <a:t>V </a:t>
                </a:r>
                <a:r>
                  <a:rPr lang="zh-CN" altLang="zh-CN" sz="1200" kern="1200" dirty="0">
                    <a:solidFill>
                      <a:schemeClr val="tx1"/>
                    </a:solidFill>
                    <a:effectLst/>
                    <a:latin typeface="Arial" panose="020B0604020202020204" pitchFamily="34" charset="0"/>
                    <a:ea typeface="宋体" panose="02010600030101010101" pitchFamily="2" charset="-122"/>
                    <a:cs typeface="+mn-cs"/>
                  </a:rPr>
                  <a:t>为晶胞体积，</a:t>
                </a:r>
                <a:r>
                  <a:rPr lang="en-US" altLang="zh-CN" sz="1200" i="1" kern="1200" dirty="0">
                    <a:solidFill>
                      <a:schemeClr val="tx1"/>
                    </a:solidFill>
                    <a:effectLst/>
                    <a:latin typeface="Arial" panose="020B0604020202020204" pitchFamily="34" charset="0"/>
                    <a:ea typeface="宋体" panose="02010600030101010101" pitchFamily="2" charset="-122"/>
                    <a:cs typeface="+mn-cs"/>
                  </a:rPr>
                  <a:t>n </a:t>
                </a:r>
                <a:r>
                  <a:rPr lang="zh-CN" altLang="zh-CN" sz="1200" kern="1200" dirty="0">
                    <a:solidFill>
                      <a:schemeClr val="tx1"/>
                    </a:solidFill>
                    <a:effectLst/>
                    <a:latin typeface="Arial" panose="020B0604020202020204" pitchFamily="34" charset="0"/>
                    <a:ea typeface="宋体" panose="02010600030101010101" pitchFamily="2" charset="-122"/>
                    <a:cs typeface="+mn-cs"/>
                  </a:rPr>
                  <a:t>为一个晶胞中的原子数。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47</a:t>
            </a:fld>
            <a:endParaRPr lang="en-US" altLang="zh-CN"/>
          </a:p>
        </p:txBody>
      </p:sp>
    </p:spTree>
    <p:extLst>
      <p:ext uri="{BB962C8B-B14F-4D97-AF65-F5344CB8AC3E}">
        <p14:creationId xmlns:p14="http://schemas.microsoft.com/office/powerpoint/2010/main" val="1151648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下面讲一下晶向和晶面。</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48</a:t>
            </a:fld>
            <a:endParaRPr lang="en-US" altLang="zh-CN"/>
          </a:p>
        </p:txBody>
      </p:sp>
    </p:spTree>
    <p:extLst>
      <p:ext uri="{BB962C8B-B14F-4D97-AF65-F5344CB8AC3E}">
        <p14:creationId xmlns:p14="http://schemas.microsoft.com/office/powerpoint/2010/main" val="1680390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晶体具有宏观方向性，不同的方向上特性不同。微观上布拉菲格子中基元（原子或原子团）分列在一系列直线系上，这些直线都相互平行，</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组平行直线称为</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个晶列。不同晶列拥有不同的晶向，用晶向指数来标定。</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49</a:t>
            </a:fld>
            <a:endParaRPr lang="en-US" altLang="zh-CN"/>
          </a:p>
        </p:txBody>
      </p:sp>
    </p:spTree>
    <p:extLst>
      <p:ext uri="{BB962C8B-B14F-4D97-AF65-F5344CB8AC3E}">
        <p14:creationId xmlns:p14="http://schemas.microsoft.com/office/powerpoint/2010/main" val="234076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物质是由原子构成的。不同原子构成不同的物质，原子种类相同但组分比例不同也可以构成不同的物质，例如一氧化碳（</a:t>
            </a:r>
            <a:r>
              <a:rPr lang="en-US" altLang="zh-CN" sz="1800" dirty="0">
                <a:effectLst/>
                <a:latin typeface="Times New Roman" panose="02020603050405020304" pitchFamily="18" charset="0"/>
                <a:ea typeface="宋体" panose="02010600030101010101" pitchFamily="2" charset="-122"/>
              </a:rPr>
              <a:t>CO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）和二氧化碳（</a:t>
            </a:r>
            <a:r>
              <a:rPr lang="en-US" altLang="zh-CN" sz="1800" dirty="0">
                <a:effectLst/>
                <a:latin typeface="Times New Roman" panose="02020603050405020304" pitchFamily="18" charset="0"/>
                <a:ea typeface="宋体" panose="02010600030101010101" pitchFamily="2" charset="-122"/>
              </a:rPr>
              <a:t>CO</a:t>
            </a:r>
            <a:r>
              <a:rPr lang="en-US" altLang="zh-CN" sz="1800" baseline="-250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）。即使是完全一样的原子种类和组分比例，原子排列的方式不同也会使得其性质大相庭径，例如同样是碳原子（</a:t>
            </a:r>
            <a:r>
              <a:rPr lang="en-US" altLang="zh-CN" sz="1800" dirty="0">
                <a:effectLst/>
                <a:latin typeface="Times New Roman" panose="02020603050405020304" pitchFamily="18" charset="0"/>
                <a:ea typeface="宋体" panose="02010600030101010101" pitchFamily="2" charset="-122"/>
              </a:rPr>
              <a:t>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），由于排列方式的不同，它既可以是坚硬无比光彩夺目的金刚石（钻石），也可以是黑黑的石墨，还可以是获得</a:t>
            </a:r>
            <a:r>
              <a:rPr lang="en-US" altLang="zh-CN" sz="1800" dirty="0">
                <a:effectLst/>
                <a:latin typeface="Times New Roman" panose="02020603050405020304" pitchFamily="18" charset="0"/>
                <a:ea typeface="宋体" panose="02010600030101010101" pitchFamily="2" charset="-122"/>
              </a:rPr>
              <a:t>2010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年诺贝尔物理学奖的新材料石墨烯。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石墨烯卷曲就形成了碳纳米管。</a:t>
            </a:r>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所以，除了构成物质的原子种类、组成比例外，原子的排列方式，也是决定物质特性的重要因素。</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a:t>
            </a:fld>
            <a:endParaRPr lang="en-US" altLang="zh-CN"/>
          </a:p>
        </p:txBody>
      </p:sp>
    </p:spTree>
    <p:extLst>
      <p:ext uri="{BB962C8B-B14F-4D97-AF65-F5344CB8AC3E}">
        <p14:creationId xmlns:p14="http://schemas.microsoft.com/office/powerpoint/2010/main" val="2528821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晶向指数是以立方晶系晶格的惯用晶胞，即简单立方结构来定义的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体心立方和面心立方</a:t>
                </a:r>
                <a:r>
                  <a:rPr lang="zh-CN" altLang="en-US" sz="1200" kern="1200" dirty="0">
                    <a:solidFill>
                      <a:schemeClr val="tx1"/>
                    </a:solidFill>
                    <a:effectLst/>
                    <a:latin typeface="Arial" panose="020B0604020202020204" pitchFamily="34" charset="0"/>
                    <a:ea typeface="宋体" panose="02010600030101010101" pitchFamily="2" charset="-122"/>
                    <a:cs typeface="+mn-cs"/>
                  </a:rPr>
                  <a:t>也</a:t>
                </a:r>
                <a:r>
                  <a:rPr lang="zh-CN" altLang="zh-CN" sz="1200" kern="1200" dirty="0">
                    <a:solidFill>
                      <a:schemeClr val="tx1"/>
                    </a:solidFill>
                    <a:effectLst/>
                    <a:latin typeface="Arial" panose="020B0604020202020204" pitchFamily="34" charset="0"/>
                    <a:ea typeface="宋体" panose="02010600030101010101" pitchFamily="2" charset="-122"/>
                    <a:cs typeface="+mn-cs"/>
                  </a:rPr>
                  <a:t>都是在简单立方结构中定义</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以其边矢量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为单位位移矢量，从一个格点到某个方向上最近邻格点的位移矢量可以表示成：</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m:oMathPara>
                </a14:m>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则这个方向的晶向可用</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𝑙</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称为晶向指数。</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晶向指数是以立方晶系晶格的惯用晶胞，即简单立方结构来定义的（体心立方和面心立方都是在简单立方结构中定义），以其边矢量</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为单位位移矢量，从一个格点到某个方向上最近邻格点的位移矢量可以表示成：</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𝑙_1 𝑎_1+𝑙_2 𝑎_2+𝑙_3 𝑎_3</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50</a:t>
            </a:fld>
            <a:endParaRPr lang="en-US" altLang="zh-CN"/>
          </a:p>
        </p:txBody>
      </p:sp>
    </p:spTree>
    <p:extLst>
      <p:ext uri="{BB962C8B-B14F-4D97-AF65-F5344CB8AC3E}">
        <p14:creationId xmlns:p14="http://schemas.microsoft.com/office/powerpoint/2010/main" val="2064888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体心立方和面心立方</a:t>
            </a:r>
            <a:r>
              <a:rPr lang="zh-CN" altLang="en-US" sz="1200" kern="1200" dirty="0">
                <a:solidFill>
                  <a:schemeClr val="tx1"/>
                </a:solidFill>
                <a:effectLst/>
                <a:latin typeface="Arial" panose="020B0604020202020204" pitchFamily="34" charset="0"/>
                <a:ea typeface="宋体" panose="02010600030101010101" pitchFamily="2" charset="-122"/>
                <a:cs typeface="+mn-cs"/>
              </a:rPr>
              <a:t>的晶向也</a:t>
            </a:r>
            <a:r>
              <a:rPr lang="zh-CN" altLang="zh-CN" sz="1200" kern="1200" dirty="0">
                <a:solidFill>
                  <a:schemeClr val="tx1"/>
                </a:solidFill>
                <a:effectLst/>
                <a:latin typeface="Arial" panose="020B0604020202020204" pitchFamily="34" charset="0"/>
                <a:ea typeface="宋体" panose="02010600030101010101" pitchFamily="2" charset="-122"/>
                <a:cs typeface="+mn-cs"/>
              </a:rPr>
              <a:t>都是在简单立方结构中定义</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图中标出了</a:t>
            </a:r>
            <a:r>
              <a:rPr lang="zh-CN" altLang="en-US" sz="1200" kern="1200" dirty="0">
                <a:solidFill>
                  <a:schemeClr val="tx1"/>
                </a:solidFill>
                <a:effectLst/>
                <a:latin typeface="Arial" panose="020B0604020202020204" pitchFamily="34" charset="0"/>
                <a:ea typeface="宋体" panose="02010600030101010101" pitchFamily="2" charset="-122"/>
                <a:cs typeface="+mn-cs"/>
              </a:rPr>
              <a:t>体心立方和面心立方中的</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[112]</a:t>
            </a:r>
            <a:r>
              <a:rPr lang="zh-CN" altLang="zh-CN" sz="1200" kern="1200" dirty="0">
                <a:solidFill>
                  <a:schemeClr val="tx1"/>
                </a:solidFill>
                <a:effectLst/>
                <a:latin typeface="Arial" panose="020B0604020202020204" pitchFamily="34" charset="0"/>
                <a:ea typeface="宋体" panose="02010600030101010101" pitchFamily="2" charset="-122"/>
                <a:cs typeface="+mn-cs"/>
              </a:rPr>
              <a:t>的晶向。</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51</a:t>
            </a:fld>
            <a:endParaRPr lang="en-US" altLang="zh-CN"/>
          </a:p>
        </p:txBody>
      </p:sp>
    </p:spTree>
    <p:extLst>
      <p:ext uri="{BB962C8B-B14F-4D97-AF65-F5344CB8AC3E}">
        <p14:creationId xmlns:p14="http://schemas.microsoft.com/office/powerpoint/2010/main" val="2006787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对于立方晶格中对称的晶向，如图中所示的</a:t>
            </a:r>
            <a:r>
              <a:rPr lang="en-US" altLang="zh-CN" sz="1200" kern="1200" dirty="0">
                <a:solidFill>
                  <a:schemeClr val="tx1"/>
                </a:solidFill>
                <a:effectLst/>
                <a:latin typeface="Arial" panose="020B0604020202020204" pitchFamily="34" charset="0"/>
                <a:ea typeface="宋体" panose="02010600030101010101" pitchFamily="2" charset="-122"/>
                <a:cs typeface="+mn-cs"/>
              </a:rPr>
              <a:t>6</a:t>
            </a:r>
            <a:r>
              <a:rPr lang="zh-CN" altLang="zh-CN" sz="1200" kern="1200" dirty="0">
                <a:solidFill>
                  <a:schemeClr val="tx1"/>
                </a:solidFill>
                <a:effectLst/>
                <a:latin typeface="Arial" panose="020B0604020202020204" pitchFamily="34" charset="0"/>
                <a:ea typeface="宋体" panose="02010600030101010101" pitchFamily="2" charset="-122"/>
                <a:cs typeface="+mn-cs"/>
              </a:rPr>
              <a:t>个立方边的晶向是完全等同的，晶向指数上加横杠表示的是负向指数</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晶体在这些方向上的性质相同，没有区别，所以这</a:t>
            </a:r>
            <a:r>
              <a:rPr lang="en-US" altLang="zh-CN" sz="1200" kern="1200" dirty="0">
                <a:solidFill>
                  <a:schemeClr val="tx1"/>
                </a:solidFill>
                <a:effectLst/>
                <a:latin typeface="Arial" panose="020B0604020202020204" pitchFamily="34" charset="0"/>
                <a:ea typeface="宋体" panose="02010600030101010101" pitchFamily="2" charset="-122"/>
                <a:cs typeface="+mn-cs"/>
              </a:rPr>
              <a:t>6</a:t>
            </a:r>
            <a:r>
              <a:rPr lang="zh-CN" altLang="zh-CN" sz="1200" kern="1200" dirty="0">
                <a:solidFill>
                  <a:schemeClr val="tx1"/>
                </a:solidFill>
                <a:effectLst/>
                <a:latin typeface="Arial" panose="020B0604020202020204" pitchFamily="34" charset="0"/>
                <a:ea typeface="宋体" panose="02010600030101010101" pitchFamily="2" charset="-122"/>
                <a:cs typeface="+mn-cs"/>
              </a:rPr>
              <a:t>个晶向可以统一用尖括弧 </a:t>
            </a:r>
            <a:r>
              <a:rPr lang="en-US" altLang="zh-CN" sz="1200" kern="1200" dirty="0">
                <a:solidFill>
                  <a:schemeClr val="tx1"/>
                </a:solidFill>
                <a:effectLst/>
                <a:latin typeface="Arial" panose="020B0604020202020204" pitchFamily="34" charset="0"/>
                <a:ea typeface="宋体" panose="02010600030101010101" pitchFamily="2" charset="-122"/>
                <a:cs typeface="+mn-cs"/>
              </a:rPr>
              <a:t>&lt;100&gt;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来表示。与此类似，对角线晶向用 </a:t>
            </a:r>
            <a:r>
              <a:rPr lang="en-US" altLang="zh-CN" sz="1200" kern="1200" dirty="0">
                <a:solidFill>
                  <a:schemeClr val="tx1"/>
                </a:solidFill>
                <a:effectLst/>
                <a:latin typeface="Arial" panose="020B0604020202020204" pitchFamily="34" charset="0"/>
                <a:ea typeface="宋体" panose="02010600030101010101" pitchFamily="2" charset="-122"/>
                <a:cs typeface="+mn-cs"/>
              </a:rPr>
              <a:t>&lt;111&gt;</a:t>
            </a:r>
            <a:r>
              <a:rPr lang="zh-CN" altLang="zh-CN" sz="1200" kern="1200" dirty="0">
                <a:solidFill>
                  <a:schemeClr val="tx1"/>
                </a:solidFill>
                <a:effectLst/>
                <a:latin typeface="Arial" panose="020B0604020202020204" pitchFamily="34" charset="0"/>
                <a:ea typeface="宋体" panose="02010600030101010101" pitchFamily="2" charset="-122"/>
                <a:cs typeface="+mn-cs"/>
              </a:rPr>
              <a:t>、面对角线晶向用 </a:t>
            </a:r>
            <a:r>
              <a:rPr lang="en-US" altLang="zh-CN" sz="1200" kern="1200" dirty="0">
                <a:solidFill>
                  <a:schemeClr val="tx1"/>
                </a:solidFill>
                <a:effectLst/>
                <a:latin typeface="Arial" panose="020B0604020202020204" pitchFamily="34" charset="0"/>
                <a:ea typeface="宋体" panose="02010600030101010101" pitchFamily="2" charset="-122"/>
                <a:cs typeface="+mn-cs"/>
              </a:rPr>
              <a:t>&lt;110&gt;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a:t>
            </a:r>
            <a:r>
              <a:rPr lang="en-US" altLang="zh-CN" sz="1200" kern="1200" dirty="0">
                <a:solidFill>
                  <a:schemeClr val="tx1"/>
                </a:solidFill>
                <a:effectLst/>
                <a:latin typeface="Arial" panose="020B0604020202020204" pitchFamily="34" charset="0"/>
                <a:ea typeface="宋体" panose="02010600030101010101" pitchFamily="2" charset="-122"/>
                <a:cs typeface="+mn-cs"/>
              </a:rPr>
              <a:t>&lt;100&gt;</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&lt;111&gt;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&lt;110&gt;</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称为等效晶向，代表的是性质相同的晶向组。</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52</a:t>
            </a:fld>
            <a:endParaRPr lang="en-US" altLang="zh-CN"/>
          </a:p>
        </p:txBody>
      </p:sp>
    </p:spTree>
    <p:extLst>
      <p:ext uri="{BB962C8B-B14F-4D97-AF65-F5344CB8AC3E}">
        <p14:creationId xmlns:p14="http://schemas.microsoft.com/office/powerpoint/2010/main" val="3539426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布拉菲格子的格点是分列在平行等距的平面系上的，这些平行的平面系称为晶面系（族）。</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晶面系具有如下的特点：</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）晶面系一经划定，所有的格点全部包含在晶面系中无遗漏；</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）一族晶面平行且两两等距，这是晶格周期性的必然结果；</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）同一个格子可以有无穷多方向不同的晶面系。</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53</a:t>
            </a:fld>
            <a:endParaRPr lang="en-US" altLang="zh-CN"/>
          </a:p>
        </p:txBody>
      </p:sp>
    </p:spTree>
    <p:extLst>
      <p:ext uri="{BB962C8B-B14F-4D97-AF65-F5344CB8AC3E}">
        <p14:creationId xmlns:p14="http://schemas.microsoft.com/office/powerpoint/2010/main" val="2651733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晶面可以</a:t>
                </a:r>
                <a:r>
                  <a:rPr lang="zh-CN" altLang="zh-CN" sz="1200" b="0" kern="1200" dirty="0">
                    <a:solidFill>
                      <a:schemeClr val="tx1"/>
                    </a:solidFill>
                    <a:effectLst/>
                    <a:latin typeface="Arial" panose="020B0604020202020204" pitchFamily="34" charset="0"/>
                    <a:ea typeface="宋体" panose="02010600030101010101" pitchFamily="2" charset="-122"/>
                    <a:cs typeface="+mn-cs"/>
                  </a:rPr>
                  <a:t>用密勒指数（</a:t>
                </a:r>
                <a:r>
                  <a:rPr lang="en-US" altLang="zh-CN" sz="1200" b="0" kern="1200" dirty="0">
                    <a:solidFill>
                      <a:schemeClr val="tx1"/>
                    </a:solidFill>
                    <a:effectLst/>
                    <a:latin typeface="Arial" panose="020B0604020202020204" pitchFamily="34" charset="0"/>
                    <a:ea typeface="宋体" panose="02010600030101010101" pitchFamily="2" charset="-122"/>
                    <a:cs typeface="+mn-cs"/>
                  </a:rPr>
                  <a:t>Miller indices</a:t>
                </a:r>
                <a:r>
                  <a:rPr lang="zh-CN" altLang="zh-CN" sz="1200" b="0" kern="1200" dirty="0">
                    <a:solidFill>
                      <a:schemeClr val="tx1"/>
                    </a:solidFill>
                    <a:effectLst/>
                    <a:latin typeface="Arial" panose="020B0604020202020204" pitchFamily="34" charset="0"/>
                    <a:ea typeface="宋体" panose="02010600030101010101" pitchFamily="2" charset="-122"/>
                    <a:cs typeface="+mn-cs"/>
                  </a:rPr>
                  <a:t>）或者晶面指数来标定。</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密勒指数与晶向指数一样，也是在立方晶系惯用晶胞（即简单立方结构）中定义的。以简单立方结构边矢量为基矢构成的直角坐标系</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𝑗</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中分析一</a:t>
                </a:r>
                <a:r>
                  <a:rPr lang="zh-CN" altLang="en-US" sz="1200" kern="1200" dirty="0">
                    <a:solidFill>
                      <a:schemeClr val="tx1"/>
                    </a:solidFill>
                    <a:effectLst/>
                    <a:latin typeface="Arial" panose="020B0604020202020204" pitchFamily="34" charset="0"/>
                    <a:ea typeface="宋体" panose="02010600030101010101" pitchFamily="2" charset="-122"/>
                    <a:cs typeface="+mn-cs"/>
                  </a:rPr>
                  <a:t>族</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晶面，因为所有格点都在晶面系上，所以必有一</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晶面通过原点；其它晶面既然相互等距，</a:t>
                </a:r>
                <a:r>
                  <a:rPr lang="zh-CN" altLang="en-US" sz="1200" kern="1200" dirty="0">
                    <a:solidFill>
                      <a:schemeClr val="tx1"/>
                    </a:solidFill>
                    <a:effectLst/>
                    <a:latin typeface="Arial" panose="020B0604020202020204" pitchFamily="34" charset="0"/>
                    <a:ea typeface="宋体" panose="02010600030101010101" pitchFamily="2" charset="-122"/>
                    <a:cs typeface="+mn-cs"/>
                  </a:rPr>
                  <a:t>那一定</a:t>
                </a:r>
                <a:r>
                  <a:rPr lang="zh-CN" altLang="zh-CN" sz="1200" kern="1200" dirty="0">
                    <a:solidFill>
                      <a:schemeClr val="tx1"/>
                    </a:solidFill>
                    <a:effectLst/>
                    <a:latin typeface="Arial" panose="020B0604020202020204" pitchFamily="34" charset="0"/>
                    <a:ea typeface="宋体" panose="02010600030101010101" pitchFamily="2" charset="-122"/>
                    <a:cs typeface="+mn-cs"/>
                  </a:rPr>
                  <a:t>将均匀切割各坐标轴。</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晶面可以</a:t>
                </a:r>
                <a:r>
                  <a:rPr lang="zh-CN" altLang="zh-CN" sz="1200" b="0" kern="1200" dirty="0">
                    <a:solidFill>
                      <a:schemeClr val="tx1"/>
                    </a:solidFill>
                    <a:effectLst/>
                    <a:latin typeface="Arial" panose="020B0604020202020204" pitchFamily="34" charset="0"/>
                    <a:ea typeface="宋体" panose="02010600030101010101" pitchFamily="2" charset="-122"/>
                    <a:cs typeface="+mn-cs"/>
                  </a:rPr>
                  <a:t>用密勒指数（</a:t>
                </a:r>
                <a:r>
                  <a:rPr lang="en-US" altLang="zh-CN" sz="1200" b="0" kern="1200" dirty="0">
                    <a:solidFill>
                      <a:schemeClr val="tx1"/>
                    </a:solidFill>
                    <a:effectLst/>
                    <a:latin typeface="Arial" panose="020B0604020202020204" pitchFamily="34" charset="0"/>
                    <a:ea typeface="宋体" panose="02010600030101010101" pitchFamily="2" charset="-122"/>
                    <a:cs typeface="+mn-cs"/>
                  </a:rPr>
                  <a:t>Miller indices</a:t>
                </a:r>
                <a:r>
                  <a:rPr lang="zh-CN" altLang="zh-CN" sz="1200" b="0" kern="1200" dirty="0">
                    <a:solidFill>
                      <a:schemeClr val="tx1"/>
                    </a:solidFill>
                    <a:effectLst/>
                    <a:latin typeface="Arial" panose="020B0604020202020204" pitchFamily="34" charset="0"/>
                    <a:ea typeface="宋体" panose="02010600030101010101" pitchFamily="2" charset="-122"/>
                    <a:cs typeface="+mn-cs"/>
                  </a:rPr>
                  <a:t>）或者晶面指数来标定。</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密勒指数与晶向指数一样，也是在立方晶系惯用晶胞（即简单立方结构）中定义的。以简单立方结构边矢量为基矢构成的直角坐标系</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𝑖,𝑗,𝑘</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中分析一</a:t>
                </a:r>
                <a:r>
                  <a:rPr lang="zh-CN" altLang="en-US" sz="1200" kern="1200" dirty="0">
                    <a:solidFill>
                      <a:schemeClr val="tx1"/>
                    </a:solidFill>
                    <a:effectLst/>
                    <a:latin typeface="Arial" panose="020B0604020202020204" pitchFamily="34" charset="0"/>
                    <a:ea typeface="宋体" panose="02010600030101010101" pitchFamily="2" charset="-122"/>
                    <a:cs typeface="+mn-cs"/>
                  </a:rPr>
                  <a:t>族</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晶面，因为所有格点都在晶面系上，所以必有一</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晶面通过原点；其它晶面既然相互等距，</a:t>
                </a:r>
                <a:r>
                  <a:rPr lang="zh-CN" altLang="en-US" sz="1200" kern="1200" dirty="0">
                    <a:solidFill>
                      <a:schemeClr val="tx1"/>
                    </a:solidFill>
                    <a:effectLst/>
                    <a:latin typeface="Arial" panose="020B0604020202020204" pitchFamily="34" charset="0"/>
                    <a:ea typeface="宋体" panose="02010600030101010101" pitchFamily="2" charset="-122"/>
                    <a:cs typeface="+mn-cs"/>
                  </a:rPr>
                  <a:t>那一定</a:t>
                </a:r>
                <a:r>
                  <a:rPr lang="zh-CN" altLang="zh-CN" sz="1200" kern="1200" dirty="0">
                    <a:solidFill>
                      <a:schemeClr val="tx1"/>
                    </a:solidFill>
                    <a:effectLst/>
                    <a:latin typeface="Arial" panose="020B0604020202020204" pitchFamily="34" charset="0"/>
                    <a:ea typeface="宋体" panose="02010600030101010101" pitchFamily="2" charset="-122"/>
                    <a:cs typeface="+mn-cs"/>
                  </a:rPr>
                  <a:t>将均匀切割各坐标轴。</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54</a:t>
            </a:fld>
            <a:endParaRPr lang="en-US" altLang="zh-CN"/>
          </a:p>
        </p:txBody>
      </p:sp>
    </p:spTree>
    <p:extLst>
      <p:ext uri="{BB962C8B-B14F-4D97-AF65-F5344CB8AC3E}">
        <p14:creationId xmlns:p14="http://schemas.microsoft.com/office/powerpoint/2010/main" val="4290482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（动画描述 “</a:t>
            </a:r>
            <a:r>
              <a:rPr lang="zh-CN" altLang="zh-CN" sz="1200" kern="1200" dirty="0">
                <a:solidFill>
                  <a:schemeClr val="tx1"/>
                </a:solidFill>
                <a:effectLst/>
                <a:latin typeface="Arial" panose="020B0604020202020204" pitchFamily="34" charset="0"/>
                <a:ea typeface="宋体" panose="02010600030101010101" pitchFamily="2" charset="-122"/>
                <a:cs typeface="+mn-cs"/>
              </a:rPr>
              <a:t>必有一</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晶面通过原点；其它晶面既然相互等距，</a:t>
            </a:r>
            <a:r>
              <a:rPr lang="zh-CN" altLang="en-US" sz="1200" kern="1200" dirty="0">
                <a:solidFill>
                  <a:schemeClr val="tx1"/>
                </a:solidFill>
                <a:effectLst/>
                <a:latin typeface="Arial" panose="020B0604020202020204" pitchFamily="34" charset="0"/>
                <a:ea typeface="宋体" panose="02010600030101010101" pitchFamily="2" charset="-122"/>
                <a:cs typeface="+mn-cs"/>
              </a:rPr>
              <a:t>那一定</a:t>
            </a:r>
            <a:r>
              <a:rPr lang="zh-CN" altLang="zh-CN" sz="1200" kern="1200" dirty="0">
                <a:solidFill>
                  <a:schemeClr val="tx1"/>
                </a:solidFill>
                <a:effectLst/>
                <a:latin typeface="Arial" panose="020B0604020202020204" pitchFamily="34" charset="0"/>
                <a:ea typeface="宋体" panose="02010600030101010101" pitchFamily="2" charset="-122"/>
                <a:cs typeface="+mn-cs"/>
              </a:rPr>
              <a:t>将均匀切割各坐标轴</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dirty="0"/>
              <a:t>）</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55</a:t>
            </a:fld>
            <a:endParaRPr lang="en-US" altLang="zh-CN"/>
          </a:p>
        </p:txBody>
      </p:sp>
    </p:spTree>
    <p:extLst>
      <p:ext uri="{BB962C8B-B14F-4D97-AF65-F5344CB8AC3E}">
        <p14:creationId xmlns:p14="http://schemas.microsoft.com/office/powerpoint/2010/main" val="3044170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不难看出，惯用晶胞边矢量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必定是晶面在该基矢方向上晶面间距的整数倍，换言之，第一个离开原点的晶面与边矢量轴的截距，必定是惯用晶胞边矢量长度的</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。三个方向上有三个截距</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，则</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称为这组晶面的密勒指数，用圆括弧表示，晶面（</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不难看出，惯用晶胞边矢量</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1、 </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2、 </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必定是晶面在该基矢方向上晶面间距的整数倍，换言之，第一个离开原点的晶面与边矢量轴的截距，必定是惯用晶胞边矢量长度的</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。三个方向上有三个截距</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，则</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1 〖、</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2、 </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称为这组晶面的密勒指数，用圆括弧表示，晶面（</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1 </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2 </a:t>
                </a:r>
                <a:r>
                  <a:rPr lang="en-US" altLang="zh-CN" sz="1200" b="0" i="0" kern="1200">
                    <a:solidFill>
                      <a:schemeClr val="tx1"/>
                    </a:solidFill>
                    <a:latin typeface="Cambria Math" panose="02040503050406030204" pitchFamily="18" charset="0"/>
                    <a:ea typeface="宋体" panose="02010600030101010101" pitchFamily="2" charset="-122"/>
                    <a:cs typeface="+mn-cs"/>
                  </a:rPr>
                  <a:t>ℎ</a:t>
                </a:r>
                <a:r>
                  <a:rPr lang="zh-CN" altLang="en-US" sz="1200" b="0" i="0" kern="1200">
                    <a:solidFill>
                      <a:schemeClr val="tx1"/>
                    </a:solidFill>
                    <a:latin typeface="Cambria Math" panose="02040503050406030204" pitchFamily="18" charset="0"/>
                    <a:ea typeface="宋体" panose="02010600030101010101" pitchFamily="2" charset="-122"/>
                    <a:cs typeface="+mn-cs"/>
                  </a:rPr>
                  <a:t>_</a:t>
                </a:r>
                <a:r>
                  <a:rPr lang="zh-CN" altLang="en-US" sz="1200" i="0" kern="1200">
                    <a:solidFill>
                      <a:schemeClr val="tx1"/>
                    </a:solidFill>
                    <a:latin typeface="Cambria Math" panose="02040503050406030204" pitchFamily="18"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56</a:t>
            </a:fld>
            <a:endParaRPr lang="en-US" altLang="zh-CN"/>
          </a:p>
        </p:txBody>
      </p:sp>
    </p:spTree>
    <p:extLst>
      <p:ext uri="{BB962C8B-B14F-4D97-AF65-F5344CB8AC3E}">
        <p14:creationId xmlns:p14="http://schemas.microsoft.com/office/powerpoint/2010/main" val="2213815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具体来说，</a:t>
                </a:r>
                <a:r>
                  <a:rPr lang="zh-CN" altLang="en-US" sz="1200" kern="1200" dirty="0">
                    <a:solidFill>
                      <a:schemeClr val="tx1"/>
                    </a:solidFill>
                    <a:effectLst/>
                    <a:latin typeface="Arial" panose="020B0604020202020204" pitchFamily="34" charset="0"/>
                    <a:ea typeface="宋体" panose="02010600030101010101" pitchFamily="2" charset="-122"/>
                    <a:cs typeface="+mn-cs"/>
                  </a:rPr>
                  <a:t>第一个</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图中的晶面系与边矢量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的截距分别为</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num>
                      <m:den>
                        <m:r>
                          <a:rPr lang="zh-CN" altLang="en-US" sz="1200" i="0" kern="1200">
                            <a:solidFill>
                              <a:schemeClr val="tx1"/>
                            </a:solidFill>
                            <a:latin typeface="Cambria Math" panose="02040503050406030204" pitchFamily="18" charset="0"/>
                            <a:ea typeface="宋体" panose="02010600030101010101" pitchFamily="2" charset="-122"/>
                            <a:cs typeface="+mn-cs"/>
                          </a:rPr>
                          <m:t>1</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num>
                      <m:den>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（即平行于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3</m:t>
                            </m:r>
                          </m:sub>
                        </m:sSub>
                      </m:num>
                      <m:den>
                        <m:r>
                          <a:rPr lang="zh-CN" altLang="en-US" sz="1200" i="0" kern="1200" smtClean="0">
                            <a:solidFill>
                              <a:schemeClr val="tx1"/>
                            </a:solidFill>
                            <a:latin typeface="Cambria Math" panose="02040503050406030204" pitchFamily="18" charset="0"/>
                            <a:ea typeface="宋体" panose="02010600030101010101" pitchFamily="2" charset="-122"/>
                            <a:cs typeface="+mn-cs"/>
                          </a:rPr>
                          <m:t>1</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，所以，这组晶面系的密勒指数是（</a:t>
                </a:r>
                <a:r>
                  <a:rPr lang="en-US" altLang="zh-CN" sz="1200" kern="1200" dirty="0">
                    <a:solidFill>
                      <a:schemeClr val="tx1"/>
                    </a:solidFill>
                    <a:effectLst/>
                    <a:latin typeface="Arial" panose="020B0604020202020204" pitchFamily="34" charset="0"/>
                    <a:ea typeface="宋体" panose="02010600030101010101" pitchFamily="2" charset="-122"/>
                    <a:cs typeface="+mn-cs"/>
                  </a:rPr>
                  <a:t>101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第二个</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图中的晶面系与边矢量</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的截距分别为</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num>
                      <m:den>
                        <m:r>
                          <a:rPr lang="en-US" altLang="zh-CN" sz="1200" b="0" i="1" kern="1200" smtClean="0">
                            <a:solidFill>
                              <a:schemeClr val="tx1"/>
                            </a:solidFill>
                            <a:latin typeface="Cambria Math" panose="02040503050406030204" pitchFamily="18" charset="0"/>
                            <a:ea typeface="宋体" panose="02010600030101010101" pitchFamily="2" charset="-122"/>
                            <a:cs typeface="+mn-cs"/>
                          </a:rPr>
                          <m:t>2</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𝑎</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num>
                      <m:den>
                        <m:r>
                          <a:rPr lang="en-US" altLang="zh-CN" sz="1200" b="0" i="0" kern="1200" smtClean="0">
                            <a:solidFill>
                              <a:schemeClr val="tx1"/>
                            </a:solidFill>
                            <a:latin typeface="Cambria Math" panose="02040503050406030204" pitchFamily="18" charset="0"/>
                            <a:ea typeface="宋体" panose="02010600030101010101" pitchFamily="2" charset="-122"/>
                            <a:cs typeface="+mn-cs"/>
                          </a:rPr>
                          <m:t>0</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3</m:t>
                            </m:r>
                          </m:sub>
                        </m:sSub>
                      </m:num>
                      <m:den>
                        <m:r>
                          <a:rPr lang="zh-CN" altLang="en-US" sz="1200" i="0" kern="1200" smtClean="0">
                            <a:solidFill>
                              <a:schemeClr val="tx1"/>
                            </a:solidFill>
                            <a:latin typeface="Cambria Math" panose="02040503050406030204" pitchFamily="18" charset="0"/>
                            <a:ea typeface="宋体" panose="02010600030101010101" pitchFamily="2" charset="-122"/>
                            <a:cs typeface="+mn-cs"/>
                          </a:rPr>
                          <m:t>1</m:t>
                        </m:r>
                      </m:den>
                    </m:f>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，所以，这组晶面系的密勒指数是（</a:t>
                </a:r>
                <a:r>
                  <a:rPr lang="en-US" altLang="zh-CN" sz="1200" kern="1200" dirty="0">
                    <a:solidFill>
                      <a:schemeClr val="tx1"/>
                    </a:solidFill>
                    <a:effectLst/>
                    <a:latin typeface="Arial" panose="020B0604020202020204" pitchFamily="34" charset="0"/>
                    <a:ea typeface="宋体" panose="02010600030101010101" pitchFamily="2" charset="-122"/>
                    <a:cs typeface="+mn-cs"/>
                  </a:rPr>
                  <a:t>201</a:t>
                </a:r>
                <a:r>
                  <a:rPr lang="zh-CN" altLang="zh-CN" sz="1200" kern="1200" dirty="0">
                    <a:solidFill>
                      <a:schemeClr val="tx1"/>
                    </a:solidFill>
                    <a:effectLst/>
                    <a:latin typeface="Arial" panose="020B0604020202020204" pitchFamily="34" charset="0"/>
                    <a:ea typeface="宋体" panose="02010600030101010101" pitchFamily="2" charset="-122"/>
                    <a:cs typeface="+mn-cs"/>
                  </a:rPr>
                  <a:t>），同理</a:t>
                </a:r>
                <a:r>
                  <a:rPr lang="zh-CN" altLang="en-US" sz="1200" kern="1200" dirty="0">
                    <a:solidFill>
                      <a:schemeClr val="tx1"/>
                    </a:solidFill>
                    <a:effectLst/>
                    <a:latin typeface="Arial" panose="020B0604020202020204" pitchFamily="34" charset="0"/>
                    <a:ea typeface="宋体" panose="02010600030101010101" pitchFamily="2" charset="-122"/>
                    <a:cs typeface="+mn-cs"/>
                  </a:rPr>
                  <a:t>第三个图</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中的晶面系的密勒指数为（</a:t>
                </a:r>
                <a:r>
                  <a:rPr lang="en-US" altLang="zh-CN" sz="1200" kern="1200" dirty="0">
                    <a:solidFill>
                      <a:schemeClr val="tx1"/>
                    </a:solidFill>
                    <a:effectLst/>
                    <a:latin typeface="Arial" panose="020B0604020202020204" pitchFamily="34" charset="0"/>
                    <a:ea typeface="宋体" panose="02010600030101010101" pitchFamily="2" charset="-122"/>
                    <a:cs typeface="+mn-cs"/>
                  </a:rPr>
                  <a:t>301</a:t>
                </a:r>
                <a:r>
                  <a:rPr lang="zh-CN" altLang="zh-CN" sz="1200" kern="1200" dirty="0">
                    <a:solidFill>
                      <a:schemeClr val="tx1"/>
                    </a:solidFill>
                    <a:effectLst/>
                    <a:latin typeface="Arial" panose="020B0604020202020204" pitchFamily="34" charset="0"/>
                    <a:ea typeface="宋体" panose="02010600030101010101" pitchFamily="2" charset="-122"/>
                    <a:cs typeface="+mn-cs"/>
                  </a:rPr>
                  <a:t>）。通常用</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的平方和</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 </m:t>
                        </m:r>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b>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up>
                        <m:r>
                          <a:rPr lang="en-US" altLang="zh-CN" sz="1200" kern="1200">
                            <a:solidFill>
                              <a:schemeClr val="tx1"/>
                            </a:solidFill>
                            <a:effectLst/>
                            <a:latin typeface="Cambria Math" panose="02040503050406030204" pitchFamily="18" charset="0"/>
                            <a:ea typeface="宋体" panose="02010600030101010101" pitchFamily="2" charset="-122"/>
                            <a:cs typeface="+mn-cs"/>
                          </a:rPr>
                          <m:t>2</m:t>
                        </m:r>
                      </m:sup>
                    </m:sSubSup>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b>
                        <m:r>
                          <a:rPr lang="en-US" altLang="zh-CN" sz="1200" kern="1200">
                            <a:solidFill>
                              <a:schemeClr val="tx1"/>
                            </a:solidFill>
                            <a:effectLst/>
                            <a:latin typeface="Cambria Math" panose="02040503050406030204" pitchFamily="18" charset="0"/>
                            <a:ea typeface="宋体" panose="02010600030101010101" pitchFamily="2" charset="-122"/>
                            <a:cs typeface="+mn-cs"/>
                          </a:rPr>
                          <m:t>2</m:t>
                        </m:r>
                      </m:sub>
                      <m:sup>
                        <m:r>
                          <a:rPr lang="en-US" altLang="zh-CN" sz="1200" kern="1200">
                            <a:solidFill>
                              <a:schemeClr val="tx1"/>
                            </a:solidFill>
                            <a:effectLst/>
                            <a:latin typeface="Cambria Math" panose="02040503050406030204" pitchFamily="18" charset="0"/>
                            <a:ea typeface="宋体" panose="02010600030101010101" pitchFamily="2" charset="-122"/>
                            <a:cs typeface="+mn-cs"/>
                          </a:rPr>
                          <m:t>2</m:t>
                        </m:r>
                      </m:sup>
                    </m:sSub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h</m:t>
                        </m:r>
                      </m:e>
                      <m:sub>
                        <m:r>
                          <a:rPr lang="en-US" altLang="zh-CN" sz="1200" kern="1200">
                            <a:solidFill>
                              <a:schemeClr val="tx1"/>
                            </a:solidFill>
                            <a:effectLst/>
                            <a:latin typeface="Cambria Math" panose="02040503050406030204" pitchFamily="18" charset="0"/>
                            <a:ea typeface="宋体" panose="02010600030101010101" pitchFamily="2" charset="-122"/>
                            <a:cs typeface="+mn-cs"/>
                          </a:rPr>
                          <m:t>3</m:t>
                        </m:r>
                      </m:sub>
                      <m:sup>
                        <m:r>
                          <a:rPr lang="en-US" altLang="zh-CN" sz="1200" kern="1200">
                            <a:solidFill>
                              <a:schemeClr val="tx1"/>
                            </a:solidFill>
                            <a:effectLst/>
                            <a:latin typeface="Cambria Math" panose="02040503050406030204" pitchFamily="18" charset="0"/>
                            <a:ea typeface="宋体" panose="02010600030101010101" pitchFamily="2" charset="-122"/>
                            <a:cs typeface="+mn-cs"/>
                          </a:rPr>
                          <m:t>2</m:t>
                        </m:r>
                      </m:sup>
                    </m:sSubSup>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来表示密勒指数的大小。</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具体来说，图</a:t>
                </a:r>
                <a:r>
                  <a:rPr lang="en-US" altLang="zh-CN" sz="1200" kern="1200" dirty="0">
                    <a:solidFill>
                      <a:schemeClr val="tx1"/>
                    </a:solidFill>
                    <a:effectLst/>
                    <a:latin typeface="Arial" panose="020B0604020202020204" pitchFamily="34" charset="0"/>
                    <a:ea typeface="宋体" panose="02010600030101010101" pitchFamily="2" charset="-122"/>
                    <a:cs typeface="+mn-cs"/>
                  </a:rPr>
                  <a:t>1.22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）中的晶面系与边矢量</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b="1" kern="1200" dirty="0">
                    <a:solidFill>
                      <a:schemeClr val="tx1"/>
                    </a:solidFill>
                    <a:effectLst/>
                    <a:latin typeface="Arial" panose="020B0604020202020204" pitchFamily="34" charset="0"/>
                    <a:ea typeface="宋体" panose="02010600030101010101" pitchFamily="2" charset="-122"/>
                    <a:cs typeface="+mn-cs"/>
                  </a:rPr>
                  <a:t> ,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2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的截距分别为</a:t>
                </a:r>
                <a:r>
                  <a:rPr lang="zh-CN" altLang="en-US" sz="1200" i="0" kern="1200">
                    <a:solidFill>
                      <a:schemeClr val="tx1"/>
                    </a:solidFill>
                    <a:latin typeface="Arial" panose="020B0604020202020204" pitchFamily="34" charset="0"/>
                    <a:ea typeface="宋体" panose="02010600030101010101" pitchFamily="2" charset="-122"/>
                    <a:cs typeface="+mn-cs"/>
                  </a:rPr>
                  <a:t>𝑎_1/1</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𝑎_2/"0" </a:t>
                </a:r>
                <a:r>
                  <a:rPr lang="zh-CN" altLang="zh-CN" sz="1200" kern="1200" dirty="0">
                    <a:solidFill>
                      <a:schemeClr val="tx1"/>
                    </a:solidFill>
                    <a:effectLst/>
                    <a:latin typeface="Arial" panose="020B0604020202020204" pitchFamily="34" charset="0"/>
                    <a:ea typeface="宋体" panose="02010600030101010101" pitchFamily="2" charset="-122"/>
                    <a:cs typeface="+mn-cs"/>
                  </a:rPr>
                  <a:t>（即平行于</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𝑎_"3" /"1"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，所以，这组晶面系的密勒指数是（</a:t>
                </a:r>
                <a:r>
                  <a:rPr lang="en-US" altLang="zh-CN" sz="1200" kern="1200" dirty="0">
                    <a:solidFill>
                      <a:schemeClr val="tx1"/>
                    </a:solidFill>
                    <a:effectLst/>
                    <a:latin typeface="Arial" panose="020B0604020202020204" pitchFamily="34" charset="0"/>
                    <a:ea typeface="宋体" panose="02010600030101010101" pitchFamily="2" charset="-122"/>
                    <a:cs typeface="+mn-cs"/>
                  </a:rPr>
                  <a:t>101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）中的晶面系与边矢量</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b="1" kern="1200" dirty="0">
                    <a:solidFill>
                      <a:schemeClr val="tx1"/>
                    </a:solidFill>
                    <a:effectLst/>
                    <a:latin typeface="Arial" panose="020B0604020202020204" pitchFamily="34" charset="0"/>
                    <a:ea typeface="宋体" panose="02010600030101010101" pitchFamily="2" charset="-122"/>
                    <a:cs typeface="+mn-cs"/>
                  </a:rPr>
                  <a:t> ,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2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a</a:t>
                </a:r>
                <a:r>
                  <a:rPr lang="en-US" altLang="zh-CN" sz="1200" b="1"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的截距分别为</a:t>
                </a:r>
                <a:r>
                  <a:rPr lang="zh-CN" altLang="en-US" sz="1200" i="0" kern="1200">
                    <a:solidFill>
                      <a:schemeClr val="tx1"/>
                    </a:solidFill>
                    <a:latin typeface="Arial" panose="020B0604020202020204" pitchFamily="34" charset="0"/>
                    <a:ea typeface="宋体" panose="02010600030101010101" pitchFamily="2" charset="-122"/>
                    <a:cs typeface="+mn-cs"/>
                  </a:rPr>
                  <a:t>𝑎_1/"2"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b="1"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𝑎_2/"0"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𝑎_"3" /"1"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，所以，这组晶面系的密勒指数是（</a:t>
                </a:r>
                <a:r>
                  <a:rPr lang="en-US" altLang="zh-CN" sz="1200" kern="1200" dirty="0">
                    <a:solidFill>
                      <a:schemeClr val="tx1"/>
                    </a:solidFill>
                    <a:effectLst/>
                    <a:latin typeface="Arial" panose="020B0604020202020204" pitchFamily="34" charset="0"/>
                    <a:ea typeface="宋体" panose="02010600030101010101" pitchFamily="2" charset="-122"/>
                    <a:cs typeface="+mn-cs"/>
                  </a:rPr>
                  <a:t>201</a:t>
                </a:r>
                <a:r>
                  <a:rPr lang="zh-CN" altLang="zh-CN" sz="1200" kern="1200" dirty="0">
                    <a:solidFill>
                      <a:schemeClr val="tx1"/>
                    </a:solidFill>
                    <a:effectLst/>
                    <a:latin typeface="Arial" panose="020B0604020202020204" pitchFamily="34" charset="0"/>
                    <a:ea typeface="宋体" panose="02010600030101010101" pitchFamily="2" charset="-122"/>
                    <a:cs typeface="+mn-cs"/>
                  </a:rPr>
                  <a:t>），同理，（</a:t>
                </a:r>
                <a:r>
                  <a:rPr lang="en-US" altLang="zh-CN" sz="1200" kern="1200" dirty="0">
                    <a:solidFill>
                      <a:schemeClr val="tx1"/>
                    </a:solidFill>
                    <a:effectLst/>
                    <a:latin typeface="Arial" panose="020B0604020202020204" pitchFamily="34" charset="0"/>
                    <a:ea typeface="宋体" panose="02010600030101010101" pitchFamily="2" charset="-122"/>
                    <a:cs typeface="+mn-cs"/>
                  </a:rPr>
                  <a:t>c</a:t>
                </a:r>
                <a:r>
                  <a:rPr lang="zh-CN" altLang="zh-CN" sz="1200" kern="1200" dirty="0">
                    <a:solidFill>
                      <a:schemeClr val="tx1"/>
                    </a:solidFill>
                    <a:effectLst/>
                    <a:latin typeface="Arial" panose="020B0604020202020204" pitchFamily="34" charset="0"/>
                    <a:ea typeface="宋体" panose="02010600030101010101" pitchFamily="2" charset="-122"/>
                    <a:cs typeface="+mn-cs"/>
                  </a:rPr>
                  <a:t>）中的晶面系的密勒指数为（</a:t>
                </a:r>
                <a:r>
                  <a:rPr lang="en-US" altLang="zh-CN" sz="1200" kern="1200" dirty="0">
                    <a:solidFill>
                      <a:schemeClr val="tx1"/>
                    </a:solidFill>
                    <a:effectLst/>
                    <a:latin typeface="Arial" panose="020B0604020202020204" pitchFamily="34" charset="0"/>
                    <a:ea typeface="宋体" panose="02010600030101010101" pitchFamily="2" charset="-122"/>
                    <a:cs typeface="+mn-cs"/>
                  </a:rPr>
                  <a:t>301</a:t>
                </a:r>
                <a:r>
                  <a:rPr lang="zh-CN" altLang="zh-CN" sz="1200" kern="1200" dirty="0">
                    <a:solidFill>
                      <a:schemeClr val="tx1"/>
                    </a:solidFill>
                    <a:effectLst/>
                    <a:latin typeface="Arial" panose="020B0604020202020204" pitchFamily="34" charset="0"/>
                    <a:ea typeface="宋体" panose="02010600030101010101" pitchFamily="2" charset="-122"/>
                    <a:cs typeface="+mn-cs"/>
                  </a:rPr>
                  <a:t>）。通常用</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的平方和</a:t>
                </a:r>
                <a:r>
                  <a:rPr lang="zh-CN" altLang="zh-CN" sz="1200" i="0" kern="1200">
                    <a:solidFill>
                      <a:schemeClr val="tx1"/>
                    </a:solidFill>
                    <a:effectLst/>
                    <a:latin typeface="Cambria Math" panose="02040503050406030204" pitchFamily="18" charset="0"/>
                    <a:ea typeface="宋体" panose="02010600030101010101" pitchFamily="2" charset="-122"/>
                    <a:cs typeface="+mn-cs"/>
                  </a:rPr>
                  <a:t>〖</a:t>
                </a:r>
                <a:r>
                  <a:rPr lang="en-US" altLang="zh-CN" sz="1200" i="0" kern="1200">
                    <a:solidFill>
                      <a:schemeClr val="tx1"/>
                    </a:solidFill>
                    <a:effectLst/>
                    <a:latin typeface="Cambria Math" panose="02040503050406030204" pitchFamily="18" charset="0"/>
                    <a:ea typeface="宋体" panose="02010600030101010101" pitchFamily="2" charset="-122"/>
                    <a:cs typeface="+mn-cs"/>
                  </a:rPr>
                  <a:t> ℎ</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1^2</a:t>
                </a:r>
                <a:r>
                  <a:rPr lang="zh-CN" altLang="zh-CN" sz="1200" i="0" kern="1200">
                    <a:solidFill>
                      <a:schemeClr val="tx1"/>
                    </a:solidFill>
                    <a:effectLst/>
                    <a:latin typeface="Cambria Math" panose="02040503050406030204" pitchFamily="18" charset="0"/>
                    <a:ea typeface="宋体" panose="02010600030101010101" pitchFamily="2" charset="-122"/>
                    <a:cs typeface="+mn-cs"/>
                  </a:rPr>
                  <a:t> 〖</a:t>
                </a:r>
                <a:r>
                  <a:rPr lang="en-US" altLang="zh-CN" sz="1200" i="0" kern="1200">
                    <a:solidFill>
                      <a:schemeClr val="tx1"/>
                    </a:solidFill>
                    <a:effectLst/>
                    <a:latin typeface="Cambria Math" panose="02040503050406030204" pitchFamily="18" charset="0"/>
                    <a:ea typeface="宋体" panose="02010600030101010101" pitchFamily="2" charset="-122"/>
                    <a:cs typeface="+mn-cs"/>
                  </a:rPr>
                  <a:t>+ℎ</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2^2+ℎ</a:t>
                </a:r>
                <a:r>
                  <a:rPr lang="zh-CN" altLang="zh-CN" sz="1200" i="0" kern="1200">
                    <a:solidFill>
                      <a:schemeClr val="tx1"/>
                    </a:solidFill>
                    <a:effectLst/>
                    <a:latin typeface="Cambria Math" panose="02040503050406030204" pitchFamily="18" charset="0"/>
                    <a:ea typeface="宋体" panose="02010600030101010101" pitchFamily="2" charset="-122"/>
                    <a:cs typeface="+mn-cs"/>
                  </a:rPr>
                  <a:t>_</a:t>
                </a:r>
                <a:r>
                  <a:rPr lang="en-US" altLang="zh-CN" sz="1200" i="0" kern="1200">
                    <a:solidFill>
                      <a:schemeClr val="tx1"/>
                    </a:solidFill>
                    <a:effectLst/>
                    <a:latin typeface="Cambria Math" panose="02040503050406030204" pitchFamily="18" charset="0"/>
                    <a:ea typeface="宋体" panose="02010600030101010101" pitchFamily="2" charset="-122"/>
                    <a:cs typeface="+mn-cs"/>
                  </a:rPr>
                  <a:t>3^2</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来表示密勒指数的大小。</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57</a:t>
            </a:fld>
            <a:endParaRPr lang="en-US" altLang="zh-CN"/>
          </a:p>
        </p:txBody>
      </p:sp>
    </p:spTree>
    <p:extLst>
      <p:ext uri="{BB962C8B-B14F-4D97-AF65-F5344CB8AC3E}">
        <p14:creationId xmlns:p14="http://schemas.microsoft.com/office/powerpoint/2010/main" val="2924109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图中画出了</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晶面。</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58</a:t>
            </a:fld>
            <a:endParaRPr lang="en-US" altLang="zh-CN"/>
          </a:p>
        </p:txBody>
      </p:sp>
    </p:spTree>
    <p:extLst>
      <p:ext uri="{BB962C8B-B14F-4D97-AF65-F5344CB8AC3E}">
        <p14:creationId xmlns:p14="http://schemas.microsoft.com/office/powerpoint/2010/main" val="35105271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在晶体内凡晶面间距和晶面上原子的分布完全相同，只是空间位向不同的晶面可以归并为同一晶面族，以等效晶面的密勒指数大括弧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来表示，它代表由对称性相联系的若干组等效晶面的总和。如（</a:t>
                </a:r>
                <a:r>
                  <a:rPr lang="en-US" altLang="zh-CN" sz="1200" kern="1200" dirty="0">
                    <a:solidFill>
                      <a:schemeClr val="tx1"/>
                    </a:solidFill>
                    <a:effectLst/>
                    <a:latin typeface="Arial" panose="020B0604020202020204" pitchFamily="34" charset="0"/>
                    <a:ea typeface="宋体" panose="02010600030101010101" pitchFamily="2" charset="-122"/>
                    <a:cs typeface="+mn-cs"/>
                  </a:rPr>
                  <a:t>001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010</a:t>
                </a:r>
                <a:r>
                  <a:rPr lang="zh-CN" altLang="zh-CN" sz="1200" kern="1200" dirty="0">
                    <a:solidFill>
                      <a:schemeClr val="tx1"/>
                    </a:solidFill>
                    <a:effectLst/>
                    <a:latin typeface="Arial" panose="020B0604020202020204" pitchFamily="34" charset="0"/>
                    <a:ea typeface="宋体" panose="02010600030101010101" pitchFamily="2" charset="-122"/>
                    <a:cs typeface="+mn-cs"/>
                  </a:rPr>
                  <a:t>）的等效晶面的密勒指数为 </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。由于符号相反的密勒指数所表示的晶面是相互平行的，例如晶面（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）和晶面（</a:t>
                </a:r>
                <a14:m>
                  <m:oMath xmlns:m="http://schemas.openxmlformats.org/officeDocument/2006/math">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kern="1200">
                            <a:solidFill>
                              <a:schemeClr val="tx1"/>
                            </a:solidFill>
                            <a:effectLst/>
                            <a:latin typeface="Cambria Math" panose="02040503050406030204" pitchFamily="18" charset="0"/>
                            <a:ea typeface="宋体" panose="02010600030101010101" pitchFamily="2" charset="-122"/>
                            <a:cs typeface="+mn-cs"/>
                          </a:rPr>
                          <m:t>1</m:t>
                        </m:r>
                      </m:e>
                    </m:acc>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kern="1200">
                            <a:solidFill>
                              <a:schemeClr val="tx1"/>
                            </a:solidFill>
                            <a:effectLst/>
                            <a:latin typeface="Cambria Math" panose="02040503050406030204" pitchFamily="18" charset="0"/>
                            <a:ea typeface="宋体" panose="02010600030101010101" pitchFamily="2" charset="-122"/>
                            <a:cs typeface="+mn-cs"/>
                          </a:rPr>
                          <m:t>1</m:t>
                        </m:r>
                      </m:e>
                    </m:acc>
                    <m:acc>
                      <m:accPr>
                        <m:chr m:val="̅"/>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accPr>
                      <m:e>
                        <m:r>
                          <a:rPr lang="en-US" altLang="zh-CN" sz="1200" kern="1200">
                            <a:solidFill>
                              <a:schemeClr val="tx1"/>
                            </a:solidFill>
                            <a:effectLst/>
                            <a:latin typeface="Cambria Math" panose="02040503050406030204" pitchFamily="18" charset="0"/>
                            <a:ea typeface="宋体" panose="02010600030101010101" pitchFamily="2" charset="-122"/>
                            <a:cs typeface="+mn-cs"/>
                          </a:rPr>
                          <m:t>1</m:t>
                        </m:r>
                      </m:e>
                    </m:acc>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），所以它们属于同一晶面族。等效晶面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{110}</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分别对应了三、四、六个不同的晶面族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在晶体内凡晶面间距和晶面上原子的分布完全相同，只是空间位向不同的晶面可以归并为同一晶面族，以等效晶面的密勒指数大括弧 </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来表示，它代表由对称性相联系的若干组等效晶面的总和。如图</a:t>
                </a:r>
                <a:r>
                  <a:rPr lang="en-US" altLang="zh-CN" sz="1200" kern="1200" dirty="0">
                    <a:solidFill>
                      <a:schemeClr val="tx1"/>
                    </a:solidFill>
                    <a:effectLst/>
                    <a:latin typeface="Arial" panose="020B0604020202020204" pitchFamily="34" charset="0"/>
                    <a:ea typeface="宋体" panose="02010600030101010101" pitchFamily="2" charset="-122"/>
                    <a:cs typeface="+mn-cs"/>
                  </a:rPr>
                  <a:t>1.23</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a:t>
                </a:r>
                <a:r>
                  <a:rPr lang="en-US" altLang="zh-CN" sz="1200" kern="1200" dirty="0">
                    <a:solidFill>
                      <a:schemeClr val="tx1"/>
                    </a:solidFill>
                    <a:effectLst/>
                    <a:latin typeface="Arial" panose="020B0604020202020204" pitchFamily="34" charset="0"/>
                    <a:ea typeface="宋体" panose="02010600030101010101" pitchFamily="2" charset="-122"/>
                    <a:cs typeface="+mn-cs"/>
                  </a:rPr>
                  <a:t>001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010</a:t>
                </a:r>
                <a:r>
                  <a:rPr lang="zh-CN" altLang="zh-CN" sz="1200" kern="1200" dirty="0">
                    <a:solidFill>
                      <a:schemeClr val="tx1"/>
                    </a:solidFill>
                    <a:effectLst/>
                    <a:latin typeface="Arial" panose="020B0604020202020204" pitchFamily="34" charset="0"/>
                    <a:ea typeface="宋体" panose="02010600030101010101" pitchFamily="2" charset="-122"/>
                    <a:cs typeface="+mn-cs"/>
                  </a:rPr>
                  <a:t>）的等效晶面的密勒指数为 </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。由于符号相反的密勒指数所表示的晶面是相互平行的，例如晶面（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）和晶面（</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），所以它们属于同一晶面族。图</a:t>
                </a:r>
                <a:r>
                  <a:rPr lang="en-US" altLang="zh-CN" sz="1200" kern="1200" dirty="0">
                    <a:solidFill>
                      <a:schemeClr val="tx1"/>
                    </a:solidFill>
                    <a:effectLst/>
                    <a:latin typeface="Arial" panose="020B0604020202020204" pitchFamily="34" charset="0"/>
                    <a:ea typeface="宋体" panose="02010600030101010101" pitchFamily="2" charset="-122"/>
                    <a:cs typeface="+mn-cs"/>
                  </a:rPr>
                  <a:t>1.23</a:t>
                </a:r>
                <a:r>
                  <a:rPr lang="zh-CN" altLang="zh-CN" sz="1200" kern="1200" dirty="0">
                    <a:solidFill>
                      <a:schemeClr val="tx1"/>
                    </a:solidFill>
                    <a:effectLst/>
                    <a:latin typeface="Arial" panose="020B0604020202020204" pitchFamily="34" charset="0"/>
                    <a:ea typeface="宋体" panose="02010600030101010101" pitchFamily="2" charset="-122"/>
                    <a:cs typeface="+mn-cs"/>
                  </a:rPr>
                  <a:t>所示，等效晶面</a:t>
                </a:r>
                <a:r>
                  <a:rPr lang="en-US" altLang="zh-CN" sz="1200" kern="1200" dirty="0">
                    <a:solidFill>
                      <a:schemeClr val="tx1"/>
                    </a:solidFill>
                    <a:effectLst/>
                    <a:latin typeface="Arial" panose="020B0604020202020204" pitchFamily="34" charset="0"/>
                    <a:ea typeface="宋体" panose="02010600030101010101" pitchFamily="2" charset="-122"/>
                    <a:cs typeface="+mn-cs"/>
                  </a:rPr>
                  <a:t>{100}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{110}</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分别对应了三、四、六个不同的晶面族</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59</a:t>
            </a:fld>
            <a:endParaRPr lang="en-US" altLang="zh-CN"/>
          </a:p>
        </p:txBody>
      </p:sp>
    </p:spTree>
    <p:extLst>
      <p:ext uri="{BB962C8B-B14F-4D97-AF65-F5344CB8AC3E}">
        <p14:creationId xmlns:p14="http://schemas.microsoft.com/office/powerpoint/2010/main" val="241994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晶体分为单晶和多晶，多晶是由很多单晶的晶粒组成的。多晶和单晶的区别在于多晶存在许多界面，在界面两边的晶体结构是不接续的。</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a:t>
            </a:fld>
            <a:endParaRPr lang="en-US" altLang="zh-CN"/>
          </a:p>
        </p:txBody>
      </p:sp>
    </p:spTree>
    <p:extLst>
      <p:ext uri="{BB962C8B-B14F-4D97-AF65-F5344CB8AC3E}">
        <p14:creationId xmlns:p14="http://schemas.microsoft.com/office/powerpoint/2010/main" val="2194904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b="0" kern="1200" dirty="0">
                <a:solidFill>
                  <a:schemeClr val="tx1"/>
                </a:solidFill>
                <a:effectLst/>
                <a:latin typeface="Arial" panose="020B0604020202020204" pitchFamily="34" charset="0"/>
                <a:ea typeface="宋体" panose="02010600030101010101" pitchFamily="2" charset="-122"/>
                <a:cs typeface="+mn-cs"/>
              </a:rPr>
              <a:t>晶面指数</a:t>
            </a:r>
            <a:r>
              <a:rPr lang="zh-CN" altLang="zh-CN" sz="1200" kern="1200" dirty="0">
                <a:solidFill>
                  <a:schemeClr val="tx1"/>
                </a:solidFill>
                <a:effectLst/>
                <a:latin typeface="Arial" panose="020B0604020202020204" pitchFamily="34" charset="0"/>
                <a:ea typeface="宋体" panose="02010600030101010101" pitchFamily="2" charset="-122"/>
                <a:cs typeface="+mn-cs"/>
              </a:rPr>
              <a:t>是另一种标定晶面的指数，它是在以原胞基矢为坐标轴的坐标系中定义的，定义的方法与密勒指数相同。</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a:solidFill>
                  <a:schemeClr val="tx1"/>
                </a:solidFill>
                <a:effectLst/>
                <a:latin typeface="Arial" panose="020B0604020202020204" pitchFamily="34" charset="0"/>
                <a:ea typeface="宋体" panose="02010600030101010101" pitchFamily="2" charset="-122"/>
                <a:cs typeface="+mn-cs"/>
              </a:rPr>
              <a:t>密</a:t>
            </a:r>
            <a:r>
              <a:rPr lang="zh-CN" altLang="zh-CN" sz="1200" kern="1200" dirty="0">
                <a:solidFill>
                  <a:schemeClr val="tx1"/>
                </a:solidFill>
                <a:effectLst/>
                <a:latin typeface="Arial" panose="020B0604020202020204" pitchFamily="34" charset="0"/>
                <a:ea typeface="宋体" panose="02010600030101010101" pitchFamily="2" charset="-122"/>
                <a:cs typeface="+mn-cs"/>
              </a:rPr>
              <a:t>勒指数和晶面指数都是用来描述晶体中晶面的指数，它们之间的区别在于选取的坐标系不同。在简单立方结构中定义的密勒指数比较直观，容易理解；而要分析晶面系与倒格矢对应关系时（详见本章</a:t>
            </a:r>
            <a:r>
              <a:rPr lang="en-US" altLang="zh-CN" sz="1200" kern="1200" dirty="0">
                <a:solidFill>
                  <a:schemeClr val="tx1"/>
                </a:solidFill>
                <a:effectLst/>
                <a:latin typeface="Arial" panose="020B0604020202020204" pitchFamily="34" charset="0"/>
                <a:ea typeface="宋体" panose="02010600030101010101" pitchFamily="2" charset="-122"/>
                <a:cs typeface="+mn-cs"/>
              </a:rPr>
              <a:t>1.4</a:t>
            </a:r>
            <a:r>
              <a:rPr lang="zh-CN" altLang="zh-CN" sz="1200" kern="1200" dirty="0">
                <a:solidFill>
                  <a:schemeClr val="tx1"/>
                </a:solidFill>
                <a:effectLst/>
                <a:latin typeface="Arial" panose="020B0604020202020204" pitchFamily="34" charset="0"/>
                <a:ea typeface="宋体" panose="02010600030101010101" pitchFamily="2" charset="-122"/>
                <a:cs typeface="+mn-cs"/>
              </a:rPr>
              <a:t>节），则需要用到晶面指数。</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60</a:t>
            </a:fld>
            <a:endParaRPr lang="en-US" altLang="zh-CN"/>
          </a:p>
        </p:txBody>
      </p:sp>
    </p:spTree>
    <p:extLst>
      <p:ext uri="{BB962C8B-B14F-4D97-AF65-F5344CB8AC3E}">
        <p14:creationId xmlns:p14="http://schemas.microsoft.com/office/powerpoint/2010/main" val="13282923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第三小节，晶体的宏观对称性</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61</a:t>
            </a:fld>
            <a:endParaRPr lang="en-US" altLang="zh-CN"/>
          </a:p>
        </p:txBody>
      </p:sp>
    </p:spTree>
    <p:extLst>
      <p:ext uri="{BB962C8B-B14F-4D97-AF65-F5344CB8AC3E}">
        <p14:creationId xmlns:p14="http://schemas.microsoft.com/office/powerpoint/2010/main" val="922060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对称是指在某种变换条件下物体或图形出现不变的现象，一般是指正交变换下的不变性，正交变换即保持两点距离不变的变换。</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按几何学意义，一个图形在运动</a:t>
            </a:r>
            <a:r>
              <a:rPr lang="zh-CN" altLang="en-US" sz="1200" kern="1200" dirty="0">
                <a:solidFill>
                  <a:schemeClr val="tx1"/>
                </a:solidFill>
                <a:effectLst/>
                <a:latin typeface="Arial" panose="020B0604020202020204" pitchFamily="34" charset="0"/>
                <a:ea typeface="宋体" panose="02010600030101010101" pitchFamily="2" charset="-122"/>
                <a:cs typeface="+mn-cs"/>
              </a:rPr>
              <a:t>，或者</a:t>
            </a:r>
            <a:r>
              <a:rPr lang="zh-CN" altLang="zh-CN" sz="1200" kern="1200" dirty="0">
                <a:solidFill>
                  <a:schemeClr val="tx1"/>
                </a:solidFill>
                <a:effectLst/>
                <a:latin typeface="Arial" panose="020B0604020202020204" pitchFamily="34" charset="0"/>
                <a:ea typeface="宋体" panose="02010600030101010101" pitchFamily="2" charset="-122"/>
                <a:cs typeface="+mn-cs"/>
              </a:rPr>
              <a:t>被操作之后不发生任何变化，看上去像不动似的，这个图形针对这个运动（操作）就是对称的。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不同类别的对称是根据物体可能有的保持不变的运动形式来定义的。例如“平移对称”或“旋转对称”，即指该图形在平移或旋转之后保持一切不变，就像没有运动过一样。</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62</a:t>
            </a:fld>
            <a:endParaRPr lang="en-US" altLang="zh-CN"/>
          </a:p>
        </p:txBody>
      </p:sp>
    </p:spTree>
    <p:extLst>
      <p:ext uri="{BB962C8B-B14F-4D97-AF65-F5344CB8AC3E}">
        <p14:creationId xmlns:p14="http://schemas.microsoft.com/office/powerpoint/2010/main" val="797850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不同的图形，对于某个运动（操作）的对称程度是不一样的。不同图形，对于旋转操作的对称度可分析如下：</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lvl="0"/>
            <a:r>
              <a:rPr lang="zh-CN" altLang="zh-CN" sz="1200" kern="1200" dirty="0">
                <a:solidFill>
                  <a:schemeClr val="tx1"/>
                </a:solidFill>
                <a:effectLst/>
                <a:latin typeface="Arial" panose="020B0604020202020204" pitchFamily="34" charset="0"/>
                <a:ea typeface="宋体" panose="02010600030101010101" pitchFamily="2" charset="-122"/>
                <a:cs typeface="+mn-cs"/>
              </a:rPr>
              <a:t>圆：任意旋转自身重合</a:t>
            </a:r>
          </a:p>
          <a:p>
            <a:pPr lvl="0"/>
            <a:r>
              <a:rPr lang="zh-CN" altLang="zh-CN" sz="1200" kern="1200" dirty="0">
                <a:solidFill>
                  <a:schemeClr val="tx1"/>
                </a:solidFill>
                <a:effectLst/>
                <a:latin typeface="Arial" panose="020B0604020202020204" pitchFamily="34" charset="0"/>
                <a:ea typeface="宋体" panose="02010600030101010101" pitchFamily="2" charset="-122"/>
                <a:cs typeface="+mn-cs"/>
              </a:rPr>
              <a:t>正方形：旋转</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3 </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的情况下，才会与自身重合 </a:t>
            </a:r>
          </a:p>
          <a:p>
            <a:pPr lvl="0"/>
            <a:r>
              <a:rPr lang="zh-CN" altLang="zh-CN" sz="1200" kern="1200" dirty="0">
                <a:solidFill>
                  <a:schemeClr val="tx1"/>
                </a:solidFill>
                <a:effectLst/>
                <a:latin typeface="Arial" panose="020B0604020202020204" pitchFamily="34" charset="0"/>
                <a:ea typeface="宋体" panose="02010600030101010101" pitchFamily="2" charset="-122"/>
                <a:cs typeface="+mn-cs"/>
              </a:rPr>
              <a:t>等腰梯形：只有旋转</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才能与自身重合</a:t>
            </a:r>
          </a:p>
          <a:p>
            <a:pPr lvl="0"/>
            <a:r>
              <a:rPr lang="zh-CN" altLang="zh-CN" sz="1200" kern="1200" dirty="0">
                <a:solidFill>
                  <a:schemeClr val="tx1"/>
                </a:solidFill>
                <a:effectLst/>
                <a:latin typeface="Arial" panose="020B0604020202020204" pitchFamily="34" charset="0"/>
                <a:ea typeface="宋体" panose="02010600030101010101" pitchFamily="2" charset="-122"/>
                <a:cs typeface="+mn-cs"/>
              </a:rPr>
              <a:t>不规则四边形：只有旋转</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en-US" altLang="zh-CN" sz="1200" kern="1200" dirty="0">
                <a:solidFill>
                  <a:schemeClr val="tx1"/>
                </a:solidFill>
                <a:effectLst/>
                <a:latin typeface="Arial" panose="020B0604020202020204" pitchFamily="34" charset="0"/>
                <a:ea typeface="宋体" panose="02010600030101010101" pitchFamily="2" charset="-122"/>
                <a:cs typeface="+mn-cs"/>
                <a:sym typeface="Symbol" panose="05050102010706020507" pitchFamily="18" charset="2"/>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才能与自身重合</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所以，对于旋转操作，圆的对称性最好，正方形次之，等腰梯形和不规则四边形最差。采用旋转法可区分圆、正方形和等腰梯形或不规则四边形，但是区别不开等腰梯形或不规则四边形。当然，等腰梯形较之不规则四边形多了一个反射对称性，</a:t>
            </a:r>
            <a:r>
              <a:rPr lang="zh-CN" altLang="en-US" sz="1200" kern="1200" dirty="0">
                <a:solidFill>
                  <a:schemeClr val="tx1"/>
                </a:solidFill>
                <a:effectLst/>
                <a:latin typeface="Arial" panose="020B0604020202020204" pitchFamily="34" charset="0"/>
                <a:ea typeface="宋体" panose="02010600030101010101" pitchFamily="2" charset="-122"/>
                <a:cs typeface="+mn-cs"/>
              </a:rPr>
              <a:t>具有</a:t>
            </a:r>
            <a:r>
              <a:rPr lang="zh-CN" altLang="zh-CN" sz="1200" kern="1200" dirty="0">
                <a:solidFill>
                  <a:schemeClr val="tx1"/>
                </a:solidFill>
                <a:effectLst/>
                <a:latin typeface="Arial" panose="020B0604020202020204" pitchFamily="34" charset="0"/>
                <a:ea typeface="宋体" panose="02010600030101010101" pitchFamily="2" charset="-122"/>
                <a:cs typeface="+mn-cs"/>
              </a:rPr>
              <a:t>如</a:t>
            </a:r>
            <a:r>
              <a:rPr lang="zh-CN" altLang="en-US" sz="1200" kern="1200" dirty="0">
                <a:solidFill>
                  <a:schemeClr val="tx1"/>
                </a:solidFill>
                <a:effectLst/>
                <a:latin typeface="Arial" panose="020B0604020202020204" pitchFamily="34" charset="0"/>
                <a:ea typeface="宋体" panose="02010600030101010101" pitchFamily="2" charset="-122"/>
                <a:cs typeface="+mn-cs"/>
              </a:rPr>
              <a:t>图 </a:t>
            </a:r>
            <a:r>
              <a:rPr lang="en-US" altLang="zh-CN" sz="1200" kern="1200" dirty="0">
                <a:solidFill>
                  <a:schemeClr val="tx1"/>
                </a:solidFill>
                <a:effectLst/>
                <a:latin typeface="Arial" panose="020B0604020202020204" pitchFamily="34" charset="0"/>
                <a:ea typeface="宋体" panose="02010600030101010101" pitchFamily="2" charset="-122"/>
                <a:cs typeface="+mn-cs"/>
              </a:rPr>
              <a:t>c </a:t>
            </a:r>
            <a:r>
              <a:rPr lang="zh-CN" altLang="zh-CN" sz="1200" kern="1200" dirty="0">
                <a:solidFill>
                  <a:schemeClr val="tx1"/>
                </a:solidFill>
                <a:effectLst/>
                <a:latin typeface="Arial" panose="020B0604020202020204" pitchFamily="34" charset="0"/>
                <a:ea typeface="宋体" panose="02010600030101010101" pitchFamily="2" charset="-122"/>
                <a:cs typeface="+mn-cs"/>
              </a:rPr>
              <a:t>中所示</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对称轴。</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63</a:t>
            </a:fld>
            <a:endParaRPr lang="en-US" altLang="zh-CN"/>
          </a:p>
        </p:txBody>
      </p:sp>
    </p:spTree>
    <p:extLst>
      <p:ext uri="{BB962C8B-B14F-4D97-AF65-F5344CB8AC3E}">
        <p14:creationId xmlns:p14="http://schemas.microsoft.com/office/powerpoint/2010/main" val="2567902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点阵对称性是由</a:t>
            </a:r>
            <a:r>
              <a:rPr lang="zh-CN" altLang="en-US" sz="1200" kern="1200" dirty="0">
                <a:solidFill>
                  <a:schemeClr val="tx1"/>
                </a:solidFill>
                <a:effectLst/>
                <a:latin typeface="Arial" panose="020B0604020202020204" pitchFamily="34" charset="0"/>
                <a:ea typeface="宋体" panose="02010600030101010101" pitchFamily="2" charset="-122"/>
                <a:cs typeface="+mn-cs"/>
              </a:rPr>
              <a:t>晶格</a:t>
            </a:r>
            <a:r>
              <a:rPr lang="zh-CN" altLang="zh-CN" sz="1200" kern="1200" dirty="0">
                <a:solidFill>
                  <a:schemeClr val="tx1"/>
                </a:solidFill>
                <a:effectLst/>
                <a:latin typeface="Arial" panose="020B0604020202020204" pitchFamily="34" charset="0"/>
                <a:ea typeface="宋体" panose="02010600030101010101" pitchFamily="2" charset="-122"/>
                <a:cs typeface="+mn-cs"/>
              </a:rPr>
              <a:t>一系列对称变换来表现的。在任何一个对称变换之后，点阵中任意格点的位置上仍有同类的格点，即整个点阵保持不变。对称变换可以由一个或多个基本对称变换组合而成。点阵的基本对称变换只有</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种：平移、旋转、镜反射。</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64</a:t>
            </a:fld>
            <a:endParaRPr lang="en-US" altLang="zh-CN"/>
          </a:p>
        </p:txBody>
      </p:sp>
    </p:spTree>
    <p:extLst>
      <p:ext uri="{BB962C8B-B14F-4D97-AF65-F5344CB8AC3E}">
        <p14:creationId xmlns:p14="http://schemas.microsoft.com/office/powerpoint/2010/main" val="4046653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先讲一下反射对称。</a:t>
            </a:r>
            <a:r>
              <a:rPr lang="zh-CN" altLang="zh-CN" sz="1200" kern="1200" dirty="0">
                <a:solidFill>
                  <a:schemeClr val="tx1"/>
                </a:solidFill>
                <a:effectLst/>
                <a:latin typeface="Arial" panose="020B0604020202020204" pitchFamily="34" charset="0"/>
                <a:ea typeface="宋体" panose="02010600030101010101" pitchFamily="2" charset="-122"/>
                <a:cs typeface="+mn-cs"/>
              </a:rPr>
              <a:t>反射对称是指对于一个平面，平面一边的任一点，在平面的另一边镜像对称的位置上有一个完全一样的点。换句话说，如果物体的一半是另一半的镜像，这个物体就是反射对称的，也称为镜反射对称。点阵的镜反射操作就是以某个对称面为基准对点阵进行镜像的反射操作，如整个点阵在此操作后能够保持不变，那么该点阵就具有镜反射对称性。</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65</a:t>
            </a:fld>
            <a:endParaRPr lang="en-US" altLang="zh-CN"/>
          </a:p>
        </p:txBody>
      </p:sp>
    </p:spTree>
    <p:extLst>
      <p:ext uri="{BB962C8B-B14F-4D97-AF65-F5344CB8AC3E}">
        <p14:creationId xmlns:p14="http://schemas.microsoft.com/office/powerpoint/2010/main" val="4235317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晶格的根本特性——周期性决定了它一定具有有限的平移对称性，所谓“有限的”是指必须按照晶格基本平移矢量平移，才具有对称性，即平移后整个的晶格像没有移动过一样。这个有限的平移对称性决定了晶格的旋转对称性也是有限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考虑两个格点</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指向</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的矢量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𝐴𝐵</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左旋</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𝜃</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角度到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𝐴𝐵</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；从</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指向</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的矢量</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右旋</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角度到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𝐵𝐴</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。要满足旋转对称性，即转过</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角度后格子没有变化，</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必定也是晶格的两个格点，</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两格点的距离应该是</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𝐵</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两格点距离的整数倍：</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𝐵</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𝐴</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𝑚𝐴𝐵</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为整数。又因为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𝐵</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𝐴</m:t>
                            </m:r>
                          </m:e>
                          <m:sup>
                            <m:r>
                              <a:rPr lang="zh-CN" altLang="en-US" sz="1200" i="0" kern="1200">
                                <a:solidFill>
                                  <a:schemeClr val="tx1"/>
                                </a:solidFill>
                                <a:latin typeface="Cambria Math" panose="02040503050406030204" pitchFamily="18" charset="0"/>
                                <a:ea typeface="宋体" panose="02010600030101010101" pitchFamily="2" charset="-122"/>
                                <a:cs typeface="+mn-cs"/>
                              </a:rPr>
                              <m:t>′</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𝐴𝐵</m:t>
                        </m:r>
                        <m:r>
                          <a:rPr lang="zh-CN" altLang="en-US" sz="1200" i="0" kern="1200">
                            <a:solidFill>
                              <a:schemeClr val="tx1"/>
                            </a:solidFill>
                            <a:latin typeface="Cambria Math" panose="02040503050406030204" pitchFamily="18" charset="0"/>
                            <a:ea typeface="宋体" panose="02010600030101010101" pitchFamily="2" charset="-122"/>
                            <a:cs typeface="+mn-cs"/>
                          </a:rPr>
                          <m:t>(1−2</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cos</m:t>
                        </m:r>
                        <m:r>
                          <a:rPr lang="zh-CN" altLang="en-US" sz="1200" i="1" kern="1200">
                            <a:solidFill>
                              <a:schemeClr val="tx1"/>
                            </a:solidFill>
                            <a:latin typeface="Cambria Math" panose="02040503050406030204" pitchFamily="18" charset="0"/>
                            <a:ea typeface="宋体" panose="02010600030101010101" pitchFamily="2" charset="-122"/>
                            <a:cs typeface="+mn-cs"/>
                          </a:rPr>
                          <m:t>𝜃</m:t>
                        </m:r>
                      </m:e>
                    </m:d>
                    <m:r>
                      <a:rPr lang="zh-CN" altLang="en-US" sz="1200" i="1" kern="1200">
                        <a:solidFill>
                          <a:schemeClr val="tx1"/>
                        </a:solidFill>
                        <a:latin typeface="Cambria Math" panose="02040503050406030204" pitchFamily="18" charset="0"/>
                        <a:ea typeface="宋体" panose="02010600030101010101" pitchFamily="2" charset="-122"/>
                        <a:cs typeface="+mn-cs"/>
                      </a:rPr>
                      <m:t> </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r>
                      <a:rPr lang="zh-CN" altLang="en-US" sz="1200" i="0" kern="1200">
                        <a:solidFill>
                          <a:schemeClr val="tx1"/>
                        </a:solidFill>
                        <a:latin typeface="Cambria Math" panose="02040503050406030204" pitchFamily="18" charset="0"/>
                        <a:ea typeface="宋体" panose="02010600030101010101" pitchFamily="2" charset="-122"/>
                        <a:cs typeface="+mn-cs"/>
                      </a:rPr>
                      <m:t>=1−2</m:t>
                    </m:r>
                    <m:r>
                      <m:rPr>
                        <m:sty m:val="p"/>
                      </m:rPr>
                      <a:rPr lang="zh-CN" altLang="en-US" sz="1200" i="0" kern="1200">
                        <a:solidFill>
                          <a:schemeClr val="tx1"/>
                        </a:solidFill>
                        <a:latin typeface="Cambria Math" panose="02040503050406030204" pitchFamily="18" charset="0"/>
                        <a:ea typeface="宋体" panose="02010600030101010101" pitchFamily="2" charset="-122"/>
                        <a:cs typeface="+mn-cs"/>
                      </a:rPr>
                      <m:t>cos</m:t>
                    </m:r>
                    <m:r>
                      <a:rPr lang="zh-CN" altLang="en-US" sz="1200" i="1" kern="1200">
                        <a:solidFill>
                          <a:schemeClr val="tx1"/>
                        </a:solidFill>
                        <a:latin typeface="Cambria Math" panose="02040503050406030204" pitchFamily="18" charset="0"/>
                        <a:ea typeface="宋体" panose="02010600030101010101" pitchFamily="2" charset="-122"/>
                        <a:cs typeface="+mn-cs"/>
                      </a:rPr>
                      <m:t>𝜃</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要保证</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𝑚</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𝜃</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只能取</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60°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90°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180°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或表示成</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𝜃</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𝑛</m:t>
                            </m:r>
                          </m:den>
                        </m:f>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m:rPr>
                            <m:nor/>
                          </m:rPr>
                          <a:rPr lang="zh-CN" altLang="en-US" sz="1200" i="0" kern="1200">
                            <a:solidFill>
                              <a:schemeClr val="tx1"/>
                            </a:solidFill>
                            <a:latin typeface="Arial" panose="020B0604020202020204" pitchFamily="34"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𝑛</m:t>
                        </m:r>
                        <m:r>
                          <a:rPr lang="zh-CN" altLang="en-US" sz="1200" i="0" kern="1200">
                            <a:solidFill>
                              <a:schemeClr val="tx1"/>
                            </a:solidFill>
                            <a:latin typeface="Cambria Math" panose="02040503050406030204" pitchFamily="18" charset="0"/>
                            <a:ea typeface="宋体" panose="02010600030101010101" pitchFamily="2" charset="-122"/>
                            <a:cs typeface="+mn-cs"/>
                          </a:rPr>
                          <m:t>=1,2,3,4,6</m:t>
                        </m:r>
                      </m:e>
                    </m:d>
                    <m:r>
                      <a:rPr lang="zh-CN" altLang="en-US" sz="1200" i="1" kern="1200">
                        <a:solidFill>
                          <a:schemeClr val="tx1"/>
                        </a:solidFill>
                        <a:latin typeface="Cambria Math" panose="02040503050406030204" pitchFamily="18" charset="0"/>
                        <a:ea typeface="宋体" panose="02010600030101010101" pitchFamily="2" charset="-122"/>
                        <a:cs typeface="+mn-cs"/>
                      </a:rPr>
                      <m:t> </m:t>
                    </m:r>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旋转</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𝜃</m:t>
                    </m:r>
                    <m:r>
                      <m:rPr>
                        <m:nor/>
                      </m:rPr>
                      <a:rPr lang="zh-CN" altLang="en-US" sz="1200" i="1" kern="1200">
                        <a:solidFill>
                          <a:schemeClr val="tx1"/>
                        </a:solidFill>
                        <a:latin typeface="Arial" panose="020B0604020202020204" pitchFamily="34" charset="0"/>
                        <a:ea typeface="宋体" panose="02010600030101010101" pitchFamily="2" charset="-122"/>
                        <a:cs typeface="+mn-cs"/>
                      </a:rPr>
                      <m:t>=</m:t>
                    </m:r>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en-US" altLang="zh-CN" sz="1200" b="0" i="1" kern="1200" smtClean="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𝑛</m:t>
                        </m:r>
                      </m:den>
                    </m:f>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的轴则称为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重旋转轴。这里我们把点阵的各种对称变换</a:t>
                </a:r>
                <a:r>
                  <a:rPr lang="zh-CN" altLang="zh-CN" sz="1200" b="0" kern="1200" dirty="0">
                    <a:solidFill>
                      <a:schemeClr val="tx1"/>
                    </a:solidFill>
                    <a:effectLst/>
                    <a:latin typeface="Arial" panose="020B0604020202020204" pitchFamily="34" charset="0"/>
                    <a:ea typeface="宋体" panose="02010600030101010101" pitchFamily="2" charset="-122"/>
                    <a:cs typeface="+mn-cs"/>
                  </a:rPr>
                  <a:t>称为对称素</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𝑛</m:t>
                    </m:r>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重旋转轴的旋转对称变换所对应的对称素称为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3</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4</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6</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，分别对应旋转</a:t>
                </a:r>
                <a:r>
                  <a:rPr lang="en-US" altLang="zh-CN" sz="1200" kern="1200" dirty="0">
                    <a:solidFill>
                      <a:schemeClr val="tx1"/>
                    </a:solidFill>
                    <a:effectLst/>
                    <a:latin typeface="Arial" panose="020B0604020202020204" pitchFamily="34" charset="0"/>
                    <a:ea typeface="宋体" panose="02010600030101010101" pitchFamily="2" charset="-122"/>
                    <a:cs typeface="+mn-cs"/>
                  </a:rPr>
                  <a:t>360°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180°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90°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60°</a:t>
                </a:r>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（旋转</a:t>
                </a:r>
                <a:r>
                  <a:rPr lang="en-US" altLang="zh-CN" sz="1200" kern="1200" dirty="0">
                    <a:solidFill>
                      <a:schemeClr val="tx1"/>
                    </a:solidFill>
                    <a:effectLst/>
                    <a:latin typeface="Arial" panose="020B0604020202020204" pitchFamily="34" charset="0"/>
                    <a:ea typeface="宋体" panose="02010600030101010101" pitchFamily="2" charset="-122"/>
                    <a:cs typeface="+mn-cs"/>
                  </a:rPr>
                  <a:t>360°</a:t>
                </a:r>
                <a:r>
                  <a:rPr lang="zh-CN" altLang="zh-CN" sz="1200" kern="1200" dirty="0">
                    <a:solidFill>
                      <a:schemeClr val="tx1"/>
                    </a:solidFill>
                    <a:effectLst/>
                    <a:latin typeface="Arial" panose="020B0604020202020204" pitchFamily="34" charset="0"/>
                    <a:ea typeface="宋体" panose="02010600030101010101" pitchFamily="2" charset="-122"/>
                    <a:cs typeface="+mn-cs"/>
                  </a:rPr>
                  <a:t>）是所有结构都具有，所有物体普遍存在的对称变换。</a:t>
                </a:r>
              </a:p>
              <a:p>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晶格的根本特性——周期性决定了它一定具有有限的平移对称性，所谓“有限的”是指必须按照晶格基本平移矢量平移，才具有对称性，即平移后整个的晶格像没有移动过一样。这个有限的平移对称性决定了晶格的旋转对称性也是有限的。</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考虑图</a:t>
                </a:r>
                <a:r>
                  <a:rPr lang="en-US" altLang="zh-CN" sz="1200" kern="1200" dirty="0">
                    <a:solidFill>
                      <a:schemeClr val="tx1"/>
                    </a:solidFill>
                    <a:effectLst/>
                    <a:latin typeface="Arial" panose="020B0604020202020204" pitchFamily="34" charset="0"/>
                    <a:ea typeface="宋体" panose="02010600030101010101" pitchFamily="2" charset="-122"/>
                    <a:cs typeface="+mn-cs"/>
                  </a:rPr>
                  <a:t>1.26</a:t>
                </a:r>
                <a:r>
                  <a:rPr lang="zh-CN" altLang="zh-CN" sz="1200" kern="1200" dirty="0">
                    <a:solidFill>
                      <a:schemeClr val="tx1"/>
                    </a:solidFill>
                    <a:effectLst/>
                    <a:latin typeface="Arial" panose="020B0604020202020204" pitchFamily="34" charset="0"/>
                    <a:ea typeface="宋体" panose="02010600030101010101" pitchFamily="2" charset="-122"/>
                    <a:cs typeface="+mn-cs"/>
                  </a:rPr>
                  <a:t>中所示的两个格点</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，从</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指向</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的矢量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AB</a:t>
                </a:r>
                <a:r>
                  <a:rPr lang="zh-CN" altLang="zh-CN" sz="1200" kern="1200" dirty="0">
                    <a:solidFill>
                      <a:schemeClr val="tx1"/>
                    </a:solidFill>
                    <a:effectLst/>
                    <a:latin typeface="Arial" panose="020B0604020202020204" pitchFamily="34" charset="0"/>
                    <a:ea typeface="宋体" panose="02010600030101010101" pitchFamily="2" charset="-122"/>
                    <a:cs typeface="+mn-cs"/>
                  </a:rPr>
                  <a:t>左旋</a:t>
                </a:r>
                <a:r>
                  <a:rPr lang="en-US" altLang="zh-CN" sz="1200" i="1" kern="1200" dirty="0">
                    <a:solidFill>
                      <a:schemeClr val="tx1"/>
                    </a:solidFill>
                    <a:effectLst/>
                    <a:latin typeface="Arial" panose="020B0604020202020204" pitchFamily="34" charset="0"/>
                    <a:ea typeface="宋体" panose="02010600030101010101" pitchFamily="2" charset="-122"/>
                    <a:cs typeface="+mn-cs"/>
                  </a:rPr>
                  <a:t>q</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角度到</a:t>
                </a:r>
                <a:r>
                  <a:rPr lang="en-US" altLang="zh-CN" sz="1200" i="1" kern="1200" dirty="0">
                    <a:solidFill>
                      <a:schemeClr val="tx1"/>
                    </a:solidFill>
                    <a:effectLst/>
                    <a:latin typeface="Arial" panose="020B0604020202020204" pitchFamily="34" charset="0"/>
                    <a:ea typeface="宋体" panose="02010600030101010101" pitchFamily="2" charset="-122"/>
                    <a:cs typeface="+mn-cs"/>
                  </a:rPr>
                  <a:t>AB</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；从</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指向</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的矢量</a:t>
                </a:r>
                <a:r>
                  <a:rPr lang="en-US" altLang="zh-CN" sz="1200" i="1" kern="1200" dirty="0">
                    <a:solidFill>
                      <a:schemeClr val="tx1"/>
                    </a:solidFill>
                    <a:effectLst/>
                    <a:latin typeface="Arial" panose="020B0604020202020204" pitchFamily="34" charset="0"/>
                    <a:ea typeface="宋体" panose="02010600030101010101" pitchFamily="2" charset="-122"/>
                    <a:cs typeface="+mn-cs"/>
                  </a:rPr>
                  <a:t>BA</a:t>
                </a:r>
                <a:r>
                  <a:rPr lang="zh-CN" altLang="zh-CN" sz="1200" kern="1200" dirty="0">
                    <a:solidFill>
                      <a:schemeClr val="tx1"/>
                    </a:solidFill>
                    <a:effectLst/>
                    <a:latin typeface="Arial" panose="020B0604020202020204" pitchFamily="34" charset="0"/>
                    <a:ea typeface="宋体" panose="02010600030101010101" pitchFamily="2" charset="-122"/>
                    <a:cs typeface="+mn-cs"/>
                  </a:rPr>
                  <a:t>右旋</a:t>
                </a:r>
                <a:r>
                  <a:rPr lang="en-US" altLang="zh-CN" sz="1200" kern="1200" dirty="0">
                    <a:solidFill>
                      <a:schemeClr val="tx1"/>
                    </a:solidFill>
                    <a:effectLst/>
                    <a:latin typeface="Arial" panose="020B0604020202020204" pitchFamily="34" charset="0"/>
                    <a:ea typeface="宋体" panose="02010600030101010101" pitchFamily="2" charset="-122"/>
                    <a:cs typeface="+mn-cs"/>
                  </a:rPr>
                  <a:t>q</a:t>
                </a:r>
                <a:r>
                  <a:rPr lang="zh-CN" altLang="zh-CN" sz="1200" kern="1200" dirty="0">
                    <a:solidFill>
                      <a:schemeClr val="tx1"/>
                    </a:solidFill>
                    <a:effectLst/>
                    <a:latin typeface="Arial" panose="020B0604020202020204" pitchFamily="34" charset="0"/>
                    <a:ea typeface="宋体" panose="02010600030101010101" pitchFamily="2" charset="-122"/>
                    <a:cs typeface="+mn-cs"/>
                  </a:rPr>
                  <a:t>角度到</a:t>
                </a:r>
                <a:r>
                  <a:rPr lang="en-US" altLang="zh-CN" sz="1200" i="1" kern="1200" dirty="0">
                    <a:solidFill>
                      <a:schemeClr val="tx1"/>
                    </a:solidFill>
                    <a:effectLst/>
                    <a:latin typeface="Arial" panose="020B0604020202020204" pitchFamily="34" charset="0"/>
                    <a:ea typeface="宋体" panose="02010600030101010101" pitchFamily="2" charset="-122"/>
                    <a:cs typeface="+mn-cs"/>
                  </a:rPr>
                  <a:t>BA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。要满足旋转对称性，即转过</a:t>
                </a:r>
                <a:r>
                  <a:rPr lang="en-US" altLang="zh-CN" sz="1200" i="1" kern="1200" dirty="0">
                    <a:solidFill>
                      <a:schemeClr val="tx1"/>
                    </a:solidFill>
                    <a:effectLst/>
                    <a:latin typeface="Arial" panose="020B0604020202020204" pitchFamily="34" charset="0"/>
                    <a:ea typeface="宋体" panose="02010600030101010101" pitchFamily="2" charset="-122"/>
                    <a:cs typeface="+mn-cs"/>
                  </a:rPr>
                  <a:t>q</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角度后格子没有变化，</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必定也是晶格的两个格点，</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两格点的距离应该是</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两格点距离的整数倍：</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𝐵^′ 𝐴^′=𝑚𝐴𝐵</a:t>
                </a:r>
                <a:r>
                  <a:rPr lang="en-US" altLang="zh-CN" sz="1200" kern="1200" dirty="0">
                    <a:solidFill>
                      <a:schemeClr val="tx1"/>
                    </a:solidFill>
                    <a:effectLst/>
                    <a:latin typeface="Arial" panose="020B0604020202020204" pitchFamily="34" charset="0"/>
                    <a:ea typeface="宋体" panose="02010600030101010101" pitchFamily="2" charset="-122"/>
                    <a:cs typeface="+mn-cs"/>
                  </a:rPr>
                  <a:t>(1-7)</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i="1"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为整数。又因为</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𝐵^′ 𝐴^′=𝐴𝐵(1−2cos𝜃)  </a:t>
                </a:r>
                <a:r>
                  <a:rPr lang="en-US" altLang="zh-CN" sz="1200" kern="1200" dirty="0">
                    <a:solidFill>
                      <a:schemeClr val="tx1"/>
                    </a:solidFill>
                    <a:effectLst/>
                    <a:latin typeface="Arial" panose="020B0604020202020204" pitchFamily="34" charset="0"/>
                    <a:ea typeface="宋体" panose="02010600030101010101" pitchFamily="2" charset="-122"/>
                    <a:cs typeface="+mn-cs"/>
                  </a:rPr>
                  <a:t>(1-8)</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𝑚=1−2cos𝜃</a:t>
                </a:r>
                <a:r>
                  <a:rPr lang="en-US" altLang="zh-CN" sz="1200" kern="1200" dirty="0">
                    <a:solidFill>
                      <a:schemeClr val="tx1"/>
                    </a:solidFill>
                    <a:effectLst/>
                    <a:latin typeface="Arial" panose="020B0604020202020204" pitchFamily="34" charset="0"/>
                    <a:ea typeface="宋体" panose="02010600030101010101" pitchFamily="2" charset="-122"/>
                    <a:cs typeface="+mn-cs"/>
                  </a:rPr>
                  <a:t>(1-9)</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要保证</a:t>
                </a:r>
                <a:r>
                  <a:rPr lang="en-US" altLang="zh-CN" sz="1200" i="1"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为整数，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q </a:t>
                </a:r>
                <a:r>
                  <a:rPr lang="zh-CN" altLang="zh-CN" sz="1200" kern="1200" dirty="0">
                    <a:solidFill>
                      <a:schemeClr val="tx1"/>
                    </a:solidFill>
                    <a:effectLst/>
                    <a:latin typeface="Arial" panose="020B0604020202020204" pitchFamily="34" charset="0"/>
                    <a:ea typeface="宋体" panose="02010600030101010101" pitchFamily="2" charset="-122"/>
                    <a:cs typeface="+mn-cs"/>
                  </a:rPr>
                  <a:t>只能取</a:t>
                </a:r>
                <a:r>
                  <a:rPr lang="en-US" altLang="zh-CN" sz="1200" kern="1200" dirty="0">
                    <a:solidFill>
                      <a:schemeClr val="tx1"/>
                    </a:solidFill>
                    <a:effectLst/>
                    <a:latin typeface="Arial" panose="020B0604020202020204" pitchFamily="34" charset="0"/>
                    <a:ea typeface="宋体" panose="02010600030101010101" pitchFamily="2" charset="-122"/>
                    <a:cs typeface="+mn-cs"/>
                  </a:rPr>
                  <a:t>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60°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90°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180°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或表示成</a:t>
                </a: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 𝜃"="  ("2" 𝜋)/𝑛 ■(&amp;)"(" 𝑛=1,2,3,4,6)  </a:t>
                </a:r>
                <a:r>
                  <a:rPr lang="en-US" altLang="zh-CN" sz="1200" kern="1200" dirty="0">
                    <a:solidFill>
                      <a:schemeClr val="tx1"/>
                    </a:solidFill>
                    <a:effectLst/>
                    <a:latin typeface="Arial" panose="020B0604020202020204" pitchFamily="34" charset="0"/>
                    <a:ea typeface="宋体" panose="02010600030101010101" pitchFamily="2" charset="-122"/>
                    <a:cs typeface="+mn-cs"/>
                  </a:rPr>
                  <a:t>(1-10)</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旋转</a:t>
                </a:r>
                <a:r>
                  <a:rPr lang="zh-CN" altLang="en-US" sz="1200" i="0" kern="1200">
                    <a:solidFill>
                      <a:schemeClr val="tx1"/>
                    </a:solidFill>
                    <a:latin typeface="Arial" panose="020B0604020202020204" pitchFamily="34" charset="0"/>
                    <a:ea typeface="宋体" panose="02010600030101010101" pitchFamily="2" charset="-122"/>
                    <a:cs typeface="+mn-cs"/>
                  </a:rPr>
                  <a:t>𝜃</a:t>
                </a:r>
                <a:r>
                  <a:rPr lang="zh-CN" altLang="en-US" sz="1200" i="0" kern="1200">
                    <a:solidFill>
                      <a:schemeClr val="tx1"/>
                    </a:solidFill>
                    <a:latin typeface="Cambria Math" panose="02040503050406030204" pitchFamily="18" charset="0"/>
                    <a:ea typeface="宋体" panose="02010600030101010101" pitchFamily="2" charset="-122"/>
                    <a:cs typeface="+mn-cs"/>
                  </a:rPr>
                  <a:t>"=</a:t>
                </a:r>
                <a:r>
                  <a:rPr lang="zh-CN" altLang="en-US" sz="1200" i="0" kern="1200">
                    <a:solidFill>
                      <a:schemeClr val="tx1"/>
                    </a:solidFill>
                    <a:latin typeface="Arial" panose="020B0604020202020204" pitchFamily="34" charset="0"/>
                    <a:ea typeface="宋体" panose="02010600030101010101" pitchFamily="2" charset="-122"/>
                    <a:cs typeface="+mn-cs"/>
                  </a:rPr>
                  <a:t>"  ("2" 𝜋)/𝑛</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的轴则称为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重旋转轴。这里我们把点阵的各种对称变换称为</a:t>
                </a:r>
                <a:r>
                  <a:rPr lang="zh-CN" altLang="zh-CN" sz="1200" b="1" kern="1200" dirty="0">
                    <a:solidFill>
                      <a:schemeClr val="tx1"/>
                    </a:solidFill>
                    <a:effectLst/>
                    <a:latin typeface="Arial" panose="020B0604020202020204" pitchFamily="34" charset="0"/>
                    <a:ea typeface="宋体" panose="02010600030101010101" pitchFamily="2" charset="-122"/>
                    <a:cs typeface="+mn-cs"/>
                  </a:rPr>
                  <a:t>对称素</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重旋转轴的旋转对称变换所对应的对称素称为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2</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3</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4</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6</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，分别对应旋转</a:t>
                </a:r>
                <a:r>
                  <a:rPr lang="en-US" altLang="zh-CN" sz="1200" kern="1200" dirty="0">
                    <a:solidFill>
                      <a:schemeClr val="tx1"/>
                    </a:solidFill>
                    <a:effectLst/>
                    <a:latin typeface="Arial" panose="020B0604020202020204" pitchFamily="34" charset="0"/>
                    <a:ea typeface="宋体" panose="02010600030101010101" pitchFamily="2" charset="-122"/>
                    <a:cs typeface="+mn-cs"/>
                  </a:rPr>
                  <a:t>360°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180°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90°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60°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66</a:t>
            </a:fld>
            <a:endParaRPr lang="en-US" altLang="zh-CN"/>
          </a:p>
        </p:txBody>
      </p:sp>
    </p:spTree>
    <p:extLst>
      <p:ext uri="{BB962C8B-B14F-4D97-AF65-F5344CB8AC3E}">
        <p14:creationId xmlns:p14="http://schemas.microsoft.com/office/powerpoint/2010/main" val="1226366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effectLst/>
                <a:latin typeface="Arial" panose="020B0604020202020204" pitchFamily="34" charset="0"/>
                <a:ea typeface="宋体" panose="02010600030101010101" pitchFamily="2" charset="-122"/>
                <a:cs typeface="+mn-cs"/>
              </a:rPr>
              <a:t>对称素组成的操作群，称为点群。</a:t>
            </a:r>
            <a:endParaRPr lang="zh-CN" altLang="en-US" b="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67</a:t>
            </a:fld>
            <a:endParaRPr lang="en-US" altLang="zh-CN"/>
          </a:p>
        </p:txBody>
      </p:sp>
    </p:spTree>
    <p:extLst>
      <p:ext uri="{BB962C8B-B14F-4D97-AF65-F5344CB8AC3E}">
        <p14:creationId xmlns:p14="http://schemas.microsoft.com/office/powerpoint/2010/main" val="3097018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点群是一种特殊的群，有如下特性：</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）点群元素是点阵的一个对称变换。其中“不动”对称变换也是一个群元素，相当于普通乘法中的</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）任何点群对称变换都至少要保持点阵中某一个格点在变换前后是不动的。所以，只有旋转、反射对称操作或其组合才是点群的元素。</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）点群中的“乘法”定义为对点阵的连续两次对称变换。连续两次对称变换必然等价于同一点群中的某个元素</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即某个对称变换</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根据点群定义的第（</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）条，平移是一个对称操作但不是点群的元素，因为没有一个格点在平移变换后保持不动</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68</a:t>
            </a:fld>
            <a:endParaRPr lang="en-US" altLang="zh-CN"/>
          </a:p>
        </p:txBody>
      </p:sp>
    </p:spTree>
    <p:extLst>
      <p:ext uri="{BB962C8B-B14F-4D97-AF65-F5344CB8AC3E}">
        <p14:creationId xmlns:p14="http://schemas.microsoft.com/office/powerpoint/2010/main" val="6515689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点群</a:t>
            </a:r>
            <a:r>
              <a:rPr lang="zh-CN" altLang="zh-CN" sz="1200" kern="1200" dirty="0">
                <a:solidFill>
                  <a:schemeClr val="tx1"/>
                </a:solidFill>
                <a:effectLst/>
                <a:latin typeface="Arial" panose="020B0604020202020204" pitchFamily="34" charset="0"/>
                <a:ea typeface="宋体" panose="02010600030101010101" pitchFamily="2" charset="-122"/>
                <a:cs typeface="+mn-cs"/>
              </a:rPr>
              <a:t>定义的第（</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）条也决定了反射对称面必须选择某一个晶面；当然，晶面不一定都是反射对称面。</a:t>
            </a:r>
            <a:endParaRPr lang="zh-CN" altLang="en-US" dirty="0"/>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69</a:t>
            </a:fld>
            <a:endParaRPr lang="en-US" altLang="zh-CN"/>
          </a:p>
        </p:txBody>
      </p:sp>
    </p:spTree>
    <p:extLst>
      <p:ext uri="{BB962C8B-B14F-4D97-AF65-F5344CB8AC3E}">
        <p14:creationId xmlns:p14="http://schemas.microsoft.com/office/powerpoint/2010/main" val="299938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理想的完美晶体是没有边界的、具有无穷大体积的单晶体，而现实中的晶体总是体积有限的，由于存在界面以及晶体内各种缺陷和热振动导致的原子排列相对于周期结构的偏离，真实世界中没有理想的完美晶体。</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但是为了方便分析，当晶体表面</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、缺陷和原子振动对于晶体的性质影响很小时，可以忽略这些因素的影响而将晶体作为完美晶体来处理。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注意完美晶体的假设有时是不适用的，例如分析纳米材料时，由于纳米材料的表面积非常大，需要考虑到表面效应，故不能作为完美晶体来处理。</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a:t>
            </a:fld>
            <a:endParaRPr lang="en-US" altLang="zh-CN"/>
          </a:p>
        </p:txBody>
      </p:sp>
    </p:spTree>
    <p:extLst>
      <p:ext uri="{BB962C8B-B14F-4D97-AF65-F5344CB8AC3E}">
        <p14:creationId xmlns:p14="http://schemas.microsoft.com/office/powerpoint/2010/main" val="1171626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由于对称素有限，且组合时受到的严格限制，所以只能组成</a:t>
            </a:r>
            <a:r>
              <a:rPr lang="en-US" altLang="zh-CN" sz="1200" kern="1200" dirty="0">
                <a:solidFill>
                  <a:schemeClr val="tx1"/>
                </a:solidFill>
                <a:effectLst/>
                <a:latin typeface="Arial" panose="020B0604020202020204" pitchFamily="34" charset="0"/>
                <a:ea typeface="宋体" panose="02010600030101010101" pitchFamily="2" charset="-122"/>
                <a:cs typeface="+mn-cs"/>
              </a:rPr>
              <a:t>32</a:t>
            </a:r>
            <a:r>
              <a:rPr lang="zh-CN" altLang="zh-CN" sz="1200" kern="1200" dirty="0">
                <a:solidFill>
                  <a:schemeClr val="tx1"/>
                </a:solidFill>
                <a:effectLst/>
                <a:latin typeface="Arial" panose="020B0604020202020204" pitchFamily="34" charset="0"/>
                <a:ea typeface="宋体" panose="02010600030101010101" pitchFamily="2" charset="-122"/>
                <a:cs typeface="+mn-cs"/>
              </a:rPr>
              <a:t>个不相同的点群。即晶体的宏观对称性只有</a:t>
            </a:r>
            <a:r>
              <a:rPr lang="en-US" altLang="zh-CN" sz="1200" kern="1200" dirty="0">
                <a:solidFill>
                  <a:schemeClr val="tx1"/>
                </a:solidFill>
                <a:effectLst/>
                <a:latin typeface="Arial" panose="020B0604020202020204" pitchFamily="34" charset="0"/>
                <a:ea typeface="宋体" panose="02010600030101010101" pitchFamily="2" charset="-122"/>
                <a:cs typeface="+mn-cs"/>
              </a:rPr>
              <a:t>32</a:t>
            </a:r>
            <a:r>
              <a:rPr lang="zh-CN" altLang="zh-CN" sz="1200" kern="1200" dirty="0">
                <a:solidFill>
                  <a:schemeClr val="tx1"/>
                </a:solidFill>
                <a:effectLst/>
                <a:latin typeface="Arial" panose="020B0604020202020204" pitchFamily="34" charset="0"/>
                <a:ea typeface="宋体" panose="02010600030101010101" pitchFamily="2" charset="-122"/>
                <a:cs typeface="+mn-cs"/>
              </a:rPr>
              <a:t>个不同类型，分别由</a:t>
            </a:r>
            <a:r>
              <a:rPr lang="en-US" altLang="zh-CN" sz="1200" kern="1200" dirty="0">
                <a:solidFill>
                  <a:schemeClr val="tx1"/>
                </a:solidFill>
                <a:effectLst/>
                <a:latin typeface="Arial" panose="020B0604020202020204" pitchFamily="34" charset="0"/>
                <a:ea typeface="宋体" panose="02010600030101010101" pitchFamily="2" charset="-122"/>
                <a:cs typeface="+mn-cs"/>
              </a:rPr>
              <a:t>32</a:t>
            </a:r>
            <a:r>
              <a:rPr lang="zh-CN" altLang="zh-CN" sz="1200" kern="1200" dirty="0">
                <a:solidFill>
                  <a:schemeClr val="tx1"/>
                </a:solidFill>
                <a:effectLst/>
                <a:latin typeface="Arial" panose="020B0604020202020204" pitchFamily="34" charset="0"/>
                <a:ea typeface="宋体" panose="02010600030101010101" pitchFamily="2" charset="-122"/>
                <a:cs typeface="+mn-cs"/>
              </a:rPr>
              <a:t>个点群来概括。</a:t>
            </a:r>
          </a:p>
          <a:p>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不动操作</a:t>
            </a:r>
            <a:r>
              <a:rPr lang="zh-CN" altLang="en-US" sz="1200" kern="1200" dirty="0">
                <a:solidFill>
                  <a:schemeClr val="tx1"/>
                </a:solidFill>
                <a:effectLst/>
                <a:latin typeface="Arial" panose="020B0604020202020204" pitchFamily="34" charset="0"/>
                <a:ea typeface="宋体" panose="02010600030101010101" pitchFamily="2" charset="-122"/>
                <a:cs typeface="+mn-cs"/>
              </a:rPr>
              <a:t>，有一个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只包含一个</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重旋转轴的点群称为回转群</a:t>
            </a:r>
            <a:r>
              <a:rPr lang="zh-CN" altLang="en-US" sz="1200" kern="1200" dirty="0">
                <a:solidFill>
                  <a:schemeClr val="tx1"/>
                </a:solidFill>
                <a:effectLst/>
                <a:latin typeface="Arial" panose="020B0604020202020204" pitchFamily="34" charset="0"/>
                <a:ea typeface="宋体" panose="02010600030101010101" pitchFamily="2" charset="-122"/>
                <a:cs typeface="+mn-cs"/>
              </a:rPr>
              <a:t>，有</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p>
          <a:p>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i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群加上中心反演</a:t>
            </a:r>
            <a:r>
              <a:rPr lang="zh-CN" altLang="en-US" sz="1200" kern="1200" dirty="0">
                <a:solidFill>
                  <a:schemeClr val="tx1"/>
                </a:solidFill>
                <a:effectLst/>
                <a:latin typeface="Arial" panose="020B0604020202020204" pitchFamily="34" charset="0"/>
                <a:ea typeface="宋体" panose="02010600030101010101" pitchFamily="2" charset="-122"/>
                <a:cs typeface="+mn-cs"/>
              </a:rPr>
              <a:t>，有</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s</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群加上反映面</a:t>
            </a:r>
            <a:r>
              <a:rPr lang="zh-CN" altLang="en-US" sz="1200" kern="1200" dirty="0">
                <a:solidFill>
                  <a:schemeClr val="tx1"/>
                </a:solidFill>
                <a:effectLst/>
                <a:latin typeface="Arial" panose="020B0604020202020204" pitchFamily="34" charset="0"/>
                <a:ea typeface="宋体" panose="02010600030101010101" pitchFamily="2" charset="-122"/>
                <a:cs typeface="+mn-cs"/>
              </a:rPr>
              <a:t>，也是有</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err="1">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nh</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群加上与</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重轴垂直的反映面</a:t>
            </a:r>
            <a:r>
              <a:rPr lang="zh-CN" altLang="en-US" sz="1200" kern="1200" dirty="0">
                <a:solidFill>
                  <a:schemeClr val="tx1"/>
                </a:solidFill>
                <a:effectLst/>
                <a:latin typeface="Arial" panose="020B0604020202020204" pitchFamily="34" charset="0"/>
                <a:ea typeface="宋体" panose="02010600030101010101" pitchFamily="2" charset="-122"/>
                <a:cs typeface="+mn-cs"/>
              </a:rPr>
              <a:t>，有</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p>
          <a:p>
            <a:r>
              <a:rPr lang="en-US" altLang="zh-CN" sz="1200" i="1" kern="1200" dirty="0" err="1">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nv</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个含</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重轴的反映面</a:t>
            </a:r>
            <a:r>
              <a:rPr lang="zh-CN" altLang="en-US" sz="1200" kern="1200" dirty="0">
                <a:solidFill>
                  <a:schemeClr val="tx1"/>
                </a:solidFill>
                <a:effectLst/>
                <a:latin typeface="Arial" panose="020B0604020202020204" pitchFamily="34" charset="0"/>
                <a:ea typeface="宋体" panose="02010600030101010101" pitchFamily="2" charset="-122"/>
                <a:cs typeface="+mn-cs"/>
              </a:rPr>
              <a:t>，也是有</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a:solidFill>
                  <a:schemeClr val="tx1"/>
                </a:solidFill>
                <a:effectLst/>
                <a:latin typeface="Arial" panose="020B0604020202020204" pitchFamily="34" charset="0"/>
                <a:ea typeface="宋体" panose="02010600030101010101" pitchFamily="2" charset="-122"/>
                <a:cs typeface="+mn-cs"/>
              </a:rPr>
              <a:t>S</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只包含旋转反演轴</a:t>
            </a:r>
            <a:r>
              <a:rPr lang="zh-CN" altLang="en-US" sz="1200" kern="1200" dirty="0">
                <a:solidFill>
                  <a:schemeClr val="tx1"/>
                </a:solidFill>
                <a:effectLst/>
                <a:latin typeface="Arial" panose="020B0604020202020204" pitchFamily="34" charset="0"/>
                <a:ea typeface="宋体" panose="02010600030101010101" pitchFamily="2" charset="-122"/>
                <a:cs typeface="+mn-cs"/>
              </a:rPr>
              <a:t>，只有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err="1">
                <a:solidFill>
                  <a:schemeClr val="tx1"/>
                </a:solidFill>
                <a:effectLst/>
                <a:latin typeface="Arial" panose="020B0604020202020204" pitchFamily="34" charset="0"/>
                <a:ea typeface="宋体" panose="02010600030101010101" pitchFamily="2" charset="-122"/>
                <a:cs typeface="+mn-cs"/>
              </a:rPr>
              <a:t>D</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包含一个</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重旋转轴和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个与之垂直的二重轴的点群称为双面群</a:t>
            </a:r>
            <a:r>
              <a:rPr lang="zh-CN" altLang="en-US" sz="1200" kern="1200" dirty="0">
                <a:solidFill>
                  <a:schemeClr val="tx1"/>
                </a:solidFill>
                <a:effectLst/>
                <a:latin typeface="Arial" panose="020B0604020202020204" pitchFamily="34" charset="0"/>
                <a:ea typeface="宋体" panose="02010600030101010101" pitchFamily="2" charset="-122"/>
                <a:cs typeface="+mn-cs"/>
              </a:rPr>
              <a:t>，这个有</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err="1">
                <a:solidFill>
                  <a:schemeClr val="tx1"/>
                </a:solidFill>
                <a:effectLst/>
                <a:latin typeface="Arial" panose="020B0604020202020204" pitchFamily="34" charset="0"/>
                <a:ea typeface="宋体" panose="02010600030101010101" pitchFamily="2" charset="-122"/>
                <a:cs typeface="+mn-cs"/>
              </a:rPr>
              <a:t>D</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nh</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D</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群加上与</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重轴垂直的反映面</a:t>
            </a:r>
            <a:r>
              <a:rPr lang="zh-CN" altLang="en-US" sz="1200" kern="1200" dirty="0">
                <a:solidFill>
                  <a:schemeClr val="tx1"/>
                </a:solidFill>
                <a:effectLst/>
                <a:latin typeface="Arial" panose="020B0604020202020204" pitchFamily="34" charset="0"/>
                <a:ea typeface="宋体" panose="02010600030101010101" pitchFamily="2" charset="-122"/>
                <a:cs typeface="+mn-cs"/>
              </a:rPr>
              <a:t>也是</a:t>
            </a:r>
            <a:r>
              <a:rPr lang="en-US" altLang="zh-CN" sz="1200" kern="1200" dirty="0">
                <a:solidFill>
                  <a:schemeClr val="tx1"/>
                </a:solidFill>
                <a:effectLst/>
                <a:latin typeface="Arial" panose="020B0604020202020204" pitchFamily="34" charset="0"/>
                <a:ea typeface="宋体" panose="02010600030101010101" pitchFamily="2" charset="-122"/>
                <a:cs typeface="+mn-cs"/>
              </a:rPr>
              <a:t>4</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r>
              <a:rPr lang="en-US" altLang="zh-CN" sz="1200" i="1" kern="1200" dirty="0" err="1">
                <a:solidFill>
                  <a:schemeClr val="tx1"/>
                </a:solidFill>
                <a:effectLst/>
                <a:latin typeface="Arial" panose="020B0604020202020204" pitchFamily="34" charset="0"/>
                <a:ea typeface="宋体" panose="02010600030101010101" pitchFamily="2" charset="-122"/>
                <a:cs typeface="+mn-cs"/>
              </a:rPr>
              <a:t>D</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nd</a:t>
            </a:r>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i="1" kern="1200" dirty="0" err="1">
                <a:solidFill>
                  <a:schemeClr val="tx1"/>
                </a:solidFill>
                <a:effectLst/>
                <a:latin typeface="Arial" panose="020B0604020202020204" pitchFamily="34" charset="0"/>
                <a:ea typeface="宋体" panose="02010600030101010101" pitchFamily="2" charset="-122"/>
                <a:cs typeface="+mn-cs"/>
              </a:rPr>
              <a:t>D</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群加上通过</a:t>
            </a:r>
            <a:r>
              <a:rPr lang="en-US" altLang="zh-CN" sz="1200" i="1" kern="1200" dirty="0">
                <a:solidFill>
                  <a:schemeClr val="tx1"/>
                </a:solidFill>
                <a:effectLst/>
                <a:latin typeface="Arial" panose="020B0604020202020204" pitchFamily="34" charset="0"/>
                <a:ea typeface="宋体" panose="02010600030101010101" pitchFamily="2" charset="-122"/>
                <a:cs typeface="+mn-cs"/>
              </a:rPr>
              <a:t>n</a:t>
            </a:r>
            <a:r>
              <a:rPr lang="zh-CN" altLang="zh-CN" sz="1200" kern="1200" dirty="0">
                <a:solidFill>
                  <a:schemeClr val="tx1"/>
                </a:solidFill>
                <a:effectLst/>
                <a:latin typeface="Arial" panose="020B0604020202020204" pitchFamily="34" charset="0"/>
                <a:ea typeface="宋体" panose="02010600030101010101" pitchFamily="2" charset="-122"/>
                <a:cs typeface="+mn-cs"/>
              </a:rPr>
              <a:t>重轴及两根二重轴角平分线的反映面</a:t>
            </a:r>
            <a:r>
              <a:rPr lang="zh-CN" altLang="en-US" sz="1200" kern="1200" dirty="0">
                <a:solidFill>
                  <a:schemeClr val="tx1"/>
                </a:solidFill>
                <a:effectLst/>
                <a:latin typeface="Arial" panose="020B0604020202020204" pitchFamily="34" charset="0"/>
                <a:ea typeface="宋体" panose="02010600030101010101" pitchFamily="2" charset="-122"/>
                <a:cs typeface="+mn-cs"/>
              </a:rPr>
              <a:t>，有</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en-US" sz="1200" kern="1200" dirty="0">
                <a:solidFill>
                  <a:schemeClr val="tx1"/>
                </a:solidFill>
                <a:effectLst/>
                <a:latin typeface="Arial" panose="020B0604020202020204" pitchFamily="34" charset="0"/>
                <a:ea typeface="宋体" panose="02010600030101010101" pitchFamily="2" charset="-122"/>
                <a:cs typeface="+mn-cs"/>
              </a:rPr>
              <a:t>个</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1200" b="0"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0"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0"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200" b="0"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0"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T</a:t>
            </a:r>
            <a:r>
              <a:rPr lang="en-US" altLang="zh-CN" sz="1200" b="0"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b="0"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各有</a:t>
            </a:r>
            <a:r>
              <a:rPr lang="en-US" altLang="zh-CN"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个。</a:t>
            </a:r>
            <a:endParaRPr lang="en-US" altLang="zh-CN" sz="1200" b="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t>一共是</a:t>
            </a:r>
            <a:r>
              <a:rPr lang="en-US" altLang="zh-CN" dirty="0"/>
              <a:t>32</a:t>
            </a:r>
            <a:r>
              <a:rPr lang="zh-CN" altLang="en-US" dirty="0"/>
              <a:t>个。</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70</a:t>
            </a:fld>
            <a:endParaRPr lang="en-US" altLang="zh-CN"/>
          </a:p>
        </p:txBody>
      </p:sp>
    </p:spTree>
    <p:extLst>
      <p:ext uri="{BB962C8B-B14F-4D97-AF65-F5344CB8AC3E}">
        <p14:creationId xmlns:p14="http://schemas.microsoft.com/office/powerpoint/2010/main" val="35648974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有几个比较容易混淆的，用图来具体说明一下。比如，</a:t>
            </a:r>
            <a:r>
              <a:rPr lang="zh-CN" altLang="zh-CN" sz="1200" kern="1200" dirty="0">
                <a:solidFill>
                  <a:schemeClr val="tx1"/>
                </a:solidFill>
                <a:effectLst/>
                <a:latin typeface="Arial" panose="020B0604020202020204" pitchFamily="34" charset="0"/>
                <a:ea typeface="宋体" panose="02010600030101010101" pitchFamily="2" charset="-122"/>
                <a:cs typeface="+mn-cs"/>
              </a:rPr>
              <a:t>中心反演操作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i  </a:t>
            </a:r>
            <a:r>
              <a:rPr lang="zh-CN" altLang="en-US" sz="1200" kern="1200" dirty="0">
                <a:solidFill>
                  <a:schemeClr val="tx1"/>
                </a:solidFill>
                <a:effectLst/>
                <a:latin typeface="Arial" panose="020B0604020202020204" pitchFamily="34" charset="0"/>
                <a:ea typeface="宋体" panose="02010600030101010101" pitchFamily="2" charset="-122"/>
                <a:cs typeface="+mn-cs"/>
              </a:rPr>
              <a:t>就是从</a:t>
            </a:r>
            <a:r>
              <a:rPr lang="en-US" altLang="zh-CN" sz="1200" i="1" kern="1200" dirty="0">
                <a:solidFill>
                  <a:schemeClr val="tx1"/>
                </a:solidFill>
                <a:effectLst/>
                <a:latin typeface="Arial" panose="020B0604020202020204" pitchFamily="34" charset="0"/>
                <a:ea typeface="宋体" panose="02010600030101010101" pitchFamily="2" charset="-122"/>
                <a:cs typeface="+mn-cs"/>
              </a:rPr>
              <a:t>A </a:t>
            </a:r>
            <a:r>
              <a:rPr lang="zh-CN" altLang="zh-CN" sz="1200" kern="1200" dirty="0">
                <a:solidFill>
                  <a:schemeClr val="tx1"/>
                </a:solidFill>
                <a:effectLst/>
                <a:latin typeface="Arial" panose="020B0604020202020204" pitchFamily="34" charset="0"/>
                <a:ea typeface="宋体" panose="02010600030101010101" pitchFamily="2" charset="-122"/>
                <a:cs typeface="+mn-cs"/>
              </a:rPr>
              <a:t>变换到</a:t>
            </a:r>
            <a:r>
              <a:rPr lang="en-US" altLang="zh-CN" sz="1200" i="1"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，而二重旋转操作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 </a:t>
            </a:r>
            <a:r>
              <a:rPr lang="zh-CN" altLang="zh-CN" sz="1200" kern="1200" dirty="0">
                <a:solidFill>
                  <a:schemeClr val="tx1"/>
                </a:solidFill>
                <a:effectLst/>
                <a:latin typeface="Arial" panose="020B0604020202020204" pitchFamily="34" charset="0"/>
                <a:ea typeface="宋体" panose="02010600030101010101" pitchFamily="2" charset="-122"/>
                <a:cs typeface="+mn-cs"/>
              </a:rPr>
              <a:t>是从</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变换到</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71</a:t>
            </a:fld>
            <a:endParaRPr lang="en-US" altLang="zh-CN"/>
          </a:p>
        </p:txBody>
      </p:sp>
    </p:spTree>
    <p:extLst>
      <p:ext uri="{BB962C8B-B14F-4D97-AF65-F5344CB8AC3E}">
        <p14:creationId xmlns:p14="http://schemas.microsoft.com/office/powerpoint/2010/main" val="2312203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再比如，</a:t>
            </a:r>
            <a:r>
              <a:rPr kumimoji="0"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200" b="0"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200" b="0"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旋转反演操作 </a:t>
            </a:r>
            <a:r>
              <a:rPr kumimoji="0" lang="en-US" altLang="zh-CN"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n-US" altLang="zh-CN" sz="1200" b="0"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 </a:t>
            </a:r>
            <a:r>
              <a:rPr kumimoji="0" lang="zh-CN" altLang="en-US" sz="1200" b="0"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的关系：</a:t>
            </a:r>
            <a:endParaRPr lang="zh-CN" altLang="en-US" b="0" i="0"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72</a:t>
            </a:fld>
            <a:endParaRPr lang="en-US" altLang="zh-CN"/>
          </a:p>
        </p:txBody>
      </p:sp>
    </p:spTree>
    <p:extLst>
      <p:ext uri="{BB962C8B-B14F-4D97-AF65-F5344CB8AC3E}">
        <p14:creationId xmlns:p14="http://schemas.microsoft.com/office/powerpoint/2010/main" val="2096780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chemeClr val="tx1"/>
                </a:solidFill>
                <a:effectLst/>
                <a:latin typeface="Arial" panose="020B0604020202020204" pitchFamily="34" charset="0"/>
                <a:ea typeface="宋体" panose="02010600030101010101" pitchFamily="2" charset="-122"/>
                <a:cs typeface="+mn-cs"/>
              </a:rPr>
              <a:t>从这张图中可以看出，</a:t>
            </a:r>
            <a:r>
              <a:rPr lang="en-US" altLang="zh-CN" sz="1200" i="1"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1</a:t>
            </a:r>
            <a:r>
              <a:rPr lang="zh-CN" altLang="en-US"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i </a:t>
            </a:r>
            <a:r>
              <a:rPr lang="zh-CN" altLang="en-US" sz="1200" kern="1200" dirty="0">
                <a:solidFill>
                  <a:schemeClr val="tx1"/>
                </a:solidFill>
                <a:effectLst/>
                <a:latin typeface="Arial" panose="020B0604020202020204" pitchFamily="34" charset="0"/>
                <a:ea typeface="宋体" panose="02010600030101010101" pitchFamily="2" charset="-122"/>
                <a:cs typeface="+mn-cs"/>
              </a:rPr>
              <a:t>是一样的，都是将</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zh-CN" altLang="en-US" sz="1200" kern="1200" dirty="0">
                <a:solidFill>
                  <a:schemeClr val="tx1"/>
                </a:solidFill>
                <a:effectLst/>
                <a:latin typeface="Arial" panose="020B0604020202020204" pitchFamily="34" charset="0"/>
                <a:ea typeface="宋体" panose="02010600030101010101" pitchFamily="2" charset="-122"/>
                <a:cs typeface="+mn-cs"/>
              </a:rPr>
              <a:t>点变换到</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en-US" sz="1200" kern="1200" dirty="0">
                <a:solidFill>
                  <a:schemeClr val="tx1"/>
                </a:solidFill>
                <a:effectLst/>
                <a:latin typeface="Arial" panose="020B0604020202020204" pitchFamily="34" charset="0"/>
                <a:ea typeface="宋体" panose="02010600030101010101" pitchFamily="2" charset="-122"/>
                <a:cs typeface="+mn-cs"/>
              </a:rPr>
              <a:t>点，</a:t>
            </a:r>
            <a:r>
              <a:rPr lang="zh-CN" altLang="zh-CN" sz="1200" kern="1200" dirty="0">
                <a:solidFill>
                  <a:schemeClr val="tx1"/>
                </a:solidFill>
                <a:effectLst/>
                <a:latin typeface="Arial" panose="020B0604020202020204" pitchFamily="34" charset="0"/>
                <a:ea typeface="宋体" panose="02010600030101010101" pitchFamily="2" charset="-122"/>
                <a:cs typeface="+mn-cs"/>
              </a:rPr>
              <a:t>而二重旋转反演操作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就是反映面操作</a:t>
            </a:r>
            <a:r>
              <a:rPr lang="en-US" altLang="zh-CN" sz="1200" i="1" kern="1200" dirty="0">
                <a:solidFill>
                  <a:schemeClr val="tx1"/>
                </a:solidFill>
                <a:effectLst/>
                <a:latin typeface="Arial" panose="020B0604020202020204" pitchFamily="34" charset="0"/>
                <a:ea typeface="宋体" panose="02010600030101010101" pitchFamily="2" charset="-122"/>
                <a:cs typeface="+mn-cs"/>
              </a:rPr>
              <a:t>C</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s</a:t>
            </a:r>
            <a:r>
              <a:rPr lang="zh-CN" altLang="en-US" sz="1200" i="1" kern="1200" baseline="-25000" dirty="0">
                <a:solidFill>
                  <a:schemeClr val="tx1"/>
                </a:solidFill>
                <a:effectLst/>
                <a:latin typeface="Arial" panose="020B0604020202020204" pitchFamily="34" charset="0"/>
                <a:ea typeface="宋体" panose="02010600030101010101" pitchFamily="2" charset="-122"/>
                <a:cs typeface="+mn-cs"/>
              </a:rPr>
              <a:t>，</a:t>
            </a:r>
            <a:r>
              <a:rPr lang="zh-CN" altLang="en-US" sz="1200" kern="1200" dirty="0">
                <a:solidFill>
                  <a:schemeClr val="tx1"/>
                </a:solidFill>
                <a:effectLst/>
                <a:latin typeface="Arial" panose="020B0604020202020204" pitchFamily="34" charset="0"/>
                <a:ea typeface="宋体" panose="02010600030101010101" pitchFamily="2" charset="-122"/>
                <a:cs typeface="+mn-cs"/>
              </a:rPr>
              <a:t>都是将</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变换到</a:t>
            </a:r>
            <a:r>
              <a:rPr lang="en-US" altLang="zh-CN" sz="1200" i="1" kern="1200" dirty="0">
                <a:solidFill>
                  <a:schemeClr val="tx1"/>
                </a:solidFill>
                <a:effectLst/>
                <a:latin typeface="Arial" panose="020B0604020202020204" pitchFamily="34" charset="0"/>
                <a:ea typeface="宋体" panose="02010600030101010101" pitchFamily="2" charset="-122"/>
                <a:cs typeface="+mn-cs"/>
              </a:rPr>
              <a:t> 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en-US" b="0" i="0" dirty="0"/>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所以</a:t>
            </a:r>
            <a:r>
              <a:rPr lang="zh-CN" altLang="zh-CN" sz="1200" kern="1200" dirty="0">
                <a:solidFill>
                  <a:schemeClr val="tx1"/>
                </a:solidFill>
                <a:effectLst/>
                <a:latin typeface="Arial" panose="020B0604020202020204" pitchFamily="34" charset="0"/>
                <a:ea typeface="宋体" panose="02010600030101010101" pitchFamily="2" charset="-122"/>
                <a:cs typeface="+mn-cs"/>
              </a:rPr>
              <a:t>旋转反演操作群只有</a:t>
            </a:r>
            <a:r>
              <a:rPr lang="en-US" altLang="zh-CN" sz="1200" i="1"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i="1" kern="1200" dirty="0">
                <a:solidFill>
                  <a:schemeClr val="tx1"/>
                </a:solidFill>
                <a:effectLst/>
                <a:latin typeface="Arial" panose="020B0604020202020204" pitchFamily="34" charset="0"/>
                <a:ea typeface="宋体" panose="02010600030101010101" pitchFamily="2" charset="-122"/>
                <a:cs typeface="+mn-cs"/>
              </a:rPr>
              <a:t>S</a:t>
            </a:r>
            <a:r>
              <a:rPr lang="en-US" altLang="zh-CN" sz="1200" kern="1200" baseline="-25000" dirty="0">
                <a:solidFill>
                  <a:schemeClr val="tx1"/>
                </a:solidFill>
                <a:effectLst/>
                <a:latin typeface="Arial" panose="020B0604020202020204" pitchFamily="34" charset="0"/>
                <a:ea typeface="宋体" panose="02010600030101010101" pitchFamily="2" charset="-122"/>
                <a:cs typeface="+mn-cs"/>
              </a:rPr>
              <a:t>4 </a:t>
            </a:r>
            <a:r>
              <a:rPr lang="zh-CN" altLang="zh-CN" sz="1200" kern="1200" dirty="0">
                <a:solidFill>
                  <a:schemeClr val="tx1"/>
                </a:solidFill>
                <a:effectLst/>
                <a:latin typeface="Arial" panose="020B0604020202020204" pitchFamily="34" charset="0"/>
                <a:ea typeface="宋体" panose="02010600030101010101" pitchFamily="2" charset="-122"/>
                <a:cs typeface="+mn-cs"/>
              </a:rPr>
              <a:t>两个</a:t>
            </a:r>
            <a:r>
              <a:rPr lang="zh-CN" altLang="en-US" sz="1200" kern="1200" dirty="0">
                <a:solidFill>
                  <a:schemeClr val="tx1"/>
                </a:solidFill>
                <a:effectLst/>
                <a:latin typeface="Arial" panose="020B0604020202020204" pitchFamily="34" charset="0"/>
                <a:ea typeface="宋体" panose="02010600030101010101" pitchFamily="2" charset="-122"/>
                <a:cs typeface="+mn-cs"/>
              </a:rPr>
              <a:t>对称素。</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73</a:t>
            </a:fld>
            <a:endParaRPr lang="en-US" altLang="zh-CN"/>
          </a:p>
        </p:txBody>
      </p:sp>
    </p:spTree>
    <p:extLst>
      <p:ext uri="{BB962C8B-B14F-4D97-AF65-F5344CB8AC3E}">
        <p14:creationId xmlns:p14="http://schemas.microsoft.com/office/powerpoint/2010/main" val="3160944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法国晶体学家布拉菲于</a:t>
            </a:r>
            <a:r>
              <a:rPr lang="en-US" altLang="zh-CN" sz="1200" kern="1200" dirty="0">
                <a:solidFill>
                  <a:schemeClr val="tx1"/>
                </a:solidFill>
                <a:effectLst/>
                <a:latin typeface="Arial" panose="020B0604020202020204" pitchFamily="34" charset="0"/>
                <a:ea typeface="宋体" panose="02010600030101010101" pitchFamily="2" charset="-122"/>
                <a:cs typeface="+mn-cs"/>
              </a:rPr>
              <a:t>1850</a:t>
            </a:r>
            <a:r>
              <a:rPr lang="zh-CN" altLang="zh-CN" sz="1200" kern="1200" dirty="0">
                <a:solidFill>
                  <a:schemeClr val="tx1"/>
                </a:solidFill>
                <a:effectLst/>
                <a:latin typeface="Arial" panose="020B0604020202020204" pitchFamily="34" charset="0"/>
                <a:ea typeface="宋体" panose="02010600030101010101" pitchFamily="2" charset="-122"/>
                <a:cs typeface="+mn-cs"/>
              </a:rPr>
              <a:t>年用数学群论的方法推导出空间点阵只能有十四种： 简单三斜、简单单斜、底心单斜、简单正交、底心正交、体心正交、面心正交、简单六方、简单菱方、简单四方、体心四方、简单立方、体心立方、面心立方。根据其对称特点，它们分别属于七个晶系。</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74</a:t>
            </a:fld>
            <a:endParaRPr lang="en-US" altLang="zh-CN"/>
          </a:p>
        </p:txBody>
      </p:sp>
    </p:spTree>
    <p:extLst>
      <p:ext uri="{BB962C8B-B14F-4D97-AF65-F5344CB8AC3E}">
        <p14:creationId xmlns:p14="http://schemas.microsoft.com/office/powerpoint/2010/main" val="24604716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a:t>
            </a:r>
            <a:r>
              <a:rPr lang="en-US" altLang="zh-CN" dirty="0"/>
              <a:t>7</a:t>
            </a:r>
            <a:r>
              <a:rPr lang="zh-CN" altLang="en-US" dirty="0"/>
              <a:t>个晶系为：三斜、单斜、正交、三方、四方、六方、立方晶系。我们讨论的简单立方、体心立方、面心立方都属于立方晶系，六角密排属于六方晶系。</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75</a:t>
            </a:fld>
            <a:endParaRPr lang="en-US" altLang="zh-CN"/>
          </a:p>
        </p:txBody>
      </p:sp>
    </p:spTree>
    <p:extLst>
      <p:ext uri="{BB962C8B-B14F-4D97-AF65-F5344CB8AC3E}">
        <p14:creationId xmlns:p14="http://schemas.microsoft.com/office/powerpoint/2010/main" val="3935164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第四小节讲述倒格子与布里渊区。</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76</a:t>
            </a:fld>
            <a:endParaRPr lang="en-US" altLang="zh-CN"/>
          </a:p>
        </p:txBody>
      </p:sp>
    </p:spTree>
    <p:extLst>
      <p:ext uri="{BB962C8B-B14F-4D97-AF65-F5344CB8AC3E}">
        <p14:creationId xmlns:p14="http://schemas.microsoft.com/office/powerpoint/2010/main" val="3190632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晶体结构的空间周期性可以引入倒格子的概念来描述。</a:t>
            </a:r>
          </a:p>
          <a:p>
            <a:r>
              <a:rPr lang="zh-CN" altLang="zh-CN" sz="1200" kern="1200" dirty="0">
                <a:solidFill>
                  <a:schemeClr val="tx1"/>
                </a:solidFill>
                <a:effectLst/>
                <a:latin typeface="Arial" panose="020B0604020202020204" pitchFamily="34" charset="0"/>
                <a:ea typeface="宋体" panose="02010600030101010101" pitchFamily="2" charset="-122"/>
                <a:cs typeface="+mn-cs"/>
              </a:rPr>
              <a:t>我们知道，针对一个时域周期函数，其时间周期</a:t>
            </a:r>
            <a:r>
              <a:rPr lang="en-US" altLang="zh-CN" sz="1200" i="1" kern="1200" dirty="0">
                <a:solidFill>
                  <a:schemeClr val="tx1"/>
                </a:solidFill>
                <a:effectLst/>
                <a:latin typeface="Arial" panose="020B0604020202020204" pitchFamily="34" charset="0"/>
                <a:ea typeface="宋体" panose="02010600030101010101" pitchFamily="2" charset="-122"/>
                <a:cs typeface="+mn-cs"/>
              </a:rPr>
              <a:t>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的倒数即为频率——单位时间的周期数，那么空间的周期</a:t>
            </a:r>
            <a:r>
              <a:rPr lang="en-US" altLang="zh-CN" sz="1200" i="1" kern="1200">
                <a:solidFill>
                  <a:schemeClr val="tx1"/>
                </a:solidFill>
                <a:effectLst/>
                <a:latin typeface="Arial" panose="020B0604020202020204" pitchFamily="34" charset="0"/>
                <a:ea typeface="宋体" panose="02010600030101010101" pitchFamily="2" charset="-122"/>
                <a:cs typeface="+mn-cs"/>
              </a:rPr>
              <a:t>R </a:t>
            </a:r>
            <a:r>
              <a:rPr lang="zh-CN" altLang="zh-CN" sz="1200" kern="120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倒数，即单位空间的周期数，则可以看成是“空间的频率”。 </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77</a:t>
            </a:fld>
            <a:endParaRPr lang="en-US" altLang="zh-CN"/>
          </a:p>
        </p:txBody>
      </p:sp>
    </p:spTree>
    <p:extLst>
      <p:ext uri="{BB962C8B-B14F-4D97-AF65-F5344CB8AC3E}">
        <p14:creationId xmlns:p14="http://schemas.microsoft.com/office/powerpoint/2010/main" val="84905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设一周期格子，其格点由关系式：</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表示，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是晶格基矢（原胞的边矢量）。由于晶格的周期性，其相关物理性质</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亦为周期函数：</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e>
                    </m:d>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将周期函数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展开成傅里叶级数，有：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𝑔</m:t>
                          </m:r>
                        </m:sub>
                        <m:sup/>
                        <m:e>
                          <m:r>
                            <a:rPr lang="zh-CN" altLang="en-US" sz="1200" i="1" kern="1200">
                              <a:solidFill>
                                <a:schemeClr val="tx1"/>
                              </a:solidFill>
                              <a:latin typeface="Cambria Math" panose="02040503050406030204" pitchFamily="18" charset="0"/>
                              <a:ea typeface="宋体" panose="02010600030101010101" pitchFamily="2" charset="-122"/>
                              <a:cs typeface="+mn-cs"/>
                            </a:rPr>
                            <m:t>𝐴</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𝑔</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𝑖𝑔</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sup>
                          </m:sSup>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sub/>
                              </m:sSub>
                            </m:sub>
                          </m:sSub>
                        </m:e>
                      </m:nary>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𝐹</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m:t>
                      </m:r>
                      <m:nary>
                        <m:naryPr>
                          <m:chr m:val="∑"/>
                          <m:limLoc m:val="undOvr"/>
                          <m:grow m:val="on"/>
                          <m:supHide m:val="on"/>
                          <m:ctrlPr>
                            <a:rPr lang="zh-CN" altLang="en-US" sz="1200" i="1" kern="1200">
                              <a:solidFill>
                                <a:schemeClr val="tx1"/>
                              </a:solidFill>
                              <a:latin typeface="Cambria Math" panose="02040503050406030204" pitchFamily="18" charset="0"/>
                              <a:ea typeface="宋体" panose="02010600030101010101" pitchFamily="2" charset="-122"/>
                              <a:cs typeface="+mn-cs"/>
                            </a:rPr>
                          </m:ctrlPr>
                        </m:naryPr>
                        <m:sub>
                          <m:r>
                            <a:rPr lang="zh-CN" altLang="en-US" sz="1200" i="1" kern="1200">
                              <a:solidFill>
                                <a:schemeClr val="tx1"/>
                              </a:solidFill>
                              <a:latin typeface="Cambria Math" panose="02040503050406030204" pitchFamily="18" charset="0"/>
                              <a:ea typeface="宋体" panose="02010600030101010101" pitchFamily="2" charset="-122"/>
                              <a:cs typeface="+mn-cs"/>
                            </a:rPr>
                            <m:t>𝑔</m:t>
                          </m:r>
                        </m:sub>
                        <m:sup/>
                        <m:e>
                          <m:r>
                            <a:rPr lang="zh-CN" altLang="en-US" sz="1200" i="1" kern="1200">
                              <a:solidFill>
                                <a:schemeClr val="tx1"/>
                              </a:solidFill>
                              <a:latin typeface="Cambria Math" panose="02040503050406030204" pitchFamily="18" charset="0"/>
                              <a:ea typeface="宋体" panose="02010600030101010101" pitchFamily="2" charset="-122"/>
                              <a:cs typeface="+mn-cs"/>
                            </a:rPr>
                            <m:t>𝐴</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𝑔</m:t>
                          </m:r>
                          <m:r>
                            <a:rPr lang="zh-CN" altLang="en-US" sz="1200" i="0" kern="1200">
                              <a:solidFill>
                                <a:schemeClr val="tx1"/>
                              </a:solidFill>
                              <a:latin typeface="Cambria Math" panose="02040503050406030204" pitchFamily="18" charset="0"/>
                              <a:ea typeface="宋体" panose="02010600030101010101" pitchFamily="2" charset="-122"/>
                              <a:cs typeface="+mn-cs"/>
                            </a:rPr>
                            <m:t>)</m:t>
                          </m:r>
                          <m:sSup>
                            <m:sSupPr>
                              <m:ctrlPr>
                                <a:rPr lang="zh-CN" altLang="en-US" sz="1200" i="1" kern="120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d>
                                <m:dPr>
                                  <m:begChr m:val=""/>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𝑖𝑔</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𝑟</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e>
                              </m:d>
                            </m:sup>
                          </m:sSup>
                        </m:e>
                      </m:nary>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𝐴</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𝑔</m:t>
                    </m:r>
                    <m:r>
                      <a:rPr lang="zh-CN" altLang="en-US" sz="1200" i="0" kern="1200">
                        <a:solidFill>
                          <a:schemeClr val="tx1"/>
                        </a:solidFill>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为傅里叶级数展开系数，</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的量纲是空间尺度的倒数，对应时域周期函数傅里叶级数展开中的频率，</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可以理解成是“空间频率”。</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设一周期格子，其格点由关系式：</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𝑅=𝑛_1 𝛼_1+𝑛_2 𝛼_2+𝑛_3 𝛼_3</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表示，</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𝛼_1 、𝛼_2 、𝛼_3</a:t>
                </a:r>
                <a:r>
                  <a:rPr lang="zh-CN" altLang="zh-CN" sz="1200" kern="1200" dirty="0">
                    <a:solidFill>
                      <a:schemeClr val="tx1"/>
                    </a:solidFill>
                    <a:effectLst/>
                    <a:latin typeface="Arial" panose="020B0604020202020204" pitchFamily="34" charset="0"/>
                    <a:ea typeface="宋体" panose="02010600030101010101" pitchFamily="2" charset="-122"/>
                    <a:cs typeface="+mn-cs"/>
                  </a:rPr>
                  <a:t>是晶格基矢（原胞的边矢量）。由于晶格的周期性，其相关物理性质</a:t>
                </a:r>
                <a:r>
                  <a:rPr lang="en-US" altLang="zh-CN" sz="1200" i="1" kern="1200" dirty="0">
                    <a:solidFill>
                      <a:schemeClr val="tx1"/>
                    </a:solidFill>
                    <a:effectLst/>
                    <a:latin typeface="Arial" panose="020B0604020202020204" pitchFamily="34" charset="0"/>
                    <a:ea typeface="宋体" panose="02010600030101010101" pitchFamily="2" charset="-122"/>
                    <a:cs typeface="+mn-cs"/>
                  </a:rPr>
                  <a:t>F</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亦为周期函数：</a:t>
                </a:r>
                <a:r>
                  <a:rPr lang="zh-CN" altLang="en-US" sz="1200" i="0" kern="1200">
                    <a:solidFill>
                      <a:schemeClr val="tx1"/>
                    </a:solidFill>
                    <a:latin typeface="Arial" panose="020B0604020202020204" pitchFamily="34" charset="0"/>
                    <a:ea typeface="宋体" panose="02010600030101010101" pitchFamily="2" charset="-122"/>
                    <a:cs typeface="+mn-cs"/>
                  </a:rPr>
                  <a:t>├ 𝐹(𝑟+𝑅)=𝐹(𝑟)</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将周期函数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F</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展开成傅里叶级数，有：</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𝐹(𝑟)=∑129_𝑔▒〖𝐴(𝑔)𝑒^(𝑖𝑔⋅𝑟) 〖_(〖_〗)〗〗</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𝐹(𝑟+𝑅)=∑129_𝑔▒〖𝐴(𝑔)𝑒^├ 𝑖𝑔⋅(𝑟+𝑅)  〗</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g</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为傅里叶级数展开系数，</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g </a:t>
                </a:r>
                <a:r>
                  <a:rPr lang="zh-CN" altLang="zh-CN" sz="1200" kern="1200" dirty="0">
                    <a:solidFill>
                      <a:schemeClr val="tx1"/>
                    </a:solidFill>
                    <a:effectLst/>
                    <a:latin typeface="Arial" panose="020B0604020202020204" pitchFamily="34" charset="0"/>
                    <a:ea typeface="宋体" panose="02010600030101010101" pitchFamily="2" charset="-122"/>
                    <a:cs typeface="+mn-cs"/>
                  </a:rPr>
                  <a:t>的量纲是空间尺度的倒数，对应时域周期函数傅里叶级数展开中的频率，</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g </a:t>
                </a:r>
                <a:r>
                  <a:rPr lang="zh-CN" altLang="zh-CN" sz="1200" kern="1200" dirty="0">
                    <a:solidFill>
                      <a:schemeClr val="tx1"/>
                    </a:solidFill>
                    <a:effectLst/>
                    <a:latin typeface="Arial" panose="020B0604020202020204" pitchFamily="34" charset="0"/>
                    <a:ea typeface="宋体" panose="02010600030101010101" pitchFamily="2" charset="-122"/>
                    <a:cs typeface="+mn-cs"/>
                  </a:rPr>
                  <a:t>可以理解成是“空间频率”。</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宋体" panose="02010600030101010101" pitchFamily="2" charset="-122"/>
                    <a:cs typeface="+mn-cs"/>
                  </a:rPr>
                  <a:t>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78</a:t>
            </a:fld>
            <a:endParaRPr lang="en-US" altLang="zh-CN"/>
          </a:p>
        </p:txBody>
      </p:sp>
    </p:spTree>
    <p:extLst>
      <p:ext uri="{BB962C8B-B14F-4D97-AF65-F5344CB8AC3E}">
        <p14:creationId xmlns:p14="http://schemas.microsoft.com/office/powerpoint/2010/main" val="1587817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比较</a:t>
                </a:r>
                <a:r>
                  <a:rPr lang="zh-CN" altLang="en-US" sz="1200" kern="1200" dirty="0">
                    <a:solidFill>
                      <a:schemeClr val="tx1"/>
                    </a:solidFill>
                    <a:effectLst/>
                    <a:latin typeface="Arial" panose="020B0604020202020204" pitchFamily="34" charset="0"/>
                    <a:ea typeface="宋体" panose="02010600030101010101" pitchFamily="2" charset="-122"/>
                    <a:cs typeface="+mn-cs"/>
                  </a:rPr>
                  <a:t>这两个</a:t>
                </a:r>
                <a:r>
                  <a:rPr lang="zh-CN" altLang="zh-CN" sz="1200" kern="1200" dirty="0">
                    <a:solidFill>
                      <a:schemeClr val="tx1"/>
                    </a:solidFill>
                    <a:effectLst/>
                    <a:latin typeface="Arial" panose="020B0604020202020204" pitchFamily="34" charset="0"/>
                    <a:ea typeface="宋体" panose="02010600030101010101" pitchFamily="2" charset="-122"/>
                    <a:cs typeface="+mn-cs"/>
                  </a:rPr>
                  <a:t>式</a:t>
                </a:r>
                <a:r>
                  <a:rPr lang="zh-CN" altLang="en-US" sz="1200" kern="1200" dirty="0">
                    <a:solidFill>
                      <a:schemeClr val="tx1"/>
                    </a:solidFill>
                    <a:effectLst/>
                    <a:latin typeface="Arial" panose="020B0604020202020204" pitchFamily="34" charset="0"/>
                    <a:ea typeface="宋体" panose="02010600030101010101" pitchFamily="2" charset="-122"/>
                    <a:cs typeface="+mn-cs"/>
                  </a:rPr>
                  <a:t>子</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14:m>
                  <m:oMath xmlns:m="http://schemas.openxmlformats.org/officeDocument/2006/math">
                    <m:sSup>
                      <m:sSup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pPr>
                      <m:e>
                        <m:r>
                          <a:rPr lang="zh-CN" altLang="en-US" sz="1200" i="1" kern="1200">
                            <a:solidFill>
                              <a:schemeClr val="tx1"/>
                            </a:solidFill>
                            <a:latin typeface="Cambria Math" panose="02040503050406030204" pitchFamily="18" charset="0"/>
                            <a:ea typeface="宋体" panose="02010600030101010101" pitchFamily="2" charset="-122"/>
                            <a:cs typeface="+mn-cs"/>
                          </a:rPr>
                          <m:t>𝑒</m:t>
                        </m:r>
                      </m:e>
                      <m:sup>
                        <m:r>
                          <a:rPr lang="zh-CN" altLang="en-US" sz="1200" i="1" kern="1200">
                            <a:solidFill>
                              <a:schemeClr val="tx1"/>
                            </a:solidFill>
                            <a:latin typeface="Cambria Math" panose="02040503050406030204" pitchFamily="18" charset="0"/>
                            <a:ea typeface="宋体" panose="02010600030101010101" pitchFamily="2" charset="-122"/>
                            <a:cs typeface="+mn-cs"/>
                          </a:rPr>
                          <m:t>𝑖𝑔</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sup>
                    </m:sSup>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0" kern="1200">
                        <a:solidFill>
                          <a:schemeClr val="tx1"/>
                        </a:solidFill>
                        <a:latin typeface="Arial" panose="020B0604020202020204" pitchFamily="34" charset="0"/>
                        <a:ea typeface="宋体" panose="02010600030101010101" pitchFamily="2" charset="-122"/>
                        <a:cs typeface="+mn-cs"/>
                      </a:rPr>
                      <m:t>1</m:t>
                    </m:r>
                  </m:oMath>
                </a14:m>
                <a:endParaRPr lang="en-US" altLang="zh-CN" i="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1-12</a:t>
                </a:r>
                <a:r>
                  <a:rPr lang="zh-CN" altLang="zh-CN" sz="1200" kern="1200" dirty="0">
                    <a:solidFill>
                      <a:schemeClr val="tx1"/>
                    </a:solidFill>
                    <a:effectLst/>
                    <a:latin typeface="Arial" panose="020B0604020202020204" pitchFamily="34" charset="0"/>
                    <a:ea typeface="宋体" panose="02010600030101010101" pitchFamily="2" charset="-122"/>
                    <a:cs typeface="+mn-cs"/>
                  </a:rPr>
                  <a:t>）比较式（</a:t>
                </a:r>
                <a:r>
                  <a:rPr lang="en-US" altLang="zh-CN" sz="1200" kern="1200" dirty="0">
                    <a:solidFill>
                      <a:schemeClr val="tx1"/>
                    </a:solidFill>
                    <a:effectLst/>
                    <a:latin typeface="Arial" panose="020B0604020202020204" pitchFamily="34" charset="0"/>
                    <a:ea typeface="宋体" panose="02010600030101010101" pitchFamily="2" charset="-122"/>
                    <a:cs typeface="+mn-cs"/>
                  </a:rPr>
                  <a:t>1-13</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1-14</a:t>
                </a:r>
                <a:r>
                  <a:rPr lang="zh-CN" altLang="zh-CN" sz="1200" kern="1200" dirty="0">
                    <a:solidFill>
                      <a:schemeClr val="tx1"/>
                    </a:solidFill>
                    <a:effectLst/>
                    <a:latin typeface="Arial" panose="020B0604020202020204" pitchFamily="34" charset="0"/>
                    <a:ea typeface="宋体" panose="02010600030101010101" pitchFamily="2" charset="-122"/>
                    <a:cs typeface="+mn-cs"/>
                  </a:rPr>
                  <a:t>），可知：</a:t>
                </a:r>
              </a:p>
              <a:p>
                <a:r>
                  <a:rPr lang="zh-CN" altLang="en-US" sz="1200" i="0" kern="1200">
                    <a:solidFill>
                      <a:schemeClr val="tx1"/>
                    </a:solidFill>
                    <a:latin typeface="Arial" panose="020B0604020202020204" pitchFamily="34" charset="0"/>
                    <a:ea typeface="宋体" panose="02010600030101010101" pitchFamily="2" charset="-122"/>
                    <a:cs typeface="+mn-cs"/>
                  </a:rPr>
                  <a:t>𝑒^(𝑖𝑔⋅𝑅)=</a:t>
                </a:r>
                <a:r>
                  <a:rPr lang="zh-CN" altLang="en-US" sz="1200" i="0" kern="1200">
                    <a:solidFill>
                      <a:schemeClr val="tx1"/>
                    </a:solidFill>
                    <a:latin typeface="Cambria Math" panose="02040503050406030204" pitchFamily="18" charset="0"/>
                    <a:ea typeface="宋体" panose="02010600030101010101" pitchFamily="2" charset="-122"/>
                    <a:cs typeface="+mn-cs"/>
                  </a:rPr>
                  <a:t>"1</a:t>
                </a:r>
                <a:r>
                  <a:rPr lang="zh-CN" altLang="en-US" sz="1200" i="0" kern="1200">
                    <a:solidFill>
                      <a:schemeClr val="tx1"/>
                    </a:solidFill>
                    <a:latin typeface="Arial" panose="020B0604020202020204" pitchFamily="34" charset="0"/>
                    <a:ea typeface="宋体" panose="02010600030101010101" pitchFamily="2" charset="-122"/>
                    <a:cs typeface="+mn-cs"/>
                  </a:rPr>
                  <a:t>"</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79</a:t>
            </a:fld>
            <a:endParaRPr lang="en-US" altLang="zh-CN"/>
          </a:p>
        </p:txBody>
      </p:sp>
    </p:spTree>
    <p:extLst>
      <p:ext uri="{BB962C8B-B14F-4D97-AF65-F5344CB8AC3E}">
        <p14:creationId xmlns:p14="http://schemas.microsoft.com/office/powerpoint/2010/main" val="425475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第一小节，晶格与点阵</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a:t>
            </a:fld>
            <a:endParaRPr lang="en-US" altLang="zh-CN"/>
          </a:p>
        </p:txBody>
      </p:sp>
    </p:spTree>
    <p:extLst>
      <p:ext uri="{BB962C8B-B14F-4D97-AF65-F5344CB8AC3E}">
        <p14:creationId xmlns:p14="http://schemas.microsoft.com/office/powerpoint/2010/main" val="7168262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𝑔</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𝑚</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0" kern="1200">
                            <a:solidFill>
                              <a:schemeClr val="tx1"/>
                            </a:solidFill>
                            <a:latin typeface="Cambria Math" panose="02040503050406030204" pitchFamily="18" charset="0"/>
                            <a:ea typeface="宋体" panose="02010600030101010101" pitchFamily="2" charset="-122"/>
                            <a:cs typeface="+mn-cs"/>
                          </a:rPr>
                          <m:t>为整数</m:t>
                        </m:r>
                      </m:e>
                    </m:d>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对布拉菲格子中的所有格矢量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𝑹</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满足</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𝑔</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𝑅</m:t>
                        </m:r>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1" kern="1200" smtClean="0">
                            <a:solidFill>
                              <a:schemeClr val="tx1"/>
                            </a:solidFill>
                            <a:latin typeface="Cambria Math" panose="02040503050406030204" pitchFamily="18" charset="0"/>
                            <a:ea typeface="宋体" panose="02010600030101010101" pitchFamily="2" charset="-122"/>
                            <a:cs typeface="+mn-cs"/>
                          </a:rPr>
                          <m:t> </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0" kern="1200">
                            <a:solidFill>
                              <a:schemeClr val="tx1"/>
                            </a:solidFill>
                            <a:latin typeface="Cambria Math" panose="02040503050406030204" pitchFamily="18" charset="0"/>
                            <a:ea typeface="宋体" panose="02010600030101010101" pitchFamily="2" charset="-122"/>
                            <a:cs typeface="+mn-cs"/>
                          </a:rPr>
                          <m:t>为整数</m:t>
                        </m:r>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𝑔</m:t>
                    </m:r>
                  </m:oMath>
                </a14:m>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nm</a:t>
                </a:r>
                <a:r>
                  <a:rPr lang="zh-CN" altLang="zh-CN" sz="1200" kern="1200" dirty="0">
                    <a:solidFill>
                      <a:schemeClr val="tx1"/>
                    </a:solidFill>
                    <a:effectLst/>
                    <a:latin typeface="Arial" panose="020B0604020202020204" pitchFamily="34" charset="0"/>
                    <a:ea typeface="宋体" panose="02010600030101010101" pitchFamily="2" charset="-122"/>
                    <a:cs typeface="+mn-cs"/>
                  </a:rPr>
                  <a:t>记为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𝑮</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，即：</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𝑮</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𝑹</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r>
                          <a:rPr lang="zh-CN" altLang="en-US" sz="1200" i="1" kern="1200">
                            <a:solidFill>
                              <a:schemeClr val="tx1"/>
                            </a:solidFill>
                            <a:latin typeface="Cambria Math" panose="02040503050406030204" pitchFamily="18" charset="0"/>
                            <a:ea typeface="宋体" panose="02010600030101010101" pitchFamily="2" charset="-122"/>
                            <a:cs typeface="+mn-cs"/>
                          </a:rPr>
                          <m:t>𝑚</m:t>
                        </m:r>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𝑚</m:t>
                        </m:r>
                        <m:r>
                          <a:rPr lang="zh-CN" altLang="en-US" sz="1200" i="0" kern="1200">
                            <a:solidFill>
                              <a:schemeClr val="tx1"/>
                            </a:solidFill>
                            <a:latin typeface="Cambria Math" panose="02040503050406030204" pitchFamily="18" charset="0"/>
                            <a:ea typeface="宋体" panose="02010600030101010101" pitchFamily="2" charset="-122"/>
                            <a:cs typeface="+mn-cs"/>
                          </a:rPr>
                          <m:t>为整数</m:t>
                        </m:r>
                      </m:e>
                    </m:d>
                  </m:oMath>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满足</a:t>
                </a:r>
                <a:r>
                  <a:rPr lang="zh-CN" altLang="en-US" sz="1200" kern="1200" dirty="0">
                    <a:solidFill>
                      <a:schemeClr val="tx1"/>
                    </a:solidFill>
                    <a:effectLst/>
                    <a:latin typeface="Arial" panose="020B0604020202020204" pitchFamily="34" charset="0"/>
                    <a:ea typeface="宋体" panose="02010600030101010101" pitchFamily="2" charset="-122"/>
                    <a:cs typeface="+mn-cs"/>
                  </a:rPr>
                  <a:t>上面这个式子</a:t>
                </a:r>
                <a:r>
                  <a:rPr lang="zh-CN" altLang="zh-CN" sz="1200" kern="1200" dirty="0">
                    <a:solidFill>
                      <a:schemeClr val="tx1"/>
                    </a:solidFill>
                    <a:effectLst/>
                    <a:latin typeface="Arial" panose="020B0604020202020204" pitchFamily="34" charset="0"/>
                    <a:ea typeface="宋体" panose="02010600030101010101" pitchFamily="2" charset="-122"/>
                    <a:cs typeface="+mn-cs"/>
                  </a:rPr>
                  <a:t>的全部矢量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𝑮</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端点的集合，</a:t>
                </a:r>
                <a:r>
                  <a:rPr lang="zh-CN" altLang="en-US" sz="1200" kern="1200" dirty="0">
                    <a:solidFill>
                      <a:schemeClr val="tx1"/>
                    </a:solidFill>
                    <a:effectLst/>
                    <a:latin typeface="Arial" panose="020B0604020202020204" pitchFamily="34" charset="0"/>
                    <a:ea typeface="宋体" panose="02010600030101010101" pitchFamily="2" charset="-122"/>
                    <a:cs typeface="+mn-cs"/>
                  </a:rPr>
                  <a:t>就</a:t>
                </a:r>
                <a:r>
                  <a:rPr lang="zh-CN" altLang="zh-CN" sz="1200" kern="1200" dirty="0">
                    <a:solidFill>
                      <a:schemeClr val="tx1"/>
                    </a:solidFill>
                    <a:effectLst/>
                    <a:latin typeface="Arial" panose="020B0604020202020204" pitchFamily="34" charset="0"/>
                    <a:ea typeface="宋体" panose="02010600030101010101" pitchFamily="2" charset="-122"/>
                    <a:cs typeface="+mn-cs"/>
                  </a:rPr>
                  <a:t>构成该布拉菲格子的倒格子</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则有：</a:t>
                </a:r>
              </a:p>
              <a:p>
                <a:pPr/>
                <a:r>
                  <a:rPr lang="zh-CN" altLang="en-US" sz="1200" i="0" kern="1200">
                    <a:solidFill>
                      <a:schemeClr val="tx1"/>
                    </a:solidFill>
                    <a:latin typeface="Cambria Math" panose="02040503050406030204" pitchFamily="18" charset="0"/>
                    <a:ea typeface="宋体" panose="02010600030101010101" pitchFamily="2" charset="-122"/>
                    <a:cs typeface="+mn-cs"/>
                  </a:rPr>
                  <a:t>├ 𝑔⋅𝑅=2𝜋𝑚■(&amp;)(𝑚为整数)</a:t>
                </a:r>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对布拉菲格子中的所有格矢量 </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R</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n </a:t>
                </a:r>
                <a:r>
                  <a:rPr lang="zh-CN" altLang="zh-CN" sz="1200" kern="1200" dirty="0">
                    <a:solidFill>
                      <a:schemeClr val="tx1"/>
                    </a:solidFill>
                    <a:effectLst/>
                    <a:latin typeface="Arial" panose="020B0604020202020204" pitchFamily="34" charset="0"/>
                    <a:ea typeface="宋体" panose="02010600030101010101" pitchFamily="2" charset="-122"/>
                    <a:cs typeface="+mn-cs"/>
                  </a:rPr>
                  <a:t>满足式（</a:t>
                </a:r>
                <a:r>
                  <a:rPr lang="en-US" altLang="zh-CN" sz="1200" kern="1200" dirty="0">
                    <a:solidFill>
                      <a:schemeClr val="tx1"/>
                    </a:solidFill>
                    <a:effectLst/>
                    <a:latin typeface="Arial" panose="020B0604020202020204" pitchFamily="34" charset="0"/>
                    <a:ea typeface="宋体" panose="02010600030101010101" pitchFamily="2" charset="-122"/>
                    <a:cs typeface="+mn-cs"/>
                  </a:rPr>
                  <a:t>1-16</a:t>
                </a:r>
                <a:r>
                  <a:rPr lang="zh-CN" altLang="zh-CN" sz="1200" kern="1200" dirty="0">
                    <a:solidFill>
                      <a:schemeClr val="tx1"/>
                    </a:solidFill>
                    <a:effectLst/>
                    <a:latin typeface="Arial" panose="020B0604020202020204" pitchFamily="34" charset="0"/>
                    <a:ea typeface="宋体" panose="02010600030101010101" pitchFamily="2" charset="-122"/>
                    <a:cs typeface="+mn-cs"/>
                  </a:rPr>
                  <a:t>）的</a:t>
                </a:r>
                <a:r>
                  <a:rPr lang="en-US" altLang="zh-CN" sz="1200" b="1" i="1" kern="1200" dirty="0" err="1">
                    <a:solidFill>
                      <a:schemeClr val="tx1"/>
                    </a:solidFill>
                    <a:effectLst/>
                    <a:latin typeface="Arial" panose="020B0604020202020204" pitchFamily="34" charset="0"/>
                    <a:ea typeface="宋体" panose="02010600030101010101" pitchFamily="2" charset="-122"/>
                    <a:cs typeface="+mn-cs"/>
                  </a:rPr>
                  <a:t>g</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nm</a:t>
                </a:r>
                <a:r>
                  <a:rPr lang="zh-CN" altLang="zh-CN" sz="1200" kern="1200" dirty="0">
                    <a:solidFill>
                      <a:schemeClr val="tx1"/>
                    </a:solidFill>
                    <a:effectLst/>
                    <a:latin typeface="Arial" panose="020B0604020202020204" pitchFamily="34" charset="0"/>
                    <a:ea typeface="宋体" panose="02010600030101010101" pitchFamily="2" charset="-122"/>
                    <a:cs typeface="+mn-cs"/>
                  </a:rPr>
                  <a:t>记为 </a:t>
                </a:r>
                <a:r>
                  <a:rPr lang="en-US" altLang="zh-CN" sz="1200" b="1" i="1" kern="1200" dirty="0" err="1">
                    <a:solidFill>
                      <a:schemeClr val="tx1"/>
                    </a:solidFill>
                    <a:effectLst/>
                    <a:latin typeface="Arial" panose="020B0604020202020204" pitchFamily="34" charset="0"/>
                    <a:ea typeface="宋体" panose="02010600030101010101" pitchFamily="2" charset="-122"/>
                    <a:cs typeface="+mn-cs"/>
                  </a:rPr>
                  <a:t>G</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h</a:t>
                </a:r>
                <a:r>
                  <a:rPr lang="zh-CN" altLang="zh-CN" sz="1200" kern="1200" dirty="0">
                    <a:solidFill>
                      <a:schemeClr val="tx1"/>
                    </a:solidFill>
                    <a:effectLst/>
                    <a:latin typeface="Arial" panose="020B0604020202020204" pitchFamily="34" charset="0"/>
                    <a:ea typeface="宋体" panose="02010600030101010101" pitchFamily="2" charset="-122"/>
                    <a:cs typeface="+mn-cs"/>
                  </a:rPr>
                  <a:t>，即：</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 𝐺_ℎ⋅𝑅_𝑛=2𝜋𝑚■(&amp;)(𝑚为整数)</a:t>
                </a:r>
                <a:endParaRPr lang="en-US" altLang="zh-CN" dirty="0"/>
              </a:p>
              <a:p>
                <a:r>
                  <a:rPr lang="zh-CN" altLang="zh-CN" sz="1200" kern="1200" dirty="0">
                    <a:solidFill>
                      <a:schemeClr val="tx1"/>
                    </a:solidFill>
                    <a:effectLst/>
                    <a:latin typeface="Arial" panose="020B0604020202020204" pitchFamily="34" charset="0"/>
                    <a:ea typeface="宋体" panose="02010600030101010101" pitchFamily="2" charset="-122"/>
                    <a:cs typeface="+mn-cs"/>
                  </a:rPr>
                  <a:t>满足（</a:t>
                </a:r>
                <a:r>
                  <a:rPr lang="en-US" altLang="zh-CN" sz="1200" kern="1200" dirty="0">
                    <a:solidFill>
                      <a:schemeClr val="tx1"/>
                    </a:solidFill>
                    <a:effectLst/>
                    <a:latin typeface="Arial" panose="020B0604020202020204" pitchFamily="34" charset="0"/>
                    <a:ea typeface="宋体" panose="02010600030101010101" pitchFamily="2" charset="-122"/>
                    <a:cs typeface="+mn-cs"/>
                  </a:rPr>
                  <a:t>1-17</a:t>
                </a:r>
                <a:r>
                  <a:rPr lang="zh-CN" altLang="zh-CN" sz="1200" kern="1200" dirty="0">
                    <a:solidFill>
                      <a:schemeClr val="tx1"/>
                    </a:solidFill>
                    <a:effectLst/>
                    <a:latin typeface="Arial" panose="020B0604020202020204" pitchFamily="34" charset="0"/>
                    <a:ea typeface="宋体" panose="02010600030101010101" pitchFamily="2" charset="-122"/>
                    <a:cs typeface="+mn-cs"/>
                  </a:rPr>
                  <a:t>）的全部矢量 </a:t>
                </a:r>
                <a:r>
                  <a:rPr lang="en-US" altLang="zh-CN" sz="1200" b="1" i="1" kern="1200" dirty="0" err="1">
                    <a:solidFill>
                      <a:schemeClr val="tx1"/>
                    </a:solidFill>
                    <a:effectLst/>
                    <a:latin typeface="Arial" panose="020B0604020202020204" pitchFamily="34" charset="0"/>
                    <a:ea typeface="宋体" panose="02010600030101010101" pitchFamily="2" charset="-122"/>
                    <a:cs typeface="+mn-cs"/>
                  </a:rPr>
                  <a:t>G</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端点的集合，构成该布拉菲格子的倒格子；</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80</a:t>
            </a:fld>
            <a:endParaRPr lang="en-US" altLang="zh-CN"/>
          </a:p>
        </p:txBody>
      </p:sp>
    </p:spTree>
    <p:extLst>
      <p:ext uri="{BB962C8B-B14F-4D97-AF65-F5344CB8AC3E}">
        <p14:creationId xmlns:p14="http://schemas.microsoft.com/office/powerpoint/2010/main" val="2440558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由于</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𝑮</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oMath>
                </a14:m>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的量纲是空间尺度的倒数，与波矢的量纲相同，其端点（倒格点）可以用波矢</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空间的格点来表示；矢量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a:solidFill>
                              <a:schemeClr val="tx1"/>
                            </a:solidFill>
                            <a:latin typeface="Cambria Math" panose="02040503050406030204" pitchFamily="18" charset="0"/>
                            <a:ea typeface="宋体" panose="02010600030101010101" pitchFamily="2" charset="-122"/>
                            <a:cs typeface="+mn-cs"/>
                          </a:rPr>
                          <m:t>𝑮</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也称为倒格矢。</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由于</a:t>
                </a:r>
                <a:r>
                  <a:rPr lang="zh-CN" altLang="en-US" sz="1200" b="1" i="0" kern="1200">
                    <a:solidFill>
                      <a:schemeClr val="tx1"/>
                    </a:solidFill>
                    <a:latin typeface="Cambria Math" panose="02040503050406030204" pitchFamily="18" charset="0"/>
                    <a:ea typeface="宋体" panose="02010600030101010101" pitchFamily="2" charset="-122"/>
                    <a:cs typeface="+mn-cs"/>
                  </a:rPr>
                  <a:t>𝑮_</a:t>
                </a:r>
                <a:r>
                  <a:rPr lang="zh-CN" altLang="en-US" sz="1200" i="0" kern="1200">
                    <a:solidFill>
                      <a:schemeClr val="tx1"/>
                    </a:solidFill>
                    <a:latin typeface="Cambria Math" panose="02040503050406030204" pitchFamily="18" charset="0"/>
                    <a:ea typeface="宋体" panose="02010600030101010101" pitchFamily="2" charset="-122"/>
                    <a:cs typeface="+mn-cs"/>
                  </a:rPr>
                  <a:t>ℎ</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的量纲是空间尺度的倒数，与波矢的量纲相同，其端点（倒格点）可以用波矢</a:t>
                </a:r>
                <a:r>
                  <a:rPr lang="en-US" altLang="zh-CN"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空间的格点来表示；矢量 </a:t>
                </a:r>
                <a:r>
                  <a:rPr lang="zh-CN" altLang="en-US" sz="1200" b="1" i="0" kern="1200">
                    <a:solidFill>
                      <a:schemeClr val="tx1"/>
                    </a:solidFill>
                    <a:latin typeface="Cambria Math" panose="02040503050406030204" pitchFamily="18" charset="0"/>
                    <a:ea typeface="宋体" panose="02010600030101010101" pitchFamily="2" charset="-122"/>
                    <a:cs typeface="+mn-cs"/>
                  </a:rPr>
                  <a:t>𝑮_</a:t>
                </a:r>
                <a:r>
                  <a:rPr lang="zh-CN" altLang="en-US" sz="1200" i="0" kern="1200">
                    <a:solidFill>
                      <a:schemeClr val="tx1"/>
                    </a:solidFill>
                    <a:latin typeface="Cambria Math" panose="02040503050406030204" pitchFamily="18" charset="0"/>
                    <a:ea typeface="宋体" panose="02010600030101010101" pitchFamily="2" charset="-122"/>
                    <a:cs typeface="+mn-cs"/>
                  </a:rPr>
                  <a:t>ℎ</a:t>
                </a:r>
                <a:r>
                  <a:rPr lang="zh-CN" altLang="zh-CN" sz="1200" kern="1200" dirty="0">
                    <a:solidFill>
                      <a:schemeClr val="tx1"/>
                    </a:solidFill>
                    <a:effectLst/>
                    <a:latin typeface="Arial" panose="020B0604020202020204" pitchFamily="34" charset="0"/>
                    <a:ea typeface="宋体" panose="02010600030101010101" pitchFamily="2" charset="-122"/>
                    <a:cs typeface="+mn-cs"/>
                  </a:rPr>
                  <a:t>也称为倒格矢。</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81</a:t>
            </a:fld>
            <a:endParaRPr lang="en-US" altLang="zh-CN"/>
          </a:p>
        </p:txBody>
      </p:sp>
    </p:spTree>
    <p:extLst>
      <p:ext uri="{BB962C8B-B14F-4D97-AF65-F5344CB8AC3E}">
        <p14:creationId xmlns:p14="http://schemas.microsoft.com/office/powerpoint/2010/main" val="586126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给出了实空间周期格子与所对应的倒格子的示意图。</a:t>
                </a:r>
                <a:r>
                  <a:rPr lang="zh-CN" altLang="en-US" sz="1200" kern="1200" dirty="0">
                    <a:solidFill>
                      <a:schemeClr val="tx1"/>
                    </a:solidFill>
                    <a:effectLst/>
                    <a:latin typeface="Arial" panose="020B0604020202020204" pitchFamily="34" charset="0"/>
                    <a:ea typeface="宋体" panose="02010600030101010101" pitchFamily="2" charset="-122"/>
                    <a:cs typeface="+mn-cs"/>
                  </a:rPr>
                  <a:t>右</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图中倒格子的</a:t>
                </a:r>
                <a:r>
                  <a:rPr lang="zh-CN" altLang="en-US" sz="1200" kern="1200" dirty="0">
                    <a:solidFill>
                      <a:schemeClr val="tx1"/>
                    </a:solidFill>
                    <a:effectLst/>
                    <a:latin typeface="Arial" panose="020B0604020202020204" pitchFamily="34" charset="0"/>
                    <a:ea typeface="宋体" panose="02010600030101010101" pitchFamily="2" charset="-122"/>
                    <a:cs typeface="+mn-cs"/>
                  </a:rPr>
                  <a:t>蓝色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图中垂直</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红色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格点对应垂直</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oMath>
                </a14:m>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给出了实空间周期格子与所对应的倒格子的示意图。</a:t>
                </a:r>
                <a:r>
                  <a:rPr lang="zh-CN" altLang="en-US" sz="1200" kern="1200" dirty="0">
                    <a:solidFill>
                      <a:schemeClr val="tx1"/>
                    </a:solidFill>
                    <a:effectLst/>
                    <a:latin typeface="Arial" panose="020B0604020202020204" pitchFamily="34" charset="0"/>
                    <a:ea typeface="宋体" panose="02010600030101010101" pitchFamily="2" charset="-122"/>
                    <a:cs typeface="+mn-cs"/>
                  </a:rPr>
                  <a:t>右</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图中倒格子的</a:t>
                </a:r>
                <a:r>
                  <a:rPr lang="zh-CN" altLang="en-US" sz="1200" kern="1200" dirty="0">
                    <a:solidFill>
                      <a:schemeClr val="tx1"/>
                    </a:solidFill>
                    <a:effectLst/>
                    <a:latin typeface="Arial" panose="020B0604020202020204" pitchFamily="34" charset="0"/>
                    <a:ea typeface="宋体" panose="02010600030101010101" pitchFamily="2" charset="-122"/>
                    <a:cs typeface="+mn-cs"/>
                  </a:rPr>
                  <a:t>蓝色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图中垂直</a:t>
                </a:r>
                <a:r>
                  <a:rPr lang="en-US" altLang="zh-CN" sz="1200" b="0" i="0" kern="1200">
                    <a:solidFill>
                      <a:schemeClr val="tx1"/>
                    </a:solidFill>
                    <a:latin typeface="Cambria Math" panose="02040503050406030204" pitchFamily="18" charset="0"/>
                    <a:ea typeface="宋体" panose="02010600030101010101" pitchFamily="2" charset="-122"/>
                    <a:cs typeface="+mn-cs"/>
                  </a:rPr>
                  <a:t>𝑥</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红色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格点对应垂直</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en-US" altLang="zh-CN" sz="1200" i="1"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方向上的晶面族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82</a:t>
            </a:fld>
            <a:endParaRPr lang="en-US" altLang="zh-CN"/>
          </a:p>
        </p:txBody>
      </p:sp>
    </p:spTree>
    <p:extLst>
      <p:ext uri="{BB962C8B-B14F-4D97-AF65-F5344CB8AC3E}">
        <p14:creationId xmlns:p14="http://schemas.microsoft.com/office/powerpoint/2010/main" val="53360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右图中粉色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a:t>
                </a:r>
                <a:r>
                  <a:rPr lang="zh-CN" altLang="en-US" sz="1200" kern="1200" dirty="0">
                    <a:solidFill>
                      <a:schemeClr val="tx1"/>
                    </a:solidFill>
                    <a:effectLst/>
                    <a:latin typeface="Arial" panose="020B0604020202020204" pitchFamily="34" charset="0"/>
                    <a:ea typeface="宋体" panose="02010600030101010101" pitchFamily="2" charset="-122"/>
                    <a:cs typeface="+mn-cs"/>
                  </a:rPr>
                  <a:t>粉线标的</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绿色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右图绿线标的</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可以看出，倒格矢的大小正比与周期结构在垂直该倒格矢方向上晶面周期</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𝑏</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𝑐</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𝑑</m:t>
                    </m:r>
                    <m:r>
                      <a:rPr lang="en-US" altLang="zh-CN" sz="1200" b="0" i="1" kern="1200" smtClean="0">
                        <a:solidFill>
                          <a:schemeClr val="tx1"/>
                        </a:solidFill>
                        <a:latin typeface="Cambria Math" panose="02040503050406030204" pitchFamily="18" charset="0"/>
                        <a:ea typeface="宋体" panose="02010600030101010101" pitchFamily="2" charset="-122"/>
                        <a:cs typeface="+mn-cs"/>
                      </a:rPr>
                      <m:t> </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的倒数，可以理解为周期结构在这些方向上的“空间频率”，与波矢（传播方向上单位空间的波长数）的物理意义相类似，具有波矢的量纲。</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注意到波矢的方向表示的是波在实空间的传播方向，例如，</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x</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y</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分别描述沿着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𝑥</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或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𝑦</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方向传播的波，倒格矢则是描述了在实空间某个方向上晶面的周期性，所以倒格子空间中用到的坐标方向是与实空间保持一致的。</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宋体" panose="02010600030101010101" pitchFamily="2" charset="-122"/>
                    <a:cs typeface="+mn-cs"/>
                  </a:rPr>
                  <a:t>右图中粉色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a:t>
                </a:r>
                <a:r>
                  <a:rPr lang="zh-CN" altLang="en-US" sz="1200" kern="1200" dirty="0">
                    <a:solidFill>
                      <a:schemeClr val="tx1"/>
                    </a:solidFill>
                    <a:effectLst/>
                    <a:latin typeface="Arial" panose="020B0604020202020204" pitchFamily="34" charset="0"/>
                    <a:ea typeface="宋体" panose="02010600030101010101" pitchFamily="2" charset="-122"/>
                    <a:cs typeface="+mn-cs"/>
                  </a:rPr>
                  <a:t>粉线标的</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绿色</a:t>
                </a:r>
                <a:r>
                  <a:rPr lang="zh-CN" altLang="zh-CN" sz="1200" kern="1200" dirty="0">
                    <a:solidFill>
                      <a:schemeClr val="tx1"/>
                    </a:solidFill>
                    <a:effectLst/>
                    <a:latin typeface="Arial" panose="020B0604020202020204" pitchFamily="34" charset="0"/>
                    <a:ea typeface="宋体" panose="02010600030101010101" pitchFamily="2" charset="-122"/>
                    <a:cs typeface="+mn-cs"/>
                  </a:rPr>
                  <a:t>格点对应</a:t>
                </a:r>
                <a:r>
                  <a:rPr lang="zh-CN" altLang="en-US" sz="1200" kern="1200" dirty="0">
                    <a:solidFill>
                      <a:schemeClr val="tx1"/>
                    </a:solidFill>
                    <a:effectLst/>
                    <a:latin typeface="Arial" panose="020B0604020202020204" pitchFamily="34" charset="0"/>
                    <a:ea typeface="宋体" panose="02010600030101010101" pitchFamily="2" charset="-122"/>
                    <a:cs typeface="+mn-cs"/>
                  </a:rPr>
                  <a:t>右图绿线标的</a:t>
                </a:r>
                <a:r>
                  <a:rPr lang="zh-CN" altLang="zh-CN" sz="1200" kern="1200" dirty="0">
                    <a:solidFill>
                      <a:schemeClr val="tx1"/>
                    </a:solidFill>
                    <a:effectLst/>
                    <a:latin typeface="Arial" panose="020B0604020202020204" pitchFamily="34" charset="0"/>
                    <a:ea typeface="宋体" panose="02010600030101010101" pitchFamily="2" charset="-122"/>
                    <a:cs typeface="+mn-cs"/>
                  </a:rPr>
                  <a:t>晶面族</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可以看出，倒格矢的大小正比与周期结构在垂直该倒格矢方向上晶面周期</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，也就是左</a:t>
                </a:r>
                <a:r>
                  <a:rPr lang="zh-CN" altLang="zh-CN" sz="1200" kern="1200" dirty="0">
                    <a:solidFill>
                      <a:schemeClr val="tx1"/>
                    </a:solidFill>
                    <a:effectLst/>
                    <a:latin typeface="Arial" panose="020B0604020202020204" pitchFamily="34" charset="0"/>
                    <a:ea typeface="宋体" panose="02010600030101010101" pitchFamily="2" charset="-122"/>
                    <a:cs typeface="+mn-cs"/>
                  </a:rPr>
                  <a:t>图中</a:t>
                </a:r>
                <a:r>
                  <a:rPr lang="en-US" altLang="zh-CN" sz="1200" b="0" i="0" kern="1200">
                    <a:solidFill>
                      <a:schemeClr val="tx1"/>
                    </a:solidFill>
                    <a:latin typeface="Cambria Math" panose="02040503050406030204" pitchFamily="18" charset="0"/>
                    <a:ea typeface="宋体" panose="02010600030101010101" pitchFamily="2" charset="-122"/>
                    <a:cs typeface="+mn-cs"/>
                  </a:rPr>
                  <a:t>𝑎</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𝑏</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𝑐</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𝑑 </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的倒数，可以理解为周期结构在这些方向上的“空间频率”，与波矢（传播方向上单位空间的波长数）的物理意义相类似，具有波矢的量纲。</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注意到波矢的方向表示的是波在实空间的传播方向，例如，</a:t>
                </a:r>
                <a:r>
                  <a:rPr lang="en-US" altLang="zh-CN"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x</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a:solidFill>
                      <a:schemeClr val="tx1"/>
                    </a:solidFill>
                    <a:latin typeface="Cambria Math" panose="02040503050406030204" pitchFamily="18" charset="0"/>
                    <a:ea typeface="宋体" panose="02010600030101010101" pitchFamily="2" charset="-122"/>
                    <a:cs typeface="+mn-cs"/>
                  </a:rPr>
                  <a:t>𝑘</a:t>
                </a:r>
                <a:r>
                  <a:rPr lang="en-US" altLang="zh-CN" sz="1200" i="1" kern="1200" baseline="-25000" dirty="0" err="1">
                    <a:solidFill>
                      <a:schemeClr val="tx1"/>
                    </a:solidFill>
                    <a:effectLst/>
                    <a:latin typeface="Arial" panose="020B0604020202020204" pitchFamily="34" charset="0"/>
                    <a:ea typeface="宋体" panose="02010600030101010101" pitchFamily="2" charset="-122"/>
                    <a:cs typeface="+mn-cs"/>
                  </a:rPr>
                  <a:t>y</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分别描述沿着 </a:t>
                </a:r>
                <a:r>
                  <a:rPr lang="en-US" altLang="zh-CN" sz="1200" b="0" i="0" kern="1200">
                    <a:solidFill>
                      <a:schemeClr val="tx1"/>
                    </a:solidFill>
                    <a:latin typeface="Cambria Math" panose="02040503050406030204" pitchFamily="18" charset="0"/>
                    <a:ea typeface="宋体" panose="02010600030101010101" pitchFamily="2" charset="-122"/>
                    <a:cs typeface="+mn-cs"/>
                  </a:rPr>
                  <a:t>𝑥</a:t>
                </a:r>
                <a:r>
                  <a:rPr lang="zh-CN" altLang="zh-CN" sz="1200" kern="1200" dirty="0">
                    <a:solidFill>
                      <a:schemeClr val="tx1"/>
                    </a:solidFill>
                    <a:effectLst/>
                    <a:latin typeface="Arial" panose="020B0604020202020204" pitchFamily="34" charset="0"/>
                    <a:ea typeface="宋体" panose="02010600030101010101" pitchFamily="2" charset="-122"/>
                    <a:cs typeface="+mn-cs"/>
                  </a:rPr>
                  <a:t>或 </a:t>
                </a:r>
                <a:r>
                  <a:rPr lang="en-US" altLang="zh-CN" sz="1200" b="0" i="0" kern="1200">
                    <a:solidFill>
                      <a:schemeClr val="tx1"/>
                    </a:solidFill>
                    <a:latin typeface="Cambria Math" panose="02040503050406030204" pitchFamily="18" charset="0"/>
                    <a:ea typeface="宋体" panose="02010600030101010101" pitchFamily="2" charset="-122"/>
                    <a:cs typeface="+mn-cs"/>
                  </a:rPr>
                  <a:t>𝑦</a:t>
                </a:r>
                <a:r>
                  <a:rPr lang="zh-CN" altLang="zh-CN" sz="1200" kern="1200" dirty="0">
                    <a:solidFill>
                      <a:schemeClr val="tx1"/>
                    </a:solidFill>
                    <a:effectLst/>
                    <a:latin typeface="Arial" panose="020B0604020202020204" pitchFamily="34" charset="0"/>
                    <a:ea typeface="宋体" panose="02010600030101010101" pitchFamily="2" charset="-122"/>
                    <a:cs typeface="+mn-cs"/>
                  </a:rPr>
                  <a:t>方向传播的波，倒格矢则是描述了在实空间某个方向上晶面的周期性，所以倒格子空间中用到的坐标方向是与实空间保持一致的。</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83</a:t>
            </a:fld>
            <a:endParaRPr lang="en-US" altLang="zh-CN"/>
          </a:p>
        </p:txBody>
      </p:sp>
    </p:spTree>
    <p:extLst>
      <p:ext uri="{BB962C8B-B14F-4D97-AF65-F5344CB8AC3E}">
        <p14:creationId xmlns:p14="http://schemas.microsoft.com/office/powerpoint/2010/main" val="933481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对于给定的周期格子，都可以求出它对应的倒格子。</a:t>
                </a:r>
                <a:r>
                  <a:rPr lang="zh-CN" altLang="en-US" sz="1200" kern="1200" dirty="0">
                    <a:solidFill>
                      <a:schemeClr val="tx1"/>
                    </a:solidFill>
                    <a:effectLst/>
                    <a:latin typeface="Arial" panose="020B0604020202020204" pitchFamily="34" charset="0"/>
                    <a:ea typeface="宋体" panose="02010600030101010101" pitchFamily="2" charset="-122"/>
                    <a:cs typeface="+mn-cs"/>
                  </a:rPr>
                  <a:t>由</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表示的格子的倒格矢为：</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𝐺</m:t>
                        </m:r>
                      </m:e>
                      <m:sub>
                        <m:r>
                          <a:rPr lang="zh-CN" altLang="en-US" sz="1200" i="1" kern="1200">
                            <a:solidFill>
                              <a:schemeClr val="tx1"/>
                            </a:solidFill>
                            <a:latin typeface="Cambria Math" panose="02040503050406030204" pitchFamily="18" charset="0"/>
                            <a:ea typeface="宋体" panose="02010600030101010101" pitchFamily="2" charset="-122"/>
                            <a:cs typeface="+mn-cs"/>
                          </a:rPr>
                          <m:t>h</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h</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en-US" altLang="zh-CN" sz="1200" kern="1200" dirty="0" err="1">
                    <a:solidFill>
                      <a:schemeClr val="tx1"/>
                    </a:solidFill>
                    <a:effectLst/>
                    <a:latin typeface="Arial" panose="020B0604020202020204" pitchFamily="34" charset="0"/>
                    <a:ea typeface="宋体" panose="02010600030101010101" pitchFamily="2" charset="-122"/>
                    <a:cs typeface="+mn-cs"/>
                  </a:rPr>
                  <a:t>为倒格子基矢，对应实空间的“晶格基矢</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a:solidFill>
                      <a:schemeClr val="tx1"/>
                    </a:solidFill>
                    <a:effectLst/>
                    <a:latin typeface="Arial" panose="020B0604020202020204" pitchFamily="34" charset="0"/>
                    <a:ea typeface="宋体" panose="02010600030101010101" pitchFamily="2" charset="-122"/>
                    <a:cs typeface="+mn-cs"/>
                  </a:rPr>
                  <a:t>根据倒格矢的定义，有</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d>
                      <m:dPr>
                        <m:beg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1" kern="1200">
                                <a:solidFill>
                                  <a:schemeClr val="tx1"/>
                                </a:solidFill>
                                <a:latin typeface="Cambria Math" panose="02040503050406030204" pitchFamily="18" charset="0"/>
                                <a:ea typeface="宋体" panose="02010600030101010101" pitchFamily="2" charset="-122"/>
                                <a:cs typeface="+mn-cs"/>
                              </a:rPr>
                              <m:t>𝑖</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1" kern="1200">
                                <a:solidFill>
                                  <a:schemeClr val="tx1"/>
                                </a:solidFill>
                                <a:latin typeface="Cambria Math" panose="02040503050406030204" pitchFamily="18" charset="0"/>
                                <a:ea typeface="宋体" panose="02010600030101010101" pitchFamily="2" charset="-122"/>
                                <a:cs typeface="+mn-cs"/>
                              </a:rPr>
                              <m:t>𝑗</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r>
                          <m:rPr>
                            <m:nor/>
                          </m:rPr>
                          <a:rPr lang="zh-CN" altLang="en-US" sz="1200" i="1" kern="1200">
                            <a:solidFill>
                              <a:schemeClr val="tx1"/>
                            </a:solidFill>
                            <a:latin typeface="Arial" panose="020B0604020202020204" pitchFamily="34"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𝛿</m:t>
                            </m:r>
                          </m:e>
                          <m:sub>
                            <m:r>
                              <a:rPr lang="zh-CN" altLang="en-US" sz="1200" i="1" kern="1200">
                                <a:solidFill>
                                  <a:schemeClr val="tx1"/>
                                </a:solidFill>
                                <a:latin typeface="Cambria Math" panose="02040503050406030204" pitchFamily="18" charset="0"/>
                                <a:ea typeface="宋体" panose="02010600030101010101" pitchFamily="2" charset="-122"/>
                                <a:cs typeface="+mn-cs"/>
                              </a:rPr>
                              <m:t>𝑖𝑗</m:t>
                            </m:r>
                          </m:sub>
                        </m:sSub>
                        <m:m>
                          <m:mPr>
                            <m:plcHide m:val="on"/>
                            <m:mcs>
                              <m:mc>
                                <m:mcPr>
                                  <m:count m:val="2"/>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e/>
                          </m:mr>
                        </m:m>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=1,2,3</m:t>
                        </m:r>
                      </m:e>
                    </m:d>
                  </m:oMath>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r>
                  <a:rPr lang="zh-CN" altLang="en-US" sz="1200" kern="1200" dirty="0">
                    <a:solidFill>
                      <a:schemeClr val="tx1"/>
                    </a:solidFill>
                    <a:effectLst/>
                    <a:latin typeface="Arial" panose="020B0604020202020204" pitchFamily="34" charset="0"/>
                    <a:ea typeface="宋体" panose="02010600030101010101" pitchFamily="2" charset="-122"/>
                    <a:cs typeface="+mn-cs"/>
                  </a:rPr>
                  <a:t>可以得到</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r>
                      <a:rPr lang="zh-CN" altLang="en-US" sz="1200" i="1" kern="1200" smtClean="0">
                        <a:solidFill>
                          <a:schemeClr val="tx1"/>
                        </a:solidFill>
                        <a:latin typeface="Cambria Math" panose="02040503050406030204" pitchFamily="18" charset="0"/>
                        <a:ea typeface="宋体" panose="02010600030101010101" pitchFamily="2" charset="-122"/>
                        <a:cs typeface="+mn-cs"/>
                      </a:rPr>
                      <m:t>的</m:t>
                    </m:r>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表达式。</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为基矢构成的周期结构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就是周期结构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𝑅</m:t>
                        </m:r>
                      </m:e>
                      <m:sub>
                        <m:r>
                          <a:rPr lang="zh-CN" altLang="en-US" sz="1200" i="1" kern="1200">
                            <a:solidFill>
                              <a:schemeClr val="tx1"/>
                            </a:solidFill>
                            <a:latin typeface="Cambria Math" panose="02040503050406030204" pitchFamily="18" charset="0"/>
                            <a:ea typeface="宋体" panose="02010600030101010101" pitchFamily="2" charset="-122"/>
                            <a:cs typeface="+mn-cs"/>
                          </a:rPr>
                          <m:t>𝑛</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𝑛</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的倒格子。</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对于给定的周期格子，都可以求出它对应的倒格子。设由式（</a:t>
                </a:r>
                <a:r>
                  <a:rPr lang="en-US" altLang="zh-CN" sz="1200" kern="1200" dirty="0">
                    <a:solidFill>
                      <a:schemeClr val="tx1"/>
                    </a:solidFill>
                    <a:effectLst/>
                    <a:latin typeface="Arial" panose="020B0604020202020204" pitchFamily="34" charset="0"/>
                    <a:ea typeface="宋体" panose="02010600030101010101" pitchFamily="2" charset="-122"/>
                    <a:cs typeface="+mn-cs"/>
                  </a:rPr>
                  <a:t>1-11</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）表示的格子的倒格矢为：</a:t>
                </a:r>
              </a:p>
              <a:p>
                <a:r>
                  <a:rPr lang="zh-CN" altLang="en-US" sz="1200" i="0" kern="1200">
                    <a:solidFill>
                      <a:schemeClr val="tx1"/>
                    </a:solidFill>
                    <a:latin typeface="Arial" panose="020B0604020202020204" pitchFamily="34" charset="0"/>
                    <a:ea typeface="宋体" panose="02010600030101010101" pitchFamily="2" charset="-122"/>
                    <a:cs typeface="+mn-cs"/>
                  </a:rPr>
                  <a:t>𝐺_ℎ=ℎ_1 𝛽_1+ℎ_2 𝛽_2+ℎ_3 𝛽_3</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a:solidFill>
                      <a:schemeClr val="tx1"/>
                    </a:solidFill>
                    <a:latin typeface="Arial" panose="020B0604020202020204" pitchFamily="34" charset="0"/>
                    <a:ea typeface="宋体" panose="02010600030101010101" pitchFamily="2" charset="-122"/>
                    <a:cs typeface="+mn-cs"/>
                  </a:rPr>
                  <a:t>𝛽_1 、𝛽_2 、𝛽_3</a:t>
                </a:r>
                <a:r>
                  <a:rPr lang="en-US" altLang="zh-CN" sz="1200" kern="1200" dirty="0">
                    <a:solidFill>
                      <a:schemeClr val="tx1"/>
                    </a:solidFill>
                    <a:effectLst/>
                    <a:latin typeface="Arial" panose="020B0604020202020204" pitchFamily="34" charset="0"/>
                    <a:ea typeface="宋体" panose="02010600030101010101" pitchFamily="2" charset="-122"/>
                    <a:cs typeface="+mn-cs"/>
                  </a:rPr>
                  <a:t>为倒格子基矢，对应实空间的“晶格基矢”。则根据式（1-17）倒格矢的定义，有：</a:t>
                </a:r>
              </a:p>
              <a:p>
                <a:r>
                  <a:rPr lang="zh-CN" altLang="en-US" sz="1200" i="0" kern="1200">
                    <a:solidFill>
                      <a:schemeClr val="tx1"/>
                    </a:solidFill>
                    <a:latin typeface="Arial" panose="020B0604020202020204" pitchFamily="34" charset="0"/>
                    <a:ea typeface="宋体" panose="02010600030101010101" pitchFamily="2" charset="-122"/>
                    <a:cs typeface="+mn-cs"/>
                  </a:rPr>
                  <a:t>├ 𝛼_𝑖⋅𝛽_𝑗="2" 𝜋𝛿_𝑖𝑗 ■(&amp;)(𝑖,𝑗=1,2,3)</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所以，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𝛽_1 、𝛽_2 、𝛽_3</a:t>
                </a:r>
                <a:r>
                  <a:rPr lang="zh-CN" altLang="zh-CN" sz="1200" kern="1200" dirty="0">
                    <a:solidFill>
                      <a:schemeClr val="tx1"/>
                    </a:solidFill>
                    <a:effectLst/>
                    <a:latin typeface="Arial" panose="020B0604020202020204" pitchFamily="34" charset="0"/>
                    <a:ea typeface="宋体" panose="02010600030101010101" pitchFamily="2" charset="-122"/>
                    <a:cs typeface="+mn-cs"/>
                  </a:rPr>
                  <a:t>为：</a:t>
                </a:r>
              </a:p>
              <a:p>
                <a:r>
                  <a:rPr lang="zh-CN" altLang="en-US" sz="1200" i="0" kern="1200">
                    <a:solidFill>
                      <a:schemeClr val="tx1"/>
                    </a:solidFill>
                    <a:latin typeface="Arial" panose="020B0604020202020204" pitchFamily="34" charset="0"/>
                    <a:ea typeface="宋体" panose="02010600030101010101" pitchFamily="2" charset="-122"/>
                    <a:cs typeface="+mn-cs"/>
                  </a:rPr>
                  <a:t>𝛽_"1" =</a:t>
                </a:r>
                <a:r>
                  <a:rPr lang="zh-CN" altLang="en-US" sz="1200" i="0" kern="1200">
                    <a:solidFill>
                      <a:schemeClr val="tx1"/>
                    </a:solidFill>
                    <a:latin typeface="Cambria Math" panose="02040503050406030204" pitchFamily="18" charset="0"/>
                    <a:ea typeface="宋体" panose="02010600030101010101" pitchFamily="2" charset="-122"/>
                    <a:cs typeface="+mn-cs"/>
                  </a:rPr>
                  <a:t>"2</a:t>
                </a:r>
                <a:r>
                  <a:rPr lang="zh-CN" altLang="en-US" sz="1200" i="0" kern="1200">
                    <a:solidFill>
                      <a:schemeClr val="tx1"/>
                    </a:solidFill>
                    <a:latin typeface="Arial" panose="020B0604020202020204" pitchFamily="34" charset="0"/>
                    <a:ea typeface="宋体" panose="02010600030101010101" pitchFamily="2" charset="-122"/>
                    <a:cs typeface="+mn-cs"/>
                  </a:rPr>
                  <a:t>" 𝜋 (𝛼_"2" ×𝛼_"3" )/├ 𝛼_"1" ⋅[𝛼_"2" ×𝛼_"3"  ]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𝛽_"2" =</a:t>
                </a:r>
                <a:r>
                  <a:rPr lang="zh-CN" altLang="en-US" sz="1200" i="0" kern="1200">
                    <a:solidFill>
                      <a:schemeClr val="tx1"/>
                    </a:solidFill>
                    <a:latin typeface="Cambria Math" panose="02040503050406030204" pitchFamily="18" charset="0"/>
                    <a:ea typeface="宋体" panose="02010600030101010101" pitchFamily="2" charset="-122"/>
                    <a:cs typeface="+mn-cs"/>
                  </a:rPr>
                  <a:t>"2</a:t>
                </a:r>
                <a:r>
                  <a:rPr lang="zh-CN" altLang="en-US" sz="1200" i="0" kern="1200">
                    <a:solidFill>
                      <a:schemeClr val="tx1"/>
                    </a:solidFill>
                    <a:latin typeface="Arial" panose="020B0604020202020204" pitchFamily="34" charset="0"/>
                    <a:ea typeface="宋体" panose="02010600030101010101" pitchFamily="2" charset="-122"/>
                    <a:cs typeface="+mn-cs"/>
                  </a:rPr>
                  <a:t>" 𝜋 (𝛼_"3" ×𝛼_"1" )/├ 𝛼_"2" ⋅[𝛼_"3" ×𝛼_"1"  ] </a:t>
                </a:r>
                <a:endParaRPr lang="en-US" altLang="zh-CN" dirty="0"/>
              </a:p>
              <a:p>
                <a:r>
                  <a:rPr lang="zh-CN" altLang="en-US" sz="1200" i="0" kern="1200">
                    <a:solidFill>
                      <a:schemeClr val="tx1"/>
                    </a:solidFill>
                    <a:latin typeface="Arial" panose="020B0604020202020204" pitchFamily="34" charset="0"/>
                    <a:ea typeface="宋体" panose="02010600030101010101" pitchFamily="2" charset="-122"/>
                    <a:cs typeface="+mn-cs"/>
                  </a:rPr>
                  <a:t>𝛽_"3" =</a:t>
                </a:r>
                <a:r>
                  <a:rPr lang="zh-CN" altLang="en-US" sz="1200" i="0" kern="1200">
                    <a:solidFill>
                      <a:schemeClr val="tx1"/>
                    </a:solidFill>
                    <a:latin typeface="Cambria Math" panose="02040503050406030204" pitchFamily="18" charset="0"/>
                    <a:ea typeface="宋体" panose="02010600030101010101" pitchFamily="2" charset="-122"/>
                    <a:cs typeface="+mn-cs"/>
                  </a:rPr>
                  <a:t>"2</a:t>
                </a:r>
                <a:r>
                  <a:rPr lang="zh-CN" altLang="en-US" sz="1200" i="0" kern="1200">
                    <a:solidFill>
                      <a:schemeClr val="tx1"/>
                    </a:solidFill>
                    <a:latin typeface="Arial" panose="020B0604020202020204" pitchFamily="34" charset="0"/>
                    <a:ea typeface="宋体" panose="02010600030101010101" pitchFamily="2" charset="-122"/>
                    <a:cs typeface="+mn-cs"/>
                  </a:rPr>
                  <a:t>" 𝜋 (𝛼_"1" ×𝛼_"2" )/├ 𝛼_"3" ⋅[𝛼_"1" ×𝛼_"2"  ]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以</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为基矢构成的周期结构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就是周期结构</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的倒格子。</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84</a:t>
            </a:fld>
            <a:endParaRPr lang="en-US" altLang="zh-CN"/>
          </a:p>
        </p:txBody>
      </p:sp>
    </p:spTree>
    <p:extLst>
      <p:ext uri="{BB962C8B-B14F-4D97-AF65-F5344CB8AC3E}">
        <p14:creationId xmlns:p14="http://schemas.microsoft.com/office/powerpoint/2010/main" val="26303585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在立方晶系惯用晶胞</a:t>
                </a:r>
                <a:r>
                  <a:rPr lang="zh-CN" altLang="en-US" sz="1200" kern="1200" dirty="0">
                    <a:solidFill>
                      <a:schemeClr val="tx1"/>
                    </a:solidFill>
                    <a:effectLst/>
                    <a:latin typeface="Arial" panose="020B0604020202020204" pitchFamily="34" charset="0"/>
                    <a:ea typeface="宋体" panose="02010600030101010101" pitchFamily="2" charset="-122"/>
                    <a:cs typeface="+mn-cs"/>
                  </a:rPr>
                  <a:t>，也就是</a:t>
                </a:r>
                <a:r>
                  <a:rPr lang="zh-CN" altLang="zh-CN" sz="1200" kern="1200" dirty="0">
                    <a:solidFill>
                      <a:schemeClr val="tx1"/>
                    </a:solidFill>
                    <a:effectLst/>
                    <a:latin typeface="Arial" panose="020B0604020202020204" pitchFamily="34" charset="0"/>
                    <a:ea typeface="宋体" panose="02010600030101010101" pitchFamily="2" charset="-122"/>
                    <a:cs typeface="+mn-cs"/>
                  </a:rPr>
                  <a:t>简单立方结构边矢量构成的坐标系</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𝑗</m:t>
                    </m:r>
                    <m:r>
                      <a:rPr lang="en-US" altLang="zh-CN" sz="1200" b="0" i="1" kern="1200" smtClean="0">
                        <a:solidFill>
                          <a:schemeClr val="tx1"/>
                        </a:solidFill>
                        <a:latin typeface="Cambria Math" panose="02040503050406030204" pitchFamily="18" charset="0"/>
                        <a:ea typeface="宋体" panose="02010600030101010101" pitchFamily="2" charset="-122"/>
                        <a:cs typeface="+mn-cs"/>
                      </a:rPr>
                      <m:t>,</m:t>
                    </m:r>
                    <m:r>
                      <a:rPr lang="en-US" altLang="zh-CN" sz="1200" b="0" i="1" kern="1200" smtClean="0">
                        <a:solidFill>
                          <a:schemeClr val="tx1"/>
                        </a:solidFill>
                        <a:latin typeface="Cambria Math" panose="02040503050406030204" pitchFamily="18" charset="0"/>
                        <a:ea typeface="宋体" panose="02010600030101010101" pitchFamily="2" charset="-122"/>
                        <a:cs typeface="+mn-cs"/>
                      </a:rPr>
                      <m:t>𝑘</m:t>
                    </m:r>
                  </m:oMath>
                </a14:m>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中可以写出不同晶格结构倒格子的表达式。设惯用晶胞的边长为</a:t>
                </a:r>
                <a14:m>
                  <m:oMath xmlns:m="http://schemas.openxmlformats.org/officeDocument/2006/math">
                    <m:r>
                      <a:rPr lang="zh-CN" altLang="en-US" sz="1200" i="1" kern="1200" smtClean="0">
                        <a:solidFill>
                          <a:schemeClr val="tx1"/>
                        </a:solidFill>
                        <a:latin typeface="Cambria Math" panose="02040503050406030204" pitchFamily="18" charset="0"/>
                        <a:ea typeface="宋体" panose="02010600030101010101" pitchFamily="2" charset="-122"/>
                        <a:cs typeface="+mn-cs"/>
                      </a:rPr>
                      <m:t>𝑎</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，简单立方晶格倒格子基矢：</a:t>
                </a:r>
              </a:p>
              <a:p>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e>
                            </m:m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e>
                            </m:mr>
                            <m:mr>
                              <m:e>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f>
                                      <m:fPr>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e>
                            </m:mr>
                          </m:m>
                        </m:e>
                      </m: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在立方晶系惯用晶胞（简单立方结构）边矢量构成的坐标系（</a:t>
                </a:r>
                <a:r>
                  <a:rPr lang="en-US" altLang="zh-CN" sz="1200" b="1" i="1" kern="1200" dirty="0" err="1">
                    <a:solidFill>
                      <a:schemeClr val="tx1"/>
                    </a:solidFill>
                    <a:effectLst/>
                    <a:latin typeface="Arial" panose="020B0604020202020204" pitchFamily="34" charset="0"/>
                    <a:ea typeface="宋体" panose="02010600030101010101" pitchFamily="2" charset="-122"/>
                    <a:cs typeface="+mn-cs"/>
                  </a:rPr>
                  <a:t>i</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j</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b="1" i="1"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）中可以写出不同晶格结构倒格子的表达式（</a:t>
                </a:r>
                <a:r>
                  <a:rPr lang="en-US" altLang="zh-CN" sz="1200" kern="1200" dirty="0">
                    <a:solidFill>
                      <a:schemeClr val="tx1"/>
                    </a:solidFill>
                    <a:effectLst/>
                    <a:latin typeface="Arial" panose="020B0604020202020204" pitchFamily="34" charset="0"/>
                    <a:ea typeface="宋体" panose="02010600030101010101" pitchFamily="2" charset="-122"/>
                    <a:cs typeface="+mn-cs"/>
                  </a:rPr>
                  <a:t>1-18</a:t>
                </a:r>
                <a:r>
                  <a:rPr lang="zh-CN" altLang="zh-CN" sz="1200" kern="1200" dirty="0">
                    <a:solidFill>
                      <a:schemeClr val="tx1"/>
                    </a:solidFill>
                    <a:effectLst/>
                    <a:latin typeface="Arial" panose="020B0604020202020204" pitchFamily="34" charset="0"/>
                    <a:ea typeface="宋体" panose="02010600030101010101" pitchFamily="2" charset="-122"/>
                    <a:cs typeface="+mn-cs"/>
                  </a:rPr>
                  <a:t>）。设惯用晶胞的边长为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a</a:t>
                </a:r>
                <a:r>
                  <a:rPr lang="zh-CN" altLang="zh-CN" sz="1200" kern="1200" dirty="0">
                    <a:solidFill>
                      <a:schemeClr val="tx1"/>
                    </a:solidFill>
                    <a:effectLst/>
                    <a:latin typeface="Arial" panose="020B0604020202020204" pitchFamily="34" charset="0"/>
                    <a:ea typeface="宋体" panose="02010600030101010101" pitchFamily="2" charset="-122"/>
                    <a:cs typeface="+mn-cs"/>
                  </a:rPr>
                  <a:t>，简单立方晶格倒格子基矢：</a:t>
                </a:r>
              </a:p>
              <a:p>
                <a:r>
                  <a:rPr lang="zh-CN" altLang="en-US" sz="1200" i="0" kern="1200">
                    <a:solidFill>
                      <a:schemeClr val="tx1"/>
                    </a:solidFill>
                    <a:latin typeface="Arial" panose="020B0604020202020204" pitchFamily="34" charset="0"/>
                    <a:ea typeface="宋体" panose="02010600030101010101" pitchFamily="2" charset="-122"/>
                    <a:cs typeface="+mn-cs"/>
                  </a:rPr>
                  <a:t>{■(𝛽_1=(2𝜋/𝑎)𝑖;@𝛽_2=(2𝜋/𝑎)𝑗;@𝛽_3=(2𝜋/𝑎)𝑘;)┤</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85</a:t>
            </a:fld>
            <a:endParaRPr lang="en-US" altLang="zh-CN"/>
          </a:p>
        </p:txBody>
      </p:sp>
    </p:spTree>
    <p:extLst>
      <p:ext uri="{BB962C8B-B14F-4D97-AF65-F5344CB8AC3E}">
        <p14:creationId xmlns:p14="http://schemas.microsoft.com/office/powerpoint/2010/main" val="121075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体心立方晶格的倒格子基矢为：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a14:m>
                  <m:oMathPara xmlns:m="http://schemas.openxmlformats.org/officeDocument/2006/math">
                    <m:oMathParaPr>
                      <m:jc m:val="centerGroup"/>
                    </m:oMathParaPr>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𝑘</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e>
                                </m:d>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e>
                                </m:d>
                              </m:e>
                            </m:mr>
                          </m:m>
                        </m:e>
                      </m:d>
                    </m:oMath>
                  </m:oMathPara>
                </a14:m>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kern="1200" dirty="0">
                    <a:solidFill>
                      <a:schemeClr val="tx1"/>
                    </a:solidFill>
                    <a:effectLst/>
                    <a:latin typeface="Arial" panose="020B0604020202020204" pitchFamily="34" charset="0"/>
                    <a:ea typeface="宋体" panose="02010600030101010101" pitchFamily="2" charset="-122"/>
                    <a:cs typeface="+mn-cs"/>
                  </a:rPr>
                  <a:t>可以看出，</a:t>
                </a:r>
                <a:r>
                  <a:rPr lang="zh-CN" altLang="zh-CN" sz="1200" kern="1200" dirty="0">
                    <a:solidFill>
                      <a:schemeClr val="tx1"/>
                    </a:solidFill>
                    <a:effectLst/>
                    <a:latin typeface="Arial" panose="020B0604020202020204" pitchFamily="34" charset="0"/>
                    <a:ea typeface="宋体" panose="02010600030101010101" pitchFamily="2" charset="-122"/>
                    <a:cs typeface="+mn-cs"/>
                  </a:rPr>
                  <a:t>倒格子是</a:t>
                </a:r>
                <a:r>
                  <a:rPr lang="zh-CN" altLang="en-US" sz="1200" kern="1200" dirty="0">
                    <a:solidFill>
                      <a:schemeClr val="tx1"/>
                    </a:solidFill>
                    <a:effectLst/>
                    <a:latin typeface="Arial" panose="020B0604020202020204" pitchFamily="34" charset="0"/>
                    <a:ea typeface="宋体" panose="02010600030101010101" pitchFamily="2" charset="-122"/>
                    <a:cs typeface="+mn-cs"/>
                  </a:rPr>
                  <a:t>倒格空间的</a:t>
                </a:r>
                <a:r>
                  <a:rPr lang="zh-CN" altLang="zh-CN" sz="1200" kern="1200" dirty="0">
                    <a:solidFill>
                      <a:schemeClr val="tx1"/>
                    </a:solidFill>
                    <a:effectLst/>
                    <a:latin typeface="Arial" panose="020B0604020202020204" pitchFamily="34" charset="0"/>
                    <a:ea typeface="宋体" panose="02010600030101010101" pitchFamily="2" charset="-122"/>
                    <a:cs typeface="+mn-cs"/>
                  </a:rPr>
                  <a:t>面心立方结构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体心立方晶格的倒格子是面心立方结构，倒格子基矢为：</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en-US" sz="1200" i="0" kern="1200">
                    <a:solidFill>
                      <a:schemeClr val="tx1"/>
                    </a:solidFill>
                    <a:latin typeface="Arial" panose="020B0604020202020204" pitchFamily="34" charset="0"/>
                    <a:ea typeface="宋体" panose="02010600030101010101" pitchFamily="2" charset="-122"/>
                    <a:cs typeface="+mn-cs"/>
                  </a:rPr>
                  <a:t>{■(𝛽_"1" =(2 𝜋∕𝑎)(𝑗+𝑘)@𝛽_"2" =(2 𝜋∕𝑎)(𝑘+𝑖)@𝛽_"3" =(2 𝜋∕𝑎)(𝑖+𝑗) )┤</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86</a:t>
            </a:fld>
            <a:endParaRPr lang="en-US" altLang="zh-CN"/>
          </a:p>
        </p:txBody>
      </p:sp>
    </p:spTree>
    <p:extLst>
      <p:ext uri="{BB962C8B-B14F-4D97-AF65-F5344CB8AC3E}">
        <p14:creationId xmlns:p14="http://schemas.microsoft.com/office/powerpoint/2010/main" val="33309579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而面心立方晶格</a:t>
                </a:r>
                <a:r>
                  <a:rPr lang="zh-CN" altLang="en-US" sz="1200" kern="1200" dirty="0">
                    <a:solidFill>
                      <a:schemeClr val="tx1"/>
                    </a:solidFill>
                    <a:effectLst/>
                    <a:latin typeface="Arial" panose="020B0604020202020204" pitchFamily="34" charset="0"/>
                    <a:ea typeface="宋体" panose="02010600030101010101" pitchFamily="2" charset="-122"/>
                    <a:cs typeface="+mn-cs"/>
                  </a:rPr>
                  <a:t>的</a:t>
                </a:r>
                <a:r>
                  <a:rPr lang="zh-CN" altLang="zh-CN" sz="1200" kern="1200" dirty="0">
                    <a:solidFill>
                      <a:schemeClr val="tx1"/>
                    </a:solidFill>
                    <a:effectLst/>
                    <a:latin typeface="Arial" panose="020B0604020202020204" pitchFamily="34" charset="0"/>
                    <a:ea typeface="宋体" panose="02010600030101010101" pitchFamily="2" charset="-122"/>
                    <a:cs typeface="+mn-cs"/>
                  </a:rPr>
                  <a:t>倒格子基矢：</a:t>
                </a:r>
              </a:p>
              <a:p>
                <a:r>
                  <a:rPr lang="en-US" altLang="zh-CN" sz="1200" kern="1200" dirty="0">
                    <a:solidFill>
                      <a:schemeClr val="tx1"/>
                    </a:solidFill>
                    <a:ea typeface="宋体" panose="02010600030101010101" pitchFamily="2" charset="-122"/>
                    <a:cs typeface="+mn-cs"/>
                  </a:rPr>
                  <a:t>			</a:t>
                </a:r>
                <a14:m>
                  <m:oMath xmlns:m="http://schemas.openxmlformats.org/officeDocument/2006/math">
                    <m:d>
                      <m:dPr>
                        <m:begChr m:val="{"/>
                        <m:endChr m:val=""/>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dPr>
                      <m:e>
                        <m:m>
                          <m:mPr>
                            <m:plcHide m:val="on"/>
                            <m:mcs>
                              <m:mc>
                                <m:mcPr>
                                  <m:count m:val="1"/>
                                  <m:mcJc m:val="center"/>
                                </m:mcPr>
                              </m:mc>
                            </m:mcs>
                            <m:ctrlPr>
                              <a:rPr lang="zh-CN" altLang="en-US" sz="1200" i="1" kern="1200">
                                <a:solidFill>
                                  <a:schemeClr val="tx1"/>
                                </a:solidFill>
                                <a:latin typeface="Cambria Math" panose="02040503050406030204" pitchFamily="18" charset="0"/>
                                <a:ea typeface="宋体" panose="02010600030101010101" pitchFamily="2" charset="-122"/>
                                <a:cs typeface="+mn-cs"/>
                              </a:rPr>
                            </m:ctrlPr>
                          </m:mP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m:rPr>
                                      <m:nor/>
                                    </m:rPr>
                                    <a:rPr lang="zh-CN" altLang="en-US" sz="1200" i="1" kern="1200">
                                      <a:solidFill>
                                        <a:schemeClr val="tx1"/>
                                      </a:solidFill>
                                      <a:latin typeface="Arial" panose="020B0604020202020204" pitchFamily="34"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e>
                          </m:mr>
                          <m:mr>
                            <m:e>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0" kern="120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i="1" kern="1200">
                                          <a:solidFill>
                                            <a:schemeClr val="tx1"/>
                                          </a:solidFill>
                                          <a:latin typeface="Cambria Math" panose="02040503050406030204" pitchFamily="18" charset="0"/>
                                          <a:ea typeface="宋体" panose="02010600030101010101" pitchFamily="2" charset="-122"/>
                                          <a:cs typeface="+mn-cs"/>
                                        </a:rPr>
                                      </m:ctrlPr>
                                    </m:fPr>
                                    <m:num>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e>
                              </m:d>
                              <m:d>
                                <m:dPr>
                                  <m:ctrlPr>
                                    <a:rPr lang="zh-CN" altLang="en-US" sz="1200" i="1" kern="1200">
                                      <a:solidFill>
                                        <a:schemeClr val="tx1"/>
                                      </a:solidFill>
                                      <a:latin typeface="Cambria Math" panose="02040503050406030204" pitchFamily="18" charset="0"/>
                                      <a:ea typeface="宋体" panose="02010600030101010101" pitchFamily="2" charset="-122"/>
                                      <a:cs typeface="+mn-cs"/>
                                    </a:rPr>
                                  </m:ctrlPr>
                                </m:dPr>
                                <m:e>
                                  <m:r>
                                    <a:rPr lang="zh-CN" altLang="en-US" sz="1200" i="1" kern="1200">
                                      <a:solidFill>
                                        <a:schemeClr val="tx1"/>
                                      </a:solidFill>
                                      <a:latin typeface="Cambria Math" panose="02040503050406030204" pitchFamily="18" charset="0"/>
                                      <a:ea typeface="宋体" panose="02010600030101010101" pitchFamily="2" charset="-122"/>
                                      <a:cs typeface="+mn-cs"/>
                                    </a:rPr>
                                    <m:t>𝑖</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𝑗</m:t>
                                  </m:r>
                                  <m:r>
                                    <a:rPr lang="zh-CN" altLang="en-US" sz="1200" i="0" kern="1200">
                                      <a:solidFill>
                                        <a:schemeClr val="tx1"/>
                                      </a:solidFill>
                                      <a:latin typeface="Cambria Math" panose="02040503050406030204" pitchFamily="18" charset="0"/>
                                      <a:ea typeface="宋体" panose="02010600030101010101" pitchFamily="2" charset="-122"/>
                                      <a:cs typeface="+mn-cs"/>
                                    </a:rPr>
                                    <m:t>−</m:t>
                                  </m:r>
                                  <m:r>
                                    <a:rPr lang="zh-CN" altLang="en-US" sz="1200" i="1" kern="1200">
                                      <a:solidFill>
                                        <a:schemeClr val="tx1"/>
                                      </a:solidFill>
                                      <a:latin typeface="Cambria Math" panose="02040503050406030204" pitchFamily="18" charset="0"/>
                                      <a:ea typeface="宋体" panose="02010600030101010101" pitchFamily="2" charset="-122"/>
                                      <a:cs typeface="+mn-cs"/>
                                    </a:rPr>
                                    <m:t>𝑘</m:t>
                                  </m:r>
                                </m:e>
                              </m:d>
                            </m:e>
                          </m:mr>
                        </m:m>
                      </m:e>
                    </m:d>
                  </m:oMath>
                </a14:m>
                <a:r>
                  <a:rPr lang="en-US" altLang="zh-CN" dirty="0"/>
                  <a:t>	</a:t>
                </a:r>
              </a:p>
              <a:p>
                <a:endParaRPr lang="en-US" altLang="zh-CN" dirty="0"/>
              </a:p>
              <a:p>
                <a:r>
                  <a:rPr lang="zh-CN" altLang="en-US" sz="1200" kern="1200" dirty="0">
                    <a:solidFill>
                      <a:schemeClr val="tx1"/>
                    </a:solidFill>
                    <a:effectLst/>
                    <a:latin typeface="Arial" panose="020B0604020202020204" pitchFamily="34" charset="0"/>
                    <a:ea typeface="宋体" panose="02010600030101010101" pitchFamily="2" charset="-122"/>
                    <a:cs typeface="+mn-cs"/>
                  </a:rPr>
                  <a:t>在倒格空间正是</a:t>
                </a:r>
                <a:r>
                  <a:rPr lang="zh-CN" altLang="zh-CN" sz="1200" kern="1200" dirty="0">
                    <a:solidFill>
                      <a:schemeClr val="tx1"/>
                    </a:solidFill>
                    <a:effectLst/>
                    <a:latin typeface="Arial" panose="020B0604020202020204" pitchFamily="34" charset="0"/>
                    <a:ea typeface="宋体" panose="02010600030101010101" pitchFamily="2" charset="-122"/>
                    <a:cs typeface="+mn-cs"/>
                  </a:rPr>
                  <a:t>体心立方结构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而面心立方晶格的倒格子则为体心立方结构，倒格子基矢：</a:t>
                </a:r>
              </a:p>
              <a:p>
                <a:r>
                  <a:rPr lang="en-US" altLang="zh-CN" sz="1200" kern="1200" dirty="0">
                    <a:solidFill>
                      <a:schemeClr val="tx1"/>
                    </a:solidFill>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{■(𝛽_"1" =(2 𝜋∕𝑎)("−" 𝑖+𝑗+𝑘)@𝛽_"2" =(2 𝜋∕𝑎)(𝑖−𝑗+𝑘)@𝛽_"3" =(2 𝜋∕𝑎)(𝑖+𝑗−𝑘) )┤</a:t>
                </a:r>
                <a:r>
                  <a:rPr lang="en-US" altLang="zh-CN" dirty="0"/>
                  <a:t>	</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87</a:t>
            </a:fld>
            <a:endParaRPr lang="en-US" altLang="zh-CN"/>
          </a:p>
        </p:txBody>
      </p:sp>
    </p:spTree>
    <p:extLst>
      <p:ext uri="{BB962C8B-B14F-4D97-AF65-F5344CB8AC3E}">
        <p14:creationId xmlns:p14="http://schemas.microsoft.com/office/powerpoint/2010/main" val="7611710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倒格矢与晶面之间存在这样的关系：</a:t>
                </a:r>
                <a:endParaRPr kumimoji="0" lang="en-US" altLang="zh-CN"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200" b="0"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1.</a:t>
                </a:r>
                <a:r>
                  <a:rPr lang="zh-CN" altLang="zh-CN" sz="1200" b="0" kern="1200" dirty="0">
                    <a:solidFill>
                      <a:schemeClr val="tx1"/>
                    </a:solidFill>
                    <a:effectLst/>
                    <a:latin typeface="Arial" panose="020B0604020202020204" pitchFamily="34" charset="0"/>
                    <a:ea typeface="宋体" panose="02010600030101010101" pitchFamily="2" charset="-122"/>
                    <a:cs typeface="+mn-cs"/>
                  </a:rPr>
                  <a:t>以晶面指数（</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）描述的一族晶面与倒格矢</a:t>
                </a:r>
                <a:r>
                  <a:rPr lang="en-US" altLang="zh-CN" sz="1200" b="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𝐺</m:t>
                        </m:r>
                      </m:e>
                      <m:sub>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正交。</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pPr lvl="0"/>
                <a:r>
                  <a:rPr lang="zh-CN" altLang="zh-CN" sz="1200" b="0" kern="1200" dirty="0">
                    <a:solidFill>
                      <a:schemeClr val="tx1"/>
                    </a:solidFill>
                    <a:effectLst/>
                    <a:latin typeface="Arial" panose="020B0604020202020204" pitchFamily="34" charset="0"/>
                    <a:ea typeface="宋体" panose="02010600030101010101" pitchFamily="2" charset="-122"/>
                    <a:cs typeface="+mn-cs"/>
                  </a:rPr>
                  <a:t>可以理解成以倒格矢</a:t>
                </a:r>
                <a:r>
                  <a:rPr lang="en-US" altLang="zh-CN" sz="1200" b="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𝐺</m:t>
                        </m:r>
                      </m:e>
                      <m:sub>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sub>
                    </m:sSub>
                    <m:r>
                      <a:rPr lang="zh-CN" altLang="en-US" sz="1200" b="0" i="0" kern="1200" smtClean="0">
                        <a:solidFill>
                          <a:schemeClr val="tx1"/>
                        </a:solidFill>
                        <a:latin typeface="Cambria Math" panose="02040503050406030204" pitchFamily="18" charset="0"/>
                        <a:ea typeface="宋体" panose="02010600030101010101" pitchFamily="2" charset="-122"/>
                        <a:cs typeface="+mn-cs"/>
                      </a:rPr>
                      <m:t>+</m:t>
                    </m:r>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sSub>
                      <m:sSubPr>
                        <m:ctrlPr>
                          <a:rPr lang="zh-CN" altLang="en-US" sz="1200" b="0" i="1" kern="120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𝛽</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为波矢的波的传播方向和晶面族（</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）垂直。</a:t>
                </a:r>
                <a:endParaRPr lang="en-US" altLang="zh-CN" sz="1200" b="0" kern="1200" dirty="0">
                  <a:solidFill>
                    <a:schemeClr val="tx1"/>
                  </a:solidFill>
                  <a:effectLst/>
                  <a:latin typeface="Arial" panose="020B0604020202020204" pitchFamily="34" charset="0"/>
                  <a:ea typeface="宋体" panose="02010600030101010101" pitchFamily="2" charset="-122"/>
                  <a:cs typeface="+mn-cs"/>
                </a:endParaRPr>
              </a:p>
              <a:p>
                <a:pPr lvl="0"/>
                <a:r>
                  <a:rPr lang="en-US" altLang="zh-CN" sz="1200" b="0" kern="1200" dirty="0">
                    <a:solidFill>
                      <a:schemeClr val="tx1"/>
                    </a:solidFill>
                    <a:effectLst/>
                    <a:latin typeface="Arial" panose="020B0604020202020204" pitchFamily="34" charset="0"/>
                    <a:ea typeface="宋体" panose="02010600030101010101" pitchFamily="2" charset="-122"/>
                    <a:cs typeface="+mn-cs"/>
                  </a:rPr>
                  <a:t>2. </a:t>
                </a:r>
                <a:r>
                  <a:rPr lang="zh-CN" altLang="zh-CN" sz="1200" b="0" kern="1200" dirty="0">
                    <a:solidFill>
                      <a:schemeClr val="tx1"/>
                    </a:solidFill>
                    <a:effectLst/>
                    <a:latin typeface="Arial" panose="020B0604020202020204" pitchFamily="34" charset="0"/>
                    <a:ea typeface="宋体" panose="02010600030101010101" pitchFamily="2" charset="-122"/>
                    <a:cs typeface="+mn-cs"/>
                  </a:rPr>
                  <a:t>若以晶面指数（</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zh-CN" altLang="en-US" sz="1200" b="0" i="0" kern="1200" smtClean="0">
                            <a:solidFill>
                              <a:schemeClr val="tx1"/>
                            </a:solidFill>
                            <a:latin typeface="Cambria Math" panose="02040503050406030204" pitchFamily="18" charset="0"/>
                            <a:ea typeface="宋体" panose="02010600030101010101" pitchFamily="2" charset="-122"/>
                            <a:cs typeface="+mn-cs"/>
                          </a:rPr>
                          <m:t>1</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2</m:t>
                        </m:r>
                      </m:sub>
                    </m:sSub>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e>
                      <m:sub>
                        <m:r>
                          <a:rPr lang="en-US" altLang="zh-CN" sz="1200" b="0" i="0" kern="1200" smtClean="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）描述的一族晶面的面间距为</a:t>
                </a:r>
                <a:r>
                  <a:rPr lang="en-US" altLang="zh-CN" sz="1200" b="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𝑑</m:t>
                    </m:r>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，则</a:t>
                </a:r>
                <a:r>
                  <a:rPr lang="en-US" altLang="zh-CN" sz="1200" b="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0" i="1" kern="1200" smtClean="0">
                            <a:solidFill>
                              <a:schemeClr val="tx1"/>
                            </a:solidFill>
                            <a:latin typeface="Cambria Math" panose="02040503050406030204" pitchFamily="18" charset="0"/>
                            <a:ea typeface="宋体" panose="02010600030101010101" pitchFamily="2" charset="-122"/>
                            <a:cs typeface="+mn-cs"/>
                          </a:rPr>
                          <m:t>𝐺</m:t>
                        </m:r>
                      </m:e>
                      <m:sub>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的长度为</a:t>
                </a:r>
                <a14:m>
                  <m:oMath xmlns:m="http://schemas.openxmlformats.org/officeDocument/2006/math">
                    <m:r>
                      <a:rPr lang="zh-CN" altLang="en-US" sz="1200" b="0" i="0" kern="1200" smtClean="0">
                        <a:solidFill>
                          <a:schemeClr val="tx1"/>
                        </a:solidFill>
                        <a:latin typeface="Cambria Math" panose="02040503050406030204" pitchFamily="18" charset="0"/>
                        <a:ea typeface="宋体" panose="02010600030101010101" pitchFamily="2" charset="-122"/>
                        <a:cs typeface="+mn-cs"/>
                      </a:rPr>
                      <m:t>2</m:t>
                    </m:r>
                    <m:f>
                      <m:fPr>
                        <m:type m:val="lin"/>
                        <m:ctrlPr>
                          <a:rPr lang="zh-CN" altLang="en-US" sz="1200" b="0" i="1" kern="1200">
                            <a:solidFill>
                              <a:schemeClr val="tx1"/>
                            </a:solidFill>
                            <a:latin typeface="Cambria Math" panose="02040503050406030204" pitchFamily="18" charset="0"/>
                            <a:ea typeface="宋体" panose="02010600030101010101" pitchFamily="2" charset="-122"/>
                            <a:cs typeface="+mn-cs"/>
                          </a:rPr>
                        </m:ctrlPr>
                      </m:fPr>
                      <m:num>
                        <m:r>
                          <a:rPr lang="zh-CN" altLang="en-US" sz="1200" b="0" i="1" kern="1200" smtClean="0">
                            <a:solidFill>
                              <a:schemeClr val="tx1"/>
                            </a:solidFill>
                            <a:latin typeface="Cambria Math" panose="02040503050406030204" pitchFamily="18" charset="0"/>
                            <a:ea typeface="宋体" panose="02010600030101010101" pitchFamily="2" charset="-122"/>
                            <a:cs typeface="+mn-cs"/>
                          </a:rPr>
                          <m:t>𝜋</m:t>
                        </m:r>
                      </m:num>
                      <m:den>
                        <m:r>
                          <a:rPr lang="en-US" altLang="zh-CN" sz="1200" b="0" i="1" kern="1200" smtClean="0">
                            <a:solidFill>
                              <a:schemeClr val="tx1"/>
                            </a:solidFill>
                            <a:latin typeface="Cambria Math" panose="02040503050406030204" pitchFamily="18" charset="0"/>
                            <a:ea typeface="宋体" panose="02010600030101010101" pitchFamily="2" charset="-122"/>
                            <a:cs typeface="+mn-cs"/>
                          </a:rPr>
                          <m:t>𝑑</m:t>
                        </m:r>
                      </m:den>
                    </m:f>
                  </m:oMath>
                </a14:m>
                <a:r>
                  <a:rPr lang="zh-CN" altLang="zh-CN" sz="1200" b="0" kern="1200" dirty="0">
                    <a:solidFill>
                      <a:schemeClr val="tx1"/>
                    </a:solidFill>
                    <a:effectLst/>
                    <a:latin typeface="Arial" panose="020B0604020202020204" pitchFamily="34" charset="0"/>
                    <a:ea typeface="宋体" panose="02010600030101010101" pitchFamily="2" charset="-122"/>
                    <a:cs typeface="+mn-cs"/>
                  </a:rPr>
                  <a:t>。</a:t>
                </a:r>
              </a:p>
              <a:p>
                <a:pPr lvl="0"/>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Choice>
        <mc:Fallback xmlns="">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Arial" panose="020B0604020202020204" pitchFamily="34" charset="0"/>
                    <a:ea typeface="宋体" panose="02010600030101010101" pitchFamily="2" charset="-122"/>
                    <a:cs typeface="+mn-cs"/>
                  </a:rPr>
                  <a:t>以晶面指数（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）描述的一族晶面与倒格矢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𝐺_ℎ=ℎ_1 𝛽_1+ℎ_2 𝛽_2+ℎ_3 𝛽_3</a:t>
                </a:r>
                <a:r>
                  <a:rPr lang="zh-CN" altLang="zh-CN" sz="1200" kern="1200" dirty="0">
                    <a:solidFill>
                      <a:schemeClr val="tx1"/>
                    </a:solidFill>
                    <a:effectLst/>
                    <a:latin typeface="Arial" panose="020B0604020202020204" pitchFamily="34" charset="0"/>
                    <a:ea typeface="宋体" panose="02010600030101010101" pitchFamily="2" charset="-122"/>
                    <a:cs typeface="+mn-cs"/>
                  </a:rPr>
                  <a:t>正交。（可以理解成以倒格矢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𝐺_ℎ=ℎ_1 𝛽_1+ℎ_2 𝛽_2+ℎ_3 𝛽_3</a:t>
                </a:r>
                <a:r>
                  <a:rPr lang="zh-CN" altLang="zh-CN" sz="1200" kern="1200" dirty="0">
                    <a:solidFill>
                      <a:schemeClr val="tx1"/>
                    </a:solidFill>
                    <a:effectLst/>
                    <a:latin typeface="Arial" panose="020B0604020202020204" pitchFamily="34" charset="0"/>
                    <a:ea typeface="宋体" panose="02010600030101010101" pitchFamily="2" charset="-122"/>
                    <a:cs typeface="+mn-cs"/>
                  </a:rPr>
                  <a:t>为波矢的波的传播方向和晶面族（</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）垂直）。</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若以晶面指数（</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1</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2</a:t>
                </a:r>
                <a:r>
                  <a:rPr lang="en-US" altLang="zh-CN" sz="1200" i="1" kern="1200" dirty="0">
                    <a:solidFill>
                      <a:schemeClr val="tx1"/>
                    </a:solidFill>
                    <a:effectLst/>
                    <a:latin typeface="Arial" panose="020B0604020202020204" pitchFamily="34" charset="0"/>
                    <a:ea typeface="宋体" panose="02010600030101010101" pitchFamily="2" charset="-122"/>
                    <a:cs typeface="+mn-cs"/>
                  </a:rPr>
                  <a:t>h</a:t>
                </a:r>
                <a:r>
                  <a:rPr lang="en-US" altLang="zh-CN" sz="1200" i="1" kern="1200" baseline="-250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）描述的一族晶面的面间距为</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，则</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的长度为</a:t>
                </a:r>
                <a:r>
                  <a:rPr lang="en-US" altLang="zh-CN" sz="1200" kern="1200" dirty="0">
                    <a:solidFill>
                      <a:schemeClr val="tx1"/>
                    </a:solidFill>
                    <a:effectLst/>
                    <a:latin typeface="Arial" panose="020B0604020202020204" pitchFamily="34" charset="0"/>
                    <a:ea typeface="宋体" panose="02010600030101010101" pitchFamily="2" charset="-122"/>
                    <a:cs typeface="+mn-cs"/>
                  </a:rPr>
                  <a:t>2p/</a:t>
                </a:r>
                <a:r>
                  <a:rPr lang="en-US" altLang="zh-CN" sz="1200" i="1" kern="1200" dirty="0">
                    <a:solidFill>
                      <a:schemeClr val="tx1"/>
                    </a:solidFill>
                    <a:effectLst/>
                    <a:latin typeface="Arial" panose="020B0604020202020204" pitchFamily="34" charset="0"/>
                    <a:ea typeface="宋体" panose="02010600030101010101" pitchFamily="2" charset="-122"/>
                    <a:cs typeface="+mn-cs"/>
                  </a:rPr>
                  <a:t>d</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p>
              <a:p>
                <a:pPr lvl="0"/>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88</a:t>
            </a:fld>
            <a:endParaRPr lang="en-US" altLang="zh-CN"/>
          </a:p>
        </p:txBody>
      </p:sp>
    </p:spTree>
    <p:extLst>
      <p:ext uri="{BB962C8B-B14F-4D97-AF65-F5344CB8AC3E}">
        <p14:creationId xmlns:p14="http://schemas.microsoft.com/office/powerpoint/2010/main" val="3066283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从上面分析的晶面族与倒格矢的关系可知，倒格子中的一个格点（由</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smtClean="0">
                            <a:solidFill>
                              <a:schemeClr val="tx1"/>
                            </a:solidFill>
                            <a:latin typeface="Cambria Math" panose="02040503050406030204" pitchFamily="18" charset="0"/>
                            <a:ea typeface="宋体" panose="02010600030101010101" pitchFamily="2" charset="-122"/>
                            <a:cs typeface="+mn-cs"/>
                          </a:rPr>
                          <m:t>𝑮</m:t>
                        </m:r>
                      </m:e>
                      <m:sub>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表示，即倒格矢</a:t>
                </a:r>
                <a14:m>
                  <m:oMath xmlns:m="http://schemas.openxmlformats.org/officeDocument/2006/math">
                    <m:sSub>
                      <m:sSubPr>
                        <m:ctrlPr>
                          <a:rPr lang="zh-CN" altLang="en-US" sz="1200" b="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b="1" i="1" kern="1200" smtClean="0">
                            <a:solidFill>
                              <a:schemeClr val="tx1"/>
                            </a:solidFill>
                            <a:latin typeface="Cambria Math" panose="02040503050406030204" pitchFamily="18" charset="0"/>
                            <a:ea typeface="宋体" panose="02010600030101010101" pitchFamily="2" charset="-122"/>
                            <a:cs typeface="+mn-cs"/>
                          </a:rPr>
                          <m:t>𝑮</m:t>
                        </m:r>
                      </m:e>
                      <m:sub>
                        <m:r>
                          <a:rPr lang="zh-CN" altLang="en-US" sz="1200" b="0" i="1" kern="1200" smtClean="0">
                            <a:solidFill>
                              <a:schemeClr val="tx1"/>
                            </a:solidFill>
                            <a:latin typeface="Cambria Math" panose="02040503050406030204" pitchFamily="18" charset="0"/>
                            <a:ea typeface="宋体" panose="02010600030101010101" pitchFamily="2" charset="-122"/>
                            <a:cs typeface="+mn-cs"/>
                          </a:rPr>
                          <m:t>h</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的端点）代表了正格子中的一族平行晶面。</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从上面分析的晶面族与倒格矢的关系可知，倒格子中的一个格点（由</a:t>
                </a:r>
                <a:r>
                  <a:rPr lang="zh-CN" altLang="en-US" sz="1200" b="1" i="0" kern="1200">
                    <a:solidFill>
                      <a:schemeClr val="tx1"/>
                    </a:solidFill>
                    <a:latin typeface="Cambria Math" panose="02040503050406030204" pitchFamily="18" charset="0"/>
                    <a:ea typeface="宋体" panose="02010600030101010101" pitchFamily="2" charset="-122"/>
                    <a:cs typeface="+mn-cs"/>
                  </a:rPr>
                  <a:t>𝑮</a:t>
                </a:r>
                <a:r>
                  <a:rPr lang="zh-CN" altLang="en-US" sz="1200" b="0" i="0" kern="1200">
                    <a:solidFill>
                      <a:schemeClr val="tx1"/>
                    </a:solidFill>
                    <a:latin typeface="Cambria Math" panose="02040503050406030204" pitchFamily="18" charset="0"/>
                    <a:ea typeface="宋体" panose="02010600030101010101" pitchFamily="2" charset="-122"/>
                    <a:cs typeface="+mn-cs"/>
                  </a:rPr>
                  <a:t>_ℎ</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表示，即倒格矢</a:t>
                </a:r>
                <a:r>
                  <a:rPr lang="zh-CN" altLang="en-US" sz="1200" b="1" i="0" kern="1200">
                    <a:solidFill>
                      <a:schemeClr val="tx1"/>
                    </a:solidFill>
                    <a:latin typeface="Cambria Math" panose="02040503050406030204" pitchFamily="18" charset="0"/>
                    <a:ea typeface="宋体" panose="02010600030101010101" pitchFamily="2" charset="-122"/>
                    <a:cs typeface="+mn-cs"/>
                  </a:rPr>
                  <a:t>𝑮</a:t>
                </a:r>
                <a:r>
                  <a:rPr lang="zh-CN" altLang="en-US" sz="1200" b="0" i="0" kern="1200">
                    <a:solidFill>
                      <a:schemeClr val="tx1"/>
                    </a:solidFill>
                    <a:latin typeface="Cambria Math" panose="02040503050406030204" pitchFamily="18" charset="0"/>
                    <a:ea typeface="宋体" panose="02010600030101010101" pitchFamily="2" charset="-122"/>
                    <a:cs typeface="+mn-cs"/>
                  </a:rPr>
                  <a:t>_ℎ</a:t>
                </a:r>
                <a:r>
                  <a:rPr lang="zh-CN" altLang="zh-CN" sz="1200" kern="1200" dirty="0">
                    <a:solidFill>
                      <a:schemeClr val="tx1"/>
                    </a:solidFill>
                    <a:effectLst/>
                    <a:latin typeface="Arial" panose="020B0604020202020204" pitchFamily="34" charset="0"/>
                    <a:ea typeface="宋体" panose="02010600030101010101" pitchFamily="2" charset="-122"/>
                    <a:cs typeface="+mn-cs"/>
                  </a:rPr>
                  <a:t>的端点）代表了正格子中的一族平行晶面。</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89</a:t>
            </a:fld>
            <a:endParaRPr lang="en-US" altLang="zh-CN"/>
          </a:p>
        </p:txBody>
      </p:sp>
    </p:spTree>
    <p:extLst>
      <p:ext uri="{BB962C8B-B14F-4D97-AF65-F5344CB8AC3E}">
        <p14:creationId xmlns:p14="http://schemas.microsoft.com/office/powerpoint/2010/main" val="68687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0" kern="100" dirty="0">
                <a:effectLst/>
                <a:latin typeface="Times New Roman" panose="02020603050405020304" pitchFamily="18" charset="0"/>
                <a:ea typeface="宋体" panose="02010600030101010101" pitchFamily="2" charset="-122"/>
              </a:rPr>
              <a:t>晶体的周期性结构有两种表示方法。一种是把构成晶体的原子或原子团看成刚性小球（原子球）的排列，规则堆积构成晶体，另一种是把原子或原子团看成一个一个抽象的几何点，然后用假想的线条把它连接起来，构成一个有规律的格架。这种用空间排列的原子球或者格架描述的晶体的结构称之为晶体格子，简称为晶格；第二种表示方法中的抽象几何点则称为格点。</a:t>
            </a:r>
            <a:endParaRPr lang="en-US" altLang="zh-CN" sz="1800" b="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a:t>
            </a:fld>
            <a:endParaRPr lang="en-US" altLang="zh-CN"/>
          </a:p>
        </p:txBody>
      </p:sp>
    </p:spTree>
    <p:extLst>
      <p:ext uri="{BB962C8B-B14F-4D97-AF65-F5344CB8AC3E}">
        <p14:creationId xmlns:p14="http://schemas.microsoft.com/office/powerpoint/2010/main" val="4228326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在倒格子中，以某倒格点为中心，由中心格点到相邻格点连线的垂直平分面所围成的多面体称为布里渊区；如果是二维的情况，布里渊区就是由中心格点到相邻格点连线的垂直平分线所围成的多边形。定义第</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𝑛</m:t>
                    </m:r>
                    <m:r>
                      <a:rPr lang="en-US" altLang="zh-CN" sz="1200" b="0" i="1" kern="1200" smtClean="0">
                        <a:solidFill>
                          <a:schemeClr val="tx1"/>
                        </a:solidFill>
                        <a:latin typeface="Cambria Math" panose="02040503050406030204" pitchFamily="18" charset="0"/>
                        <a:ea typeface="宋体" panose="02010600030101010101" pitchFamily="2" charset="-122"/>
                        <a:cs typeface="+mn-cs"/>
                      </a:rPr>
                      <m:t>+1</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布里渊区是从原点出发经过</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个中垂面（或中垂线）到达的区域，这里</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𝑛</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为正整数。</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在倒格子中，以某倒格点为中心，由中心格点到相邻格点连线的垂直平分面所围成的多面体称为布里渊区；如果是二维的情况，布里渊区就是由中心格点到相邻格点连线的垂直平分线所围成的多边形。定义第</a:t>
                </a:r>
                <a:r>
                  <a:rPr lang="en-US" altLang="zh-CN" sz="1200" b="0" i="0" kern="1200">
                    <a:solidFill>
                      <a:schemeClr val="tx1"/>
                    </a:solidFill>
                    <a:latin typeface="Cambria Math" panose="02040503050406030204" pitchFamily="18" charset="0"/>
                    <a:ea typeface="宋体" panose="02010600030101010101" pitchFamily="2" charset="-122"/>
                    <a:cs typeface="+mn-cs"/>
                  </a:rPr>
                  <a:t>𝑛+1</a:t>
                </a:r>
                <a:r>
                  <a:rPr lang="zh-CN" altLang="zh-CN" sz="1200" kern="1200" dirty="0">
                    <a:solidFill>
                      <a:schemeClr val="tx1"/>
                    </a:solidFill>
                    <a:effectLst/>
                    <a:latin typeface="Arial" panose="020B0604020202020204" pitchFamily="34" charset="0"/>
                    <a:ea typeface="宋体" panose="02010600030101010101" pitchFamily="2" charset="-122"/>
                    <a:cs typeface="+mn-cs"/>
                  </a:rPr>
                  <a:t>布里渊区是从原点出发经过</a:t>
                </a:r>
                <a:r>
                  <a:rPr lang="en-US" altLang="zh-CN" sz="1200" b="0" i="0" kern="1200">
                    <a:solidFill>
                      <a:schemeClr val="tx1"/>
                    </a:solidFill>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个中垂面（或中垂线）到达的区域，这里</a:t>
                </a:r>
                <a:r>
                  <a:rPr lang="en-US" altLang="zh-CN" sz="1200" b="0" i="0" kern="1200">
                    <a:solidFill>
                      <a:schemeClr val="tx1"/>
                    </a:solidFill>
                    <a:latin typeface="Cambria Math" panose="02040503050406030204" pitchFamily="18" charset="0"/>
                    <a:ea typeface="宋体" panose="02010600030101010101" pitchFamily="2" charset="-122"/>
                    <a:cs typeface="+mn-cs"/>
                  </a:rPr>
                  <a:t>𝑛</a:t>
                </a:r>
                <a:r>
                  <a:rPr lang="zh-CN" altLang="zh-CN" sz="1200" kern="1200" dirty="0">
                    <a:solidFill>
                      <a:schemeClr val="tx1"/>
                    </a:solidFill>
                    <a:effectLst/>
                    <a:latin typeface="Arial" panose="020B0604020202020204" pitchFamily="34" charset="0"/>
                    <a:ea typeface="宋体" panose="02010600030101010101" pitchFamily="2" charset="-122"/>
                    <a:cs typeface="+mn-cs"/>
                  </a:rPr>
                  <a:t>为正整数。</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90</a:t>
            </a:fld>
            <a:endParaRPr lang="en-US" altLang="zh-CN"/>
          </a:p>
        </p:txBody>
      </p:sp>
    </p:spTree>
    <p:extLst>
      <p:ext uri="{BB962C8B-B14F-4D97-AF65-F5344CB8AC3E}">
        <p14:creationId xmlns:p14="http://schemas.microsoft.com/office/powerpoint/2010/main" val="10641251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按照布里渊区定义画出的第一布里渊区，恰好就是倒格空间中倒格子的维格纳</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塞茨原胞。</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91</a:t>
            </a:fld>
            <a:endParaRPr lang="en-US" altLang="zh-CN"/>
          </a:p>
        </p:txBody>
      </p:sp>
    </p:spTree>
    <p:extLst>
      <p:ext uri="{BB962C8B-B14F-4D97-AF65-F5344CB8AC3E}">
        <p14:creationId xmlns:p14="http://schemas.microsoft.com/office/powerpoint/2010/main" val="34040504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给出了布里渊区的作图方法。实空间的晶体结构通过定义基元得到相应的布拉菲格子，由布拉菲格子的晶格矢量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𝛼</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根据</a:t>
                </a:r>
                <a:r>
                  <a:rPr lang="zh-CN" altLang="en-US" sz="1200" kern="1200" dirty="0">
                    <a:solidFill>
                      <a:schemeClr val="tx1"/>
                    </a:solidFill>
                    <a:effectLst/>
                    <a:latin typeface="Arial" panose="020B0604020202020204" pitchFamily="34" charset="0"/>
                    <a:ea typeface="宋体" panose="02010600030101010101" pitchFamily="2" charset="-122"/>
                    <a:cs typeface="+mn-cs"/>
                  </a:rPr>
                  <a:t>倒格子的定义式</a:t>
                </a:r>
                <a:r>
                  <a:rPr lang="zh-CN" altLang="zh-CN" sz="1200" kern="1200" dirty="0">
                    <a:solidFill>
                      <a:schemeClr val="tx1"/>
                    </a:solidFill>
                    <a:effectLst/>
                    <a:latin typeface="Arial" panose="020B0604020202020204" pitchFamily="34" charset="0"/>
                    <a:ea typeface="宋体" panose="02010600030101010101" pitchFamily="2" charset="-122"/>
                    <a:cs typeface="+mn-cs"/>
                  </a:rPr>
                  <a:t>导出的倒格子基矢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1</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2</m:t>
                        </m:r>
                      </m:sub>
                    </m:sSub>
                    <m:r>
                      <a:rPr lang="zh-CN" altLang="en-US" sz="1200" i="0" kern="1200">
                        <a:solidFill>
                          <a:schemeClr val="tx1"/>
                        </a:solidFill>
                        <a:latin typeface="Cambria Math" panose="02040503050406030204" pitchFamily="18" charset="0"/>
                        <a:ea typeface="宋体" panose="02010600030101010101" pitchFamily="2" charset="-122"/>
                        <a:cs typeface="+mn-cs"/>
                      </a:rPr>
                      <m:t>、</m:t>
                    </m:r>
                    <m:sSub>
                      <m:sSubPr>
                        <m:ctrlPr>
                          <a:rPr lang="zh-CN" altLang="en-US" sz="1200" i="1" kern="1200">
                            <a:solidFill>
                              <a:schemeClr val="tx1"/>
                            </a:solidFill>
                            <a:latin typeface="Cambria Math" panose="02040503050406030204" pitchFamily="18" charset="0"/>
                            <a:ea typeface="宋体" panose="02010600030101010101" pitchFamily="2" charset="-122"/>
                            <a:cs typeface="+mn-cs"/>
                          </a:rPr>
                        </m:ctrlPr>
                      </m:sSubPr>
                      <m:e>
                        <m:r>
                          <a:rPr lang="zh-CN" altLang="en-US" sz="1200" i="1" kern="1200">
                            <a:solidFill>
                              <a:schemeClr val="tx1"/>
                            </a:solidFill>
                            <a:latin typeface="Cambria Math" panose="02040503050406030204" pitchFamily="18" charset="0"/>
                            <a:ea typeface="宋体" panose="02010600030101010101" pitchFamily="2" charset="-122"/>
                            <a:cs typeface="+mn-cs"/>
                          </a:rPr>
                          <m:t>𝛽</m:t>
                        </m:r>
                      </m:e>
                      <m:sub>
                        <m:r>
                          <a:rPr lang="zh-CN" altLang="en-US" sz="1200" i="0" kern="1200">
                            <a:solidFill>
                              <a:schemeClr val="tx1"/>
                            </a:solidFill>
                            <a:latin typeface="Cambria Math" panose="02040503050406030204" pitchFamily="18" charset="0"/>
                            <a:ea typeface="宋体" panose="02010600030101010101" pitchFamily="2" charset="-122"/>
                            <a:cs typeface="+mn-cs"/>
                          </a:rPr>
                          <m:t>3</m:t>
                        </m:r>
                      </m:sub>
                    </m:sSub>
                  </m:oMath>
                </a14:m>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构成倒格子</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之后按照布里渊区的定义，选定某个倒格点为中心，做由中心格点到各个方向上相邻格点连线的垂直平分面（线），将这些垂直平分面（线）所围成的多面体（边形）按照从中心格点向外跨越的垂直平分面（线）数</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的规则，即可标定出各个布里渊区的序号。注意，当跨越垂直平分面（线）的交线（点）时，跨越的垂直平分面（线）数等于相交的垂直平分面（线）数</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图</a:t>
                </a:r>
                <a:r>
                  <a:rPr lang="en-US" altLang="zh-CN" sz="1200" kern="1200" dirty="0">
                    <a:solidFill>
                      <a:schemeClr val="tx1"/>
                    </a:solidFill>
                    <a:effectLst/>
                    <a:latin typeface="Arial" panose="020B0604020202020204" pitchFamily="34" charset="0"/>
                    <a:ea typeface="宋体" panose="02010600030101010101" pitchFamily="2" charset="-122"/>
                    <a:cs typeface="+mn-cs"/>
                  </a:rPr>
                  <a:t>1.32</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给出了布里渊区的作图方法。实空间的晶体结构通过定义基元得到相应的布拉菲格子，由布拉菲格子的晶格矢量</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𝛼_1 、𝛼_2 、𝛼_3</a:t>
                </a:r>
                <a:r>
                  <a:rPr lang="zh-CN" altLang="zh-CN" sz="1200" kern="1200" dirty="0">
                    <a:solidFill>
                      <a:schemeClr val="tx1"/>
                    </a:solidFill>
                    <a:effectLst/>
                    <a:latin typeface="Arial" panose="020B0604020202020204" pitchFamily="34" charset="0"/>
                    <a:ea typeface="宋体" panose="02010600030101010101" pitchFamily="2" charset="-122"/>
                    <a:cs typeface="+mn-cs"/>
                  </a:rPr>
                  <a:t>根据式（</a:t>
                </a:r>
                <a:r>
                  <a:rPr lang="en-US" altLang="zh-CN" sz="1200" kern="1200" dirty="0">
                    <a:solidFill>
                      <a:schemeClr val="tx1"/>
                    </a:solidFill>
                    <a:effectLst/>
                    <a:latin typeface="Arial" panose="020B0604020202020204" pitchFamily="34" charset="0"/>
                    <a:ea typeface="宋体" panose="02010600030101010101" pitchFamily="2" charset="-122"/>
                    <a:cs typeface="+mn-cs"/>
                  </a:rPr>
                  <a:t>1-20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1-22</a:t>
                </a:r>
                <a:r>
                  <a:rPr lang="zh-CN" altLang="zh-CN" sz="1200" kern="1200" dirty="0">
                    <a:solidFill>
                      <a:schemeClr val="tx1"/>
                    </a:solidFill>
                    <a:effectLst/>
                    <a:latin typeface="Arial" panose="020B0604020202020204" pitchFamily="34" charset="0"/>
                    <a:ea typeface="宋体" panose="02010600030101010101" pitchFamily="2" charset="-122"/>
                    <a:cs typeface="+mn-cs"/>
                  </a:rPr>
                  <a:t>）导出的倒格子基矢</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i="0" kern="1200">
                    <a:solidFill>
                      <a:schemeClr val="tx1"/>
                    </a:solidFill>
                    <a:latin typeface="Arial" panose="020B0604020202020204" pitchFamily="34" charset="0"/>
                    <a:ea typeface="宋体" panose="02010600030101010101" pitchFamily="2" charset="-122"/>
                    <a:cs typeface="+mn-cs"/>
                  </a:rPr>
                  <a:t>𝛽_1 、𝛽_2 、𝛽_3</a:t>
                </a:r>
                <a:r>
                  <a:rPr lang="zh-CN" altLang="zh-CN" sz="1200" kern="1200" dirty="0">
                    <a:solidFill>
                      <a:schemeClr val="tx1"/>
                    </a:solidFill>
                    <a:effectLst/>
                    <a:latin typeface="Arial" panose="020B0604020202020204" pitchFamily="34" charset="0"/>
                    <a:ea typeface="宋体" panose="02010600030101010101" pitchFamily="2" charset="-122"/>
                    <a:cs typeface="+mn-cs"/>
                  </a:rPr>
                  <a:t>构成倒格子，之后按照布里渊区的定义，选定某个倒格点为中心，做由中心格点到各个方向上相邻格点连线的垂直平分面（线），将这些垂直平分面（线）所围成的多面体（边形）按照从中心格点向外跨越的垂直平分面（线）数</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的规则，即可标定出各个布里渊区的序号。注意，当跨越垂直平分面（线）的交线（点）时，跨越的垂直平分面（线）数等于相交的垂直平分面（线）数</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92</a:t>
            </a:fld>
            <a:endParaRPr lang="en-US" altLang="zh-CN"/>
          </a:p>
        </p:txBody>
      </p:sp>
    </p:spTree>
    <p:extLst>
      <p:ext uri="{BB962C8B-B14F-4D97-AF65-F5344CB8AC3E}">
        <p14:creationId xmlns:p14="http://schemas.microsoft.com/office/powerpoint/2010/main" val="32826587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给出二维正方格子的第一到第六布里渊区。如图所示，第一布里渊区（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𝑛</m:t>
                    </m:r>
                    <m:r>
                      <a:rPr lang="en-US" altLang="zh-CN" sz="1200" b="0" i="1" kern="1200" smtClean="0">
                        <a:solidFill>
                          <a:schemeClr val="tx1"/>
                        </a:solidFill>
                        <a:latin typeface="Cambria Math" panose="02040503050406030204" pitchFamily="18" charset="0"/>
                        <a:ea typeface="宋体" panose="02010600030101010101" pitchFamily="2" charset="-122"/>
                        <a:cs typeface="+mn-cs"/>
                      </a:rPr>
                      <m: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）是原点周围最近的四条格点连线中垂线围成的四边形区域（无需跨越任何中垂线），第二布里渊区（</a:t>
                </a:r>
                <a14:m>
                  <m:oMath xmlns:m="http://schemas.openxmlformats.org/officeDocument/2006/math">
                    <m:r>
                      <a:rPr lang="en-US" altLang="zh-CN" sz="1200" b="0" i="1" kern="1200" smtClean="0">
                        <a:solidFill>
                          <a:schemeClr val="tx1"/>
                        </a:solidFill>
                        <a:latin typeface="Cambria Math" panose="02040503050406030204" pitchFamily="18" charset="0"/>
                        <a:ea typeface="宋体" panose="02010600030101010101" pitchFamily="2" charset="-122"/>
                        <a:cs typeface="+mn-cs"/>
                      </a:rPr>
                      <m:t>𝑛</m:t>
                    </m:r>
                    <m:r>
                      <a:rPr lang="en-US" altLang="zh-CN" sz="1200" b="0" i="1" kern="1200" smtClean="0">
                        <a:solidFill>
                          <a:schemeClr val="tx1"/>
                        </a:solidFill>
                        <a:latin typeface="Cambria Math" panose="02040503050406030204" pitchFamily="18" charset="0"/>
                        <a:ea typeface="宋体" panose="02010600030101010101" pitchFamily="2" charset="-122"/>
                        <a:cs typeface="+mn-cs"/>
                      </a:rPr>
                      <m:t>=1</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）则是跨越这四条中垂线后到达的标“</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的区域，以此类推。从中心格点向外跨越的中垂线数</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即为布里渊区的序号，每个布里渊区的面积（二维体积）都是相同的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这里</a:t>
                </a:r>
                <a:r>
                  <a:rPr lang="zh-CN" altLang="zh-CN" sz="1200" kern="1200" dirty="0">
                    <a:solidFill>
                      <a:schemeClr val="tx1"/>
                    </a:solidFill>
                    <a:effectLst/>
                    <a:latin typeface="Arial" panose="020B0604020202020204" pitchFamily="34" charset="0"/>
                    <a:ea typeface="宋体" panose="02010600030101010101" pitchFamily="2" charset="-122"/>
                    <a:cs typeface="+mn-cs"/>
                  </a:rPr>
                  <a:t>给出二维正方格子的第一到第六布里渊区。如图所示，第一布里渊区（</a:t>
                </a:r>
                <a:r>
                  <a:rPr lang="en-US" altLang="zh-CN" sz="1200" b="0" i="0" kern="1200">
                    <a:solidFill>
                      <a:schemeClr val="tx1"/>
                    </a:solidFill>
                    <a:latin typeface="Cambria Math" panose="02040503050406030204" pitchFamily="18" charset="0"/>
                    <a:ea typeface="宋体" panose="02010600030101010101" pitchFamily="2" charset="-122"/>
                    <a:cs typeface="+mn-cs"/>
                  </a:rPr>
                  <a:t>𝑛=0</a:t>
                </a:r>
                <a:r>
                  <a:rPr lang="zh-CN" altLang="zh-CN" sz="1200" kern="1200" dirty="0">
                    <a:solidFill>
                      <a:schemeClr val="tx1"/>
                    </a:solidFill>
                    <a:effectLst/>
                    <a:latin typeface="Arial" panose="020B0604020202020204" pitchFamily="34" charset="0"/>
                    <a:ea typeface="宋体" panose="02010600030101010101" pitchFamily="2" charset="-122"/>
                    <a:cs typeface="+mn-cs"/>
                  </a:rPr>
                  <a:t>）是原点周围最近的四条格点连线中垂线围成的四边形区域（无需跨越任何中垂线），第二布里渊区（</a:t>
                </a:r>
                <a:r>
                  <a:rPr lang="en-US" altLang="zh-CN" sz="1200" b="0" i="0" kern="1200">
                    <a:solidFill>
                      <a:schemeClr val="tx1"/>
                    </a:solidFill>
                    <a:latin typeface="Cambria Math" panose="02040503050406030204" pitchFamily="18" charset="0"/>
                    <a:ea typeface="宋体" panose="02010600030101010101" pitchFamily="2" charset="-122"/>
                    <a:cs typeface="+mn-cs"/>
                  </a:rPr>
                  <a:t>𝑛=1</a:t>
                </a:r>
                <a:r>
                  <a:rPr lang="zh-CN" altLang="zh-CN" sz="1200" kern="1200" dirty="0">
                    <a:solidFill>
                      <a:schemeClr val="tx1"/>
                    </a:solidFill>
                    <a:effectLst/>
                    <a:latin typeface="Arial" panose="020B0604020202020204" pitchFamily="34" charset="0"/>
                    <a:ea typeface="宋体" panose="02010600030101010101" pitchFamily="2" charset="-122"/>
                    <a:cs typeface="+mn-cs"/>
                  </a:rPr>
                  <a:t>）则是跨越这四条中垂线后到达的标“</a:t>
                </a:r>
                <a:r>
                  <a:rPr lang="en-US" altLang="zh-CN" sz="1200" kern="1200" dirty="0">
                    <a:solidFill>
                      <a:schemeClr val="tx1"/>
                    </a:solidFill>
                    <a:effectLst/>
                    <a:latin typeface="Arial" panose="020B0604020202020204" pitchFamily="34" charset="0"/>
                    <a:ea typeface="宋体" panose="02010600030101010101" pitchFamily="2" charset="-122"/>
                    <a:cs typeface="+mn-cs"/>
                  </a:rPr>
                  <a:t>2”</a:t>
                </a:r>
                <a:r>
                  <a:rPr lang="zh-CN" altLang="zh-CN" sz="1200" kern="1200" dirty="0">
                    <a:solidFill>
                      <a:schemeClr val="tx1"/>
                    </a:solidFill>
                    <a:effectLst/>
                    <a:latin typeface="Arial" panose="020B0604020202020204" pitchFamily="34" charset="0"/>
                    <a:ea typeface="宋体" panose="02010600030101010101" pitchFamily="2" charset="-122"/>
                    <a:cs typeface="+mn-cs"/>
                  </a:rPr>
                  <a:t>的区域，以此类推。从中心格点向外跨越的中垂线数</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即为布里渊区的序号，每个布里渊区的面积（二维体积）都是相同的</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93</a:t>
            </a:fld>
            <a:endParaRPr lang="en-US" altLang="zh-CN"/>
          </a:p>
        </p:txBody>
      </p:sp>
    </p:spTree>
    <p:extLst>
      <p:ext uri="{BB962C8B-B14F-4D97-AF65-F5344CB8AC3E}">
        <p14:creationId xmlns:p14="http://schemas.microsoft.com/office/powerpoint/2010/main" val="32853500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宋体" panose="02010600030101010101" pitchFamily="2" charset="-122"/>
                <a:cs typeface="+mn-cs"/>
              </a:rPr>
              <a:t>这是</a:t>
            </a:r>
            <a:r>
              <a:rPr lang="zh-CN" altLang="zh-CN" sz="1200" kern="1200" dirty="0">
                <a:solidFill>
                  <a:schemeClr val="tx1"/>
                </a:solidFill>
                <a:effectLst/>
                <a:latin typeface="Arial" panose="020B0604020202020204" pitchFamily="34" charset="0"/>
                <a:ea typeface="宋体" panose="02010600030101010101" pitchFamily="2" charset="-122"/>
                <a:cs typeface="+mn-cs"/>
              </a:rPr>
              <a:t>二维正方格子的第一到第</a:t>
            </a:r>
            <a:r>
              <a:rPr lang="zh-CN" altLang="en-US" sz="1200" kern="1200" dirty="0">
                <a:solidFill>
                  <a:schemeClr val="tx1"/>
                </a:solidFill>
                <a:effectLst/>
                <a:latin typeface="Arial" panose="020B0604020202020204" pitchFamily="34" charset="0"/>
                <a:ea typeface="宋体" panose="02010600030101010101" pitchFamily="2" charset="-122"/>
                <a:cs typeface="+mn-cs"/>
              </a:rPr>
              <a:t>十</a:t>
            </a:r>
            <a:r>
              <a:rPr lang="zh-CN" altLang="zh-CN" sz="1200" kern="1200" dirty="0">
                <a:solidFill>
                  <a:schemeClr val="tx1"/>
                </a:solidFill>
                <a:effectLst/>
                <a:latin typeface="Arial" panose="020B0604020202020204" pitchFamily="34" charset="0"/>
                <a:ea typeface="宋体" panose="02010600030101010101" pitchFamily="2" charset="-122"/>
                <a:cs typeface="+mn-cs"/>
              </a:rPr>
              <a:t>布里渊区</a:t>
            </a:r>
            <a:r>
              <a:rPr lang="zh-CN" altLang="en-US" sz="1200" kern="1200" dirty="0">
                <a:solidFill>
                  <a:schemeClr val="tx1"/>
                </a:solidFill>
                <a:effectLst/>
                <a:latin typeface="Arial" panose="020B0604020202020204" pitchFamily="34" charset="0"/>
                <a:ea typeface="宋体" panose="02010600030101010101" pitchFamily="2" charset="-122"/>
                <a:cs typeface="+mn-cs"/>
              </a:rPr>
              <a:t>的图。</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94</a:t>
            </a:fld>
            <a:endParaRPr lang="en-US" altLang="zh-CN"/>
          </a:p>
        </p:txBody>
      </p:sp>
    </p:spTree>
    <p:extLst>
      <p:ext uri="{BB962C8B-B14F-4D97-AF65-F5344CB8AC3E}">
        <p14:creationId xmlns:p14="http://schemas.microsoft.com/office/powerpoint/2010/main" val="14686646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我们看一下各种晶格的倒格子和第一布里渊区。简单立方晶格的倒格子还是简单立方，第一布里渊区是在倒格空间边长为</a:t>
                </a:r>
                <a14:m>
                  <m:oMath xmlns:m="http://schemas.openxmlformats.org/officeDocument/2006/math">
                    <m:f>
                      <m:fPr>
                        <m:ctrlPr>
                          <a:rPr lang="zh-CN" altLang="en-US" sz="1200" i="1" kern="1200" smtClean="0">
                            <a:solidFill>
                              <a:schemeClr val="tx1"/>
                            </a:solidFill>
                            <a:latin typeface="Cambria Math" panose="02040503050406030204" pitchFamily="18" charset="0"/>
                            <a:ea typeface="宋体" panose="02010600030101010101" pitchFamily="2" charset="-122"/>
                            <a:cs typeface="+mn-cs"/>
                          </a:rPr>
                        </m:ctrlPr>
                      </m:fPr>
                      <m:num>
                        <m:r>
                          <a:rPr lang="zh-CN" altLang="en-US" sz="1200" kern="1200">
                            <a:solidFill>
                              <a:schemeClr val="tx1"/>
                            </a:solidFill>
                            <a:latin typeface="Cambria Math" panose="02040503050406030204" pitchFamily="18" charset="0"/>
                            <a:ea typeface="宋体" panose="02010600030101010101" pitchFamily="2" charset="-122"/>
                            <a:cs typeface="+mn-cs"/>
                          </a:rPr>
                          <m:t>2</m:t>
                        </m:r>
                        <m:r>
                          <a:rPr lang="zh-CN" altLang="en-US" sz="1200" i="1" kern="1200">
                            <a:solidFill>
                              <a:schemeClr val="tx1"/>
                            </a:solidFill>
                            <a:latin typeface="Cambria Math" panose="02040503050406030204" pitchFamily="18" charset="0"/>
                            <a:ea typeface="宋体" panose="02010600030101010101" pitchFamily="2" charset="-122"/>
                            <a:cs typeface="+mn-cs"/>
                          </a:rPr>
                          <m:t>𝜋</m:t>
                        </m:r>
                      </m:num>
                      <m:den>
                        <m:r>
                          <a:rPr lang="zh-CN" altLang="en-US" sz="1200" i="1" kern="1200">
                            <a:solidFill>
                              <a:schemeClr val="tx1"/>
                            </a:solidFill>
                            <a:latin typeface="Cambria Math" panose="02040503050406030204" pitchFamily="18" charset="0"/>
                            <a:ea typeface="宋体" panose="02010600030101010101" pitchFamily="2" charset="-122"/>
                            <a:cs typeface="+mn-cs"/>
                          </a:rPr>
                          <m:t>𝑎</m:t>
                        </m:r>
                      </m:den>
                    </m:f>
                  </m:oMath>
                </a14:m>
                <a:r>
                  <a:rPr lang="zh-CN" altLang="en-US" b="0" dirty="0"/>
                  <a:t> 的立方体。</a:t>
                </a:r>
              </a:p>
            </p:txBody>
          </p:sp>
        </mc:Choice>
        <mc:Fallback xmlns="">
          <p:sp>
            <p:nvSpPr>
              <p:cNvPr id="3" name="备注占位符 2"/>
              <p:cNvSpPr>
                <a:spLocks noGrp="1"/>
              </p:cNvSpPr>
              <p:nvPr>
                <p:ph type="body" idx="1"/>
              </p:nvPr>
            </p:nvSpPr>
            <p:spPr/>
            <p:txBody>
              <a:bodyPr/>
              <a:lstStyle/>
              <a:p>
                <a:r>
                  <a:rPr lang="zh-CN" altLang="en-US" sz="1200" b="0"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我们看一下各种晶格的倒格子和第一布里渊区。简单立方晶格的倒格子还是简单立方，第一布里渊区是在倒格空间边长为</a:t>
                </a:r>
                <a:r>
                  <a:rPr lang="zh-CN" altLang="en-US" sz="1200" i="0" kern="1200">
                    <a:solidFill>
                      <a:schemeClr val="tx1"/>
                    </a:solidFill>
                    <a:latin typeface="Arial" panose="020B0604020202020204" pitchFamily="34" charset="0"/>
                    <a:ea typeface="宋体" panose="02010600030101010101" pitchFamily="2" charset="-122"/>
                    <a:cs typeface="+mn-cs"/>
                  </a:rPr>
                  <a:t>2𝜋/𝑎</a:t>
                </a:r>
                <a:r>
                  <a:rPr lang="zh-CN" altLang="en-US" b="0" dirty="0"/>
                  <a:t> 的立方体。</a:t>
                </a:r>
              </a:p>
            </p:txBody>
          </p:sp>
        </mc:Fallback>
      </mc:AlternateContent>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95</a:t>
            </a:fld>
            <a:endParaRPr lang="en-US" altLang="zh-CN"/>
          </a:p>
        </p:txBody>
      </p:sp>
    </p:spTree>
    <p:extLst>
      <p:ext uri="{BB962C8B-B14F-4D97-AF65-F5344CB8AC3E}">
        <p14:creationId xmlns:p14="http://schemas.microsoft.com/office/powerpoint/2010/main" val="29979534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体心立方晶格的倒格子为面</a:t>
            </a:r>
            <a:r>
              <a:rPr lang="zh-CN" altLang="en-US" b="0" dirty="0"/>
              <a:t>心立方，</a:t>
            </a:r>
            <a:r>
              <a:rPr kumimoji="0" lang="zh-CN"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第一布里渊区是一个</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a:t>
            </a:r>
            <a:r>
              <a:rPr kumimoji="0" lang="zh-CN"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面体。</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96</a:t>
            </a:fld>
            <a:endParaRPr lang="en-US" altLang="zh-CN"/>
          </a:p>
        </p:txBody>
      </p:sp>
    </p:spTree>
    <p:extLst>
      <p:ext uri="{BB962C8B-B14F-4D97-AF65-F5344CB8AC3E}">
        <p14:creationId xmlns:p14="http://schemas.microsoft.com/office/powerpoint/2010/main" val="30554383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面心立方晶格的倒格子为体</a:t>
            </a:r>
            <a:r>
              <a:rPr lang="zh-CN" altLang="en-US" b="0" dirty="0"/>
              <a:t>心立方，</a:t>
            </a:r>
            <a:r>
              <a:rPr kumimoji="0" lang="zh-CN"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第一布里渊区是一个</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a:t>
            </a:r>
            <a:r>
              <a:rPr kumimoji="0" lang="zh-CN"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面体。</a:t>
            </a:r>
          </a:p>
          <a:p>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97</a:t>
            </a:fld>
            <a:endParaRPr lang="en-US" altLang="zh-CN"/>
          </a:p>
        </p:txBody>
      </p:sp>
    </p:spTree>
    <p:extLst>
      <p:ext uri="{BB962C8B-B14F-4D97-AF65-F5344CB8AC3E}">
        <p14:creationId xmlns:p14="http://schemas.microsoft.com/office/powerpoint/2010/main" val="28175925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第五小节，晶格结构的观测。</a:t>
            </a:r>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98</a:t>
            </a:fld>
            <a:endParaRPr lang="en-US" altLang="zh-CN"/>
          </a:p>
        </p:txBody>
      </p:sp>
    </p:spTree>
    <p:extLst>
      <p:ext uri="{BB962C8B-B14F-4D97-AF65-F5344CB8AC3E}">
        <p14:creationId xmlns:p14="http://schemas.microsoft.com/office/powerpoint/2010/main" val="41958193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 一般材料的晶格常数是埃（</a:t>
            </a:r>
            <a:r>
              <a:rPr lang="en-US" altLang="zh-CN" sz="1200" kern="1200" dirty="0">
                <a:solidFill>
                  <a:schemeClr val="tx1"/>
                </a:solidFill>
                <a:effectLst/>
                <a:latin typeface="Arial" panose="020B0604020202020204" pitchFamily="34" charset="0"/>
                <a:ea typeface="宋体" panose="02010600030101010101" pitchFamily="2" charset="-122"/>
                <a:cs typeface="+mn-cs"/>
              </a:rPr>
              <a:t>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10</a:t>
            </a:r>
            <a:r>
              <a:rPr lang="en-US" altLang="zh-CN" sz="1200" kern="1200" baseline="30000" dirty="0">
                <a:solidFill>
                  <a:schemeClr val="tx1"/>
                </a:solidFill>
                <a:effectLst/>
                <a:latin typeface="Arial" panose="020B0604020202020204" pitchFamily="34" charset="0"/>
                <a:ea typeface="宋体" panose="02010600030101010101" pitchFamily="2" charset="-122"/>
                <a:cs typeface="+mn-cs"/>
              </a:rPr>
              <a:t>-10</a:t>
            </a:r>
            <a:r>
              <a:rPr lang="en-US" altLang="zh-CN" sz="1200" kern="1200" dirty="0">
                <a:solidFill>
                  <a:schemeClr val="tx1"/>
                </a:solidFill>
                <a:effectLst/>
                <a:latin typeface="Arial" panose="020B0604020202020204" pitchFamily="34" charset="0"/>
                <a:ea typeface="宋体" panose="02010600030101010101" pitchFamily="2" charset="-122"/>
                <a:cs typeface="+mn-cs"/>
              </a:rPr>
              <a:t>m</a:t>
            </a:r>
            <a:r>
              <a:rPr lang="zh-CN" altLang="zh-CN" sz="1200" kern="1200" dirty="0">
                <a:solidFill>
                  <a:schemeClr val="tx1"/>
                </a:solidFill>
                <a:effectLst/>
                <a:latin typeface="Arial" panose="020B0604020202020204" pitchFamily="34" charset="0"/>
                <a:ea typeface="宋体" panose="02010600030101010101" pitchFamily="2" charset="-122"/>
                <a:cs typeface="+mn-cs"/>
              </a:rPr>
              <a:t>）的量级，例如硅：</a:t>
            </a:r>
            <a:r>
              <a:rPr lang="en-US" altLang="zh-CN" sz="1200" kern="1200" dirty="0">
                <a:solidFill>
                  <a:schemeClr val="tx1"/>
                </a:solidFill>
                <a:effectLst/>
                <a:latin typeface="Arial" panose="020B0604020202020204" pitchFamily="34" charset="0"/>
                <a:ea typeface="宋体" panose="02010600030101010101" pitchFamily="2" charset="-122"/>
                <a:cs typeface="+mn-cs"/>
              </a:rPr>
              <a:t>5.43Å</a:t>
            </a:r>
            <a:r>
              <a:rPr lang="zh-CN" altLang="zh-CN" sz="1200" kern="1200" dirty="0">
                <a:solidFill>
                  <a:schemeClr val="tx1"/>
                </a:solidFill>
                <a:effectLst/>
                <a:latin typeface="Arial" panose="020B0604020202020204" pitchFamily="34" charset="0"/>
                <a:ea typeface="宋体" panose="02010600030101010101" pitchFamily="2" charset="-122"/>
                <a:cs typeface="+mn-cs"/>
              </a:rPr>
              <a:t>，铝：</a:t>
            </a:r>
            <a:r>
              <a:rPr lang="en-US" altLang="zh-CN" sz="1200" kern="1200" dirty="0">
                <a:solidFill>
                  <a:schemeClr val="tx1"/>
                </a:solidFill>
                <a:effectLst/>
                <a:latin typeface="Arial" panose="020B0604020202020204" pitchFamily="34" charset="0"/>
                <a:ea typeface="宋体" panose="02010600030101010101" pitchFamily="2" charset="-122"/>
                <a:cs typeface="+mn-cs"/>
              </a:rPr>
              <a:t>4.04Å</a:t>
            </a:r>
            <a:r>
              <a:rPr lang="zh-CN" altLang="zh-CN" sz="1200" kern="1200" dirty="0">
                <a:solidFill>
                  <a:schemeClr val="tx1"/>
                </a:solidFill>
                <a:effectLst/>
                <a:latin typeface="Arial" panose="020B0604020202020204" pitchFamily="34" charset="0"/>
                <a:ea typeface="宋体" panose="02010600030101010101" pitchFamily="2" charset="-122"/>
                <a:cs typeface="+mn-cs"/>
              </a:rPr>
              <a:t>，铁：</a:t>
            </a:r>
            <a:r>
              <a:rPr lang="en-US" altLang="zh-CN" sz="1200" kern="1200" dirty="0">
                <a:solidFill>
                  <a:schemeClr val="tx1"/>
                </a:solidFill>
                <a:effectLst/>
                <a:latin typeface="Arial" panose="020B0604020202020204" pitchFamily="34" charset="0"/>
                <a:ea typeface="宋体" panose="02010600030101010101" pitchFamily="2" charset="-122"/>
                <a:cs typeface="+mn-cs"/>
              </a:rPr>
              <a:t>2.86Å</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由于结构的周期性，晶体可以对与其波长相接近的</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射线、电子流、中子流等产生衍射，通过它们的衍射图形来观测晶格结构。</a:t>
            </a:r>
            <a:endParaRPr lang="zh-CN" altLang="en-US" dirty="0"/>
          </a:p>
        </p:txBody>
      </p:sp>
      <p:sp>
        <p:nvSpPr>
          <p:cNvPr id="4" name="灯片编号占位符 3"/>
          <p:cNvSpPr>
            <a:spLocks noGrp="1"/>
          </p:cNvSpPr>
          <p:nvPr>
            <p:ph type="sldNum" sz="quarter" idx="5"/>
          </p:nvPr>
        </p:nvSpPr>
        <p:spPr/>
        <p:txBody>
          <a:bodyPr/>
          <a:lstStyle/>
          <a:p>
            <a:pPr>
              <a:defRPr/>
            </a:pPr>
            <a:fld id="{C12572E7-F289-4DCE-8E59-452EB0AE6841}" type="slidenum">
              <a:rPr lang="en-US" altLang="zh-CN" smtClean="0"/>
              <a:t>99</a:t>
            </a:fld>
            <a:endParaRPr lang="en-US" altLang="zh-CN"/>
          </a:p>
        </p:txBody>
      </p:sp>
    </p:spTree>
    <p:extLst>
      <p:ext uri="{BB962C8B-B14F-4D97-AF65-F5344CB8AC3E}">
        <p14:creationId xmlns:p14="http://schemas.microsoft.com/office/powerpoint/2010/main" val="341281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B93E01-6447-4711-A20F-F504346C4039}"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C654C8-1F98-431C-857D-8602D69418F7}"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684886-2F3F-4C86-923B-2E5186844F0E}"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CC6A6FE4-5F67-4B05-9090-B7D0C9B07D3D}" type="datetime1">
              <a:rPr lang="zh-CN" altLang="en-US" smtClean="0"/>
              <a:t>2023/8/16</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BEBFF992-4790-46CB-9565-9571BA5E1FE3}" type="slidenum">
              <a:rPr lang="zh-CN" altLang="en-US"/>
              <a:pPr/>
              <a:t>‹#›</a:t>
            </a:fld>
            <a:endParaRPr lang="zh-CN" altLang="en-US"/>
          </a:p>
        </p:txBody>
      </p:sp>
    </p:spTree>
    <p:extLst>
      <p:ext uri="{BB962C8B-B14F-4D97-AF65-F5344CB8AC3E}">
        <p14:creationId xmlns:p14="http://schemas.microsoft.com/office/powerpoint/2010/main" val="50379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5D081D4D-0033-436D-8A07-FAB48BBCF07A}" type="datetime1">
              <a:rPr lang="zh-CN" altLang="en-US" smtClean="0"/>
              <a:t>2023/8/16</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3C39E01-96F5-4E0B-B40A-62FFEB218A76}" type="slidenum">
              <a:rPr lang="zh-CN" altLang="en-US"/>
              <a:pPr/>
              <a:t>‹#›</a:t>
            </a:fld>
            <a:endParaRPr lang="zh-CN" altLang="en-US"/>
          </a:p>
        </p:txBody>
      </p:sp>
    </p:spTree>
    <p:extLst>
      <p:ext uri="{BB962C8B-B14F-4D97-AF65-F5344CB8AC3E}">
        <p14:creationId xmlns:p14="http://schemas.microsoft.com/office/powerpoint/2010/main" val="216127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D6CD0563-996B-40F6-9C93-F08515055FDA}" type="datetime1">
              <a:rPr lang="zh-CN" altLang="en-US" smtClean="0"/>
              <a:t>2023/8/16</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B3FBE01-5895-4F5A-BC4F-6A231189AEAC}" type="slidenum">
              <a:rPr lang="zh-CN" altLang="en-US"/>
              <a:pPr/>
              <a:t>‹#›</a:t>
            </a:fld>
            <a:endParaRPr lang="zh-CN" altLang="en-US"/>
          </a:p>
        </p:txBody>
      </p:sp>
    </p:spTree>
    <p:extLst>
      <p:ext uri="{BB962C8B-B14F-4D97-AF65-F5344CB8AC3E}">
        <p14:creationId xmlns:p14="http://schemas.microsoft.com/office/powerpoint/2010/main" val="12261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FB77F33D-45D7-4607-9D4A-75AC1A657828}" type="datetime1">
              <a:rPr lang="zh-CN" altLang="en-US" smtClean="0"/>
              <a:t>2023/8/16</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2F5B9DC6-67D1-48DA-8526-863CF184FCFE}" type="slidenum">
              <a:rPr lang="zh-CN" altLang="en-US"/>
              <a:pPr/>
              <a:t>‹#›</a:t>
            </a:fld>
            <a:endParaRPr lang="zh-CN" altLang="en-US"/>
          </a:p>
        </p:txBody>
      </p:sp>
    </p:spTree>
    <p:extLst>
      <p:ext uri="{BB962C8B-B14F-4D97-AF65-F5344CB8AC3E}">
        <p14:creationId xmlns:p14="http://schemas.microsoft.com/office/powerpoint/2010/main" val="10467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C360CD68-96EE-46E1-90AD-E7AD51E70C4C}" type="datetime1">
              <a:rPr lang="zh-CN" altLang="en-US" smtClean="0"/>
              <a:t>2023/8/16</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14C3637C-5601-4A38-8BD6-C9E6C9F7F16C}" type="slidenum">
              <a:rPr lang="zh-CN" altLang="en-US"/>
              <a:pPr/>
              <a:t>‹#›</a:t>
            </a:fld>
            <a:endParaRPr lang="zh-CN" altLang="en-US"/>
          </a:p>
        </p:txBody>
      </p:sp>
    </p:spTree>
    <p:extLst>
      <p:ext uri="{BB962C8B-B14F-4D97-AF65-F5344CB8AC3E}">
        <p14:creationId xmlns:p14="http://schemas.microsoft.com/office/powerpoint/2010/main" val="334119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34CC4FFB-B8BF-4C77-86FA-0A8FB69DAAB2}" type="datetime1">
              <a:rPr lang="zh-CN" altLang="en-US" smtClean="0"/>
              <a:t>2023/8/16</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13632C7F-DFA6-44D3-BA88-B97E4961BD64}" type="slidenum">
              <a:rPr lang="zh-CN" altLang="en-US"/>
              <a:pPr/>
              <a:t>‹#›</a:t>
            </a:fld>
            <a:endParaRPr lang="zh-CN" altLang="en-US"/>
          </a:p>
        </p:txBody>
      </p:sp>
    </p:spTree>
    <p:extLst>
      <p:ext uri="{BB962C8B-B14F-4D97-AF65-F5344CB8AC3E}">
        <p14:creationId xmlns:p14="http://schemas.microsoft.com/office/powerpoint/2010/main" val="345185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1996E38D-86F3-4326-8EA9-733CF159FEF4}" type="datetime1">
              <a:rPr lang="zh-CN" altLang="en-US" smtClean="0"/>
              <a:t>2023/8/16</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BD8223D9-D9DA-4C0B-9616-36644EEDABA8}" type="slidenum">
              <a:rPr lang="zh-CN" altLang="en-US"/>
              <a:pPr/>
              <a:t>‹#›</a:t>
            </a:fld>
            <a:endParaRPr lang="zh-CN" altLang="en-US"/>
          </a:p>
        </p:txBody>
      </p:sp>
    </p:spTree>
    <p:extLst>
      <p:ext uri="{BB962C8B-B14F-4D97-AF65-F5344CB8AC3E}">
        <p14:creationId xmlns:p14="http://schemas.microsoft.com/office/powerpoint/2010/main" val="163433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04A50B4E-0E5E-49A3-8F05-78BFF00625D7}" type="datetime1">
              <a:rPr lang="zh-CN" altLang="en-US" smtClean="0"/>
              <a:t>2023/8/16</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8E7621EE-4B4E-4CAB-B236-62D6F7B92562}" type="slidenum">
              <a:rPr lang="zh-CN" altLang="en-US"/>
              <a:pPr/>
              <a:t>‹#›</a:t>
            </a:fld>
            <a:endParaRPr lang="zh-CN" altLang="en-US"/>
          </a:p>
        </p:txBody>
      </p:sp>
    </p:spTree>
    <p:extLst>
      <p:ext uri="{BB962C8B-B14F-4D97-AF65-F5344CB8AC3E}">
        <p14:creationId xmlns:p14="http://schemas.microsoft.com/office/powerpoint/2010/main" val="39158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300578-0C43-4782-A890-4B5E095D2F58}"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F8C042A2-C786-4F8F-B41D-FC3C5DEDADCD}" type="datetime1">
              <a:rPr lang="zh-CN" altLang="en-US" smtClean="0"/>
              <a:t>2023/8/16</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80CD9061-AEC4-442E-8086-0AC1FB1BD698}" type="slidenum">
              <a:rPr lang="zh-CN" altLang="en-US"/>
              <a:pPr/>
              <a:t>‹#›</a:t>
            </a:fld>
            <a:endParaRPr lang="zh-CN" altLang="en-US"/>
          </a:p>
        </p:txBody>
      </p:sp>
    </p:spTree>
    <p:extLst>
      <p:ext uri="{BB962C8B-B14F-4D97-AF65-F5344CB8AC3E}">
        <p14:creationId xmlns:p14="http://schemas.microsoft.com/office/powerpoint/2010/main" val="332172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D8F78D62-80D3-464B-A478-2D12BD21D511}" type="datetime1">
              <a:rPr lang="zh-CN" altLang="en-US" smtClean="0"/>
              <a:t>2023/8/16</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0991DD1-62C2-489F-86F6-BCC37CBAB697}" type="slidenum">
              <a:rPr lang="zh-CN" altLang="en-US"/>
              <a:pPr/>
              <a:t>‹#›</a:t>
            </a:fld>
            <a:endParaRPr lang="zh-CN" altLang="en-US"/>
          </a:p>
        </p:txBody>
      </p:sp>
    </p:spTree>
    <p:extLst>
      <p:ext uri="{BB962C8B-B14F-4D97-AF65-F5344CB8AC3E}">
        <p14:creationId xmlns:p14="http://schemas.microsoft.com/office/powerpoint/2010/main" val="333909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charset="0"/>
                <a:ea typeface="楷体_GB2312" pitchFamily="49" charset="-122"/>
              </a:defRPr>
            </a:lvl1pPr>
          </a:lstStyle>
          <a:p>
            <a:pPr>
              <a:defRPr/>
            </a:pPr>
            <a:fld id="{2A60D063-2C8B-4461-9428-4F870AD9519C}" type="datetime1">
              <a:rPr lang="zh-CN" altLang="en-US" smtClean="0"/>
              <a:t>2023/8/16</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charset="0"/>
                <a:ea typeface="楷体_GB2312" pitchFamily="49" charset="-122"/>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楷体_GB2312" pitchFamily="49" charset="-122"/>
              </a:defRPr>
            </a:lvl1pPr>
          </a:lstStyle>
          <a:p>
            <a:fld id="{C04BA1F7-4E58-466D-B55D-770AAFE9C30A}" type="slidenum">
              <a:rPr lang="zh-CN" altLang="en-US"/>
              <a:pPr/>
              <a:t>‹#›</a:t>
            </a:fld>
            <a:endParaRPr lang="zh-CN" altLang="en-US"/>
          </a:p>
        </p:txBody>
      </p:sp>
    </p:spTree>
    <p:extLst>
      <p:ext uri="{BB962C8B-B14F-4D97-AF65-F5344CB8AC3E}">
        <p14:creationId xmlns:p14="http://schemas.microsoft.com/office/powerpoint/2010/main" val="315071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91B41C-E061-47CE-924C-6896DDC38353}"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6" name="灯片编号占位符 5"/>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10430D0-A625-4E4B-AFB8-09764ABB5D95}"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E83041-A190-4E1C-A9EB-565E7E43A460}"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9" name="灯片编号占位符 8"/>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B70F98-0806-4776-A0B5-9EB06AF41E22}"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5" name="灯片编号占位符 4"/>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8880B-125D-4C2D-87C8-417F9131F170}"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4" name="灯片编号占位符 3"/>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E80774C-6A7E-442A-A8C6-5FF3B9B50FA4}"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18EC77-82F5-4963-BCCA-BB6E54B3FCF3}" type="datetime1">
              <a:rPr lang="zh-CN" altLang="en-US" smtClean="0">
                <a:solidFill>
                  <a:prstClr val="black">
                    <a:tint val="75000"/>
                  </a:prstClr>
                </a:solidFill>
              </a:rPr>
              <a:t>2023/8/16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灯片编号占位符 6"/>
          <p:cNvSpPr>
            <a:spLocks noGrp="1"/>
          </p:cNvSpPr>
          <p:nvPr>
            <p:ph type="sldNum" sz="quarter" idx="12"/>
          </p:nvPr>
        </p:nvSpPr>
        <p:spPr/>
        <p:txBody>
          <a:bodyPr/>
          <a:lstStyle/>
          <a:p>
            <a:fld id="{F04F8680-455F-4FDD-AA7B-B71BD83FB6DF}"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0461CE73-46BA-4841-99A4-535EB50E173E}" type="datetime1">
              <a:rPr lang="zh-CN" altLang="en-US" smtClean="0">
                <a:solidFill>
                  <a:prstClr val="black">
                    <a:tint val="75000"/>
                  </a:prstClr>
                </a:solidFill>
                <a:latin typeface="Calibri" panose="020F0502020204030204"/>
                <a:ea typeface="宋体" panose="02010600030101010101" pitchFamily="2" charset="-122"/>
              </a:rPr>
              <a:t>2023/8/16</a:t>
            </a:fld>
            <a:endParaRPr lang="zh-CN" altLang="en-US">
              <a:solidFill>
                <a:prstClr val="black">
                  <a:tint val="75000"/>
                </a:prstClr>
              </a:solidFill>
              <a:latin typeface="Calibri" panose="020F0502020204030204"/>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zh-CN" altLang="en-US">
                <a:solidFill>
                  <a:prstClr val="black">
                    <a:tint val="75000"/>
                  </a:prstClr>
                </a:solidFill>
                <a:latin typeface="Calibri" panose="020F0502020204030204"/>
                <a:ea typeface="宋体" panose="02010600030101010101" pitchFamily="2" charset="-122"/>
              </a:rPr>
              <a:t>清华大学电子工程系</a:t>
            </a:r>
            <a:r>
              <a:rPr lang="en-US" altLang="zh-CN">
                <a:solidFill>
                  <a:prstClr val="black">
                    <a:tint val="75000"/>
                  </a:prstClr>
                </a:solidFill>
                <a:latin typeface="Calibri" panose="020F0502020204030204"/>
                <a:ea typeface="宋体" panose="02010600030101010101" pitchFamily="2" charset="-122"/>
              </a:rPr>
              <a:t>/</a:t>
            </a:r>
            <a:r>
              <a:rPr lang="zh-CN" altLang="en-US">
                <a:solidFill>
                  <a:prstClr val="black">
                    <a:tint val="75000"/>
                  </a:prstClr>
                </a:solidFill>
                <a:latin typeface="Calibri" panose="020F0502020204030204"/>
                <a:ea typeface="宋体" panose="02010600030101010101" pitchFamily="2" charset="-122"/>
              </a:rPr>
              <a:t>黄翊东</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F04F8680-455F-4FDD-AA7B-B71BD83FB6DF}" type="slidenum">
              <a:rPr lang="zh-CN" altLang="en-US" smtClean="0">
                <a:solidFill>
                  <a:prstClr val="black">
                    <a:tint val="75000"/>
                  </a:prstClr>
                </a:solidFill>
                <a:latin typeface="Calibri" panose="020F0502020204030204"/>
                <a:ea typeface="宋体" panose="02010600030101010101" pitchFamily="2" charset="-122"/>
              </a:rPr>
              <a:t>‹#›</a:t>
            </a:fld>
            <a:endParaRPr lang="zh-CN" altLang="en-US">
              <a:solidFill>
                <a:prstClr val="black">
                  <a:tint val="75000"/>
                </a:prstClr>
              </a:solidFill>
              <a:latin typeface="Calibri" panose="020F0502020204030204"/>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宋体"/>
              </a:defRPr>
            </a:lvl1pPr>
          </a:lstStyle>
          <a:p>
            <a:pPr>
              <a:defRPr/>
            </a:pPr>
            <a:fld id="{3FAC8157-D20A-42E6-9A88-969762D02D5F}" type="datetime1">
              <a:rPr lang="zh-CN" altLang="en-US" smtClean="0"/>
              <a:t>2023/8/16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宋体"/>
              </a:defRPr>
            </a:lvl1pPr>
          </a:lstStyle>
          <a:p>
            <a:pPr>
              <a:defRPr/>
            </a:pPr>
            <a:r>
              <a:rPr lang="zh-CN" altLang="en-US"/>
              <a:t>清华大学电子工程系</a:t>
            </a:r>
            <a:r>
              <a:rPr lang="en-US" altLang="zh-CN"/>
              <a:t>/</a:t>
            </a:r>
            <a:r>
              <a:rPr lang="zh-CN" altLang="en-US"/>
              <a:t>黄翊东</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宋体" panose="02010600030101010101" pitchFamily="2" charset="-122"/>
              </a:defRPr>
            </a:lvl1pPr>
          </a:lstStyle>
          <a:p>
            <a:fld id="{17E2BC09-F5FB-4B3E-9F62-9DA9E6950C13}" type="slidenum">
              <a:rPr lang="zh-CN" altLang="en-US"/>
              <a:pPr/>
              <a:t>‹#›</a:t>
            </a:fld>
            <a:endParaRPr lang="zh-CN" altLang="en-US"/>
          </a:p>
        </p:txBody>
      </p:sp>
    </p:spTree>
    <p:extLst>
      <p:ext uri="{BB962C8B-B14F-4D97-AF65-F5344CB8AC3E}">
        <p14:creationId xmlns:p14="http://schemas.microsoft.com/office/powerpoint/2010/main" val="306609288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21.png"/><Relationship Id="rId5" Type="http://schemas.openxmlformats.org/officeDocument/2006/relationships/image" Target="../media/image120.wmf"/><Relationship Id="rId4" Type="http://schemas.openxmlformats.org/officeDocument/2006/relationships/oleObject" Target="../embeddings/oleObject85.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120.wmf"/><Relationship Id="rId4" Type="http://schemas.openxmlformats.org/officeDocument/2006/relationships/oleObject" Target="../embeddings/oleObject86.bin"/></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120.wmf"/><Relationship Id="rId4" Type="http://schemas.openxmlformats.org/officeDocument/2006/relationships/oleObject" Target="../embeddings/oleObject87.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29.wmf"/><Relationship Id="rId18" Type="http://schemas.openxmlformats.org/officeDocument/2006/relationships/oleObject" Target="../embeddings/oleObject94.bin"/><Relationship Id="rId3" Type="http://schemas.openxmlformats.org/officeDocument/2006/relationships/notesSlide" Target="../notesSlides/notesSlide110.xml"/><Relationship Id="rId7" Type="http://schemas.openxmlformats.org/officeDocument/2006/relationships/image" Target="../media/image126.wmf"/><Relationship Id="rId12" Type="http://schemas.openxmlformats.org/officeDocument/2006/relationships/oleObject" Target="../embeddings/oleObject91.bin"/><Relationship Id="rId17" Type="http://schemas.openxmlformats.org/officeDocument/2006/relationships/image" Target="../media/image131.wmf"/><Relationship Id="rId2" Type="http://schemas.openxmlformats.org/officeDocument/2006/relationships/slideLayout" Target="../slideLayouts/slideLayout7.xml"/><Relationship Id="rId16" Type="http://schemas.openxmlformats.org/officeDocument/2006/relationships/oleObject" Target="../embeddings/oleObject93.bin"/><Relationship Id="rId1" Type="http://schemas.openxmlformats.org/officeDocument/2006/relationships/vmlDrawing" Target="../drawings/vmlDrawing38.vml"/><Relationship Id="rId6" Type="http://schemas.openxmlformats.org/officeDocument/2006/relationships/oleObject" Target="../embeddings/oleObject88.bin"/><Relationship Id="rId11" Type="http://schemas.openxmlformats.org/officeDocument/2006/relationships/image" Target="../media/image128.wmf"/><Relationship Id="rId5" Type="http://schemas.openxmlformats.org/officeDocument/2006/relationships/image" Target="../media/image133.png"/><Relationship Id="rId15" Type="http://schemas.openxmlformats.org/officeDocument/2006/relationships/image" Target="../media/image130.wmf"/><Relationship Id="rId10" Type="http://schemas.openxmlformats.org/officeDocument/2006/relationships/oleObject" Target="../embeddings/oleObject90.bin"/><Relationship Id="rId19" Type="http://schemas.openxmlformats.org/officeDocument/2006/relationships/image" Target="../media/image132.wmf"/><Relationship Id="rId4" Type="http://schemas.openxmlformats.org/officeDocument/2006/relationships/image" Target="../media/image28.png"/><Relationship Id="rId9" Type="http://schemas.openxmlformats.org/officeDocument/2006/relationships/image" Target="../media/image127.wmf"/><Relationship Id="rId14" Type="http://schemas.openxmlformats.org/officeDocument/2006/relationships/oleObject" Target="../embeddings/oleObject92.bin"/></Relationships>
</file>

<file path=ppt/slides/_rels/slide111.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28.png"/><Relationship Id="rId3" Type="http://schemas.openxmlformats.org/officeDocument/2006/relationships/notesSlide" Target="../notesSlides/notesSlide111.xml"/><Relationship Id="rId7" Type="http://schemas.openxmlformats.org/officeDocument/2006/relationships/oleObject" Target="../embeddings/oleObject95.bin"/><Relationship Id="rId12" Type="http://schemas.openxmlformats.org/officeDocument/2006/relationships/image" Target="../media/image132.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26.wmf"/><Relationship Id="rId11" Type="http://schemas.openxmlformats.org/officeDocument/2006/relationships/oleObject" Target="../embeddings/oleObject97.bin"/><Relationship Id="rId5" Type="http://schemas.openxmlformats.org/officeDocument/2006/relationships/oleObject" Target="../embeddings/oleObject88.bin"/><Relationship Id="rId10" Type="http://schemas.openxmlformats.org/officeDocument/2006/relationships/image" Target="../media/image131.wmf"/><Relationship Id="rId4" Type="http://schemas.openxmlformats.org/officeDocument/2006/relationships/image" Target="../media/image133.png"/><Relationship Id="rId9" Type="http://schemas.openxmlformats.org/officeDocument/2006/relationships/oleObject" Target="../embeddings/oleObject96.bin"/></Relationships>
</file>

<file path=ppt/slides/_rels/slide1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39.wmf"/><Relationship Id="rId3" Type="http://schemas.openxmlformats.org/officeDocument/2006/relationships/notesSlide" Target="../notesSlides/notesSlide114.xml"/><Relationship Id="rId7" Type="http://schemas.openxmlformats.org/officeDocument/2006/relationships/image" Target="../media/image136.wmf"/><Relationship Id="rId12"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99.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37.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42.wmf"/><Relationship Id="rId3" Type="http://schemas.openxmlformats.org/officeDocument/2006/relationships/notesSlide" Target="../notesSlides/notesSlide115.xml"/><Relationship Id="rId7" Type="http://schemas.openxmlformats.org/officeDocument/2006/relationships/image" Target="../media/image140.wmf"/><Relationship Id="rId12"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04.bin"/><Relationship Id="rId11" Type="http://schemas.openxmlformats.org/officeDocument/2006/relationships/image" Target="../media/image91.wmf"/><Relationship Id="rId5" Type="http://schemas.openxmlformats.org/officeDocument/2006/relationships/image" Target="../media/image137.wmf"/><Relationship Id="rId10" Type="http://schemas.openxmlformats.org/officeDocument/2006/relationships/oleObject" Target="../embeddings/oleObject106.bin"/><Relationship Id="rId4" Type="http://schemas.openxmlformats.org/officeDocument/2006/relationships/oleObject" Target="../embeddings/oleObject103.bin"/><Relationship Id="rId9" Type="http://schemas.openxmlformats.org/officeDocument/2006/relationships/image" Target="../media/image141.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41.wmf"/><Relationship Id="rId3" Type="http://schemas.openxmlformats.org/officeDocument/2006/relationships/notesSlide" Target="../notesSlides/notesSlide116.xml"/><Relationship Id="rId7" Type="http://schemas.openxmlformats.org/officeDocument/2006/relationships/image" Target="../media/image91.wmf"/><Relationship Id="rId12"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09.bin"/><Relationship Id="rId11" Type="http://schemas.openxmlformats.org/officeDocument/2006/relationships/image" Target="../media/image137.wmf"/><Relationship Id="rId5" Type="http://schemas.openxmlformats.org/officeDocument/2006/relationships/image" Target="../media/image140.wmf"/><Relationship Id="rId10" Type="http://schemas.openxmlformats.org/officeDocument/2006/relationships/oleObject" Target="../embeddings/oleObject103.bin"/><Relationship Id="rId4" Type="http://schemas.openxmlformats.org/officeDocument/2006/relationships/oleObject" Target="../embeddings/oleObject108.bin"/><Relationship Id="rId9" Type="http://schemas.openxmlformats.org/officeDocument/2006/relationships/image" Target="../media/image142.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117.xml"/><Relationship Id="rId7" Type="http://schemas.openxmlformats.org/officeDocument/2006/relationships/image" Target="../media/image106.wmf"/><Relationship Id="rId2" Type="http://schemas.openxmlformats.org/officeDocument/2006/relationships/slideLayout" Target="../slideLayouts/slideLayout18.xml"/><Relationship Id="rId1" Type="http://schemas.openxmlformats.org/officeDocument/2006/relationships/vmlDrawing" Target="../drawings/vmlDrawing43.vml"/><Relationship Id="rId6" Type="http://schemas.openxmlformats.org/officeDocument/2006/relationships/oleObject" Target="../embeddings/oleObject67.bin"/><Relationship Id="rId11" Type="http://schemas.openxmlformats.org/officeDocument/2006/relationships/image" Target="../media/image108.png"/><Relationship Id="rId5" Type="http://schemas.openxmlformats.org/officeDocument/2006/relationships/image" Target="../media/image93.wmf"/><Relationship Id="rId10" Type="http://schemas.openxmlformats.org/officeDocument/2006/relationships/image" Target="../media/image107.wmf"/><Relationship Id="rId4" Type="http://schemas.openxmlformats.org/officeDocument/2006/relationships/oleObject" Target="../embeddings/oleObject66.bin"/><Relationship Id="rId9" Type="http://schemas.openxmlformats.org/officeDocument/2006/relationships/oleObject" Target="../embeddings/oleObject112.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37.wmf"/><Relationship Id="rId3" Type="http://schemas.openxmlformats.org/officeDocument/2006/relationships/notesSlide" Target="../notesSlides/notesSlide118.xml"/><Relationship Id="rId7" Type="http://schemas.openxmlformats.org/officeDocument/2006/relationships/image" Target="../media/image91.wmf"/><Relationship Id="rId12"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14.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41.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42.wmf"/><Relationship Id="rId14" Type="http://schemas.openxmlformats.org/officeDocument/2006/relationships/oleObject" Target="../embeddings/oleObject117.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146.wmf"/><Relationship Id="rId18" Type="http://schemas.openxmlformats.org/officeDocument/2006/relationships/oleObject" Target="../embeddings/oleObject125.bin"/><Relationship Id="rId3" Type="http://schemas.openxmlformats.org/officeDocument/2006/relationships/notesSlide" Target="../notesSlides/notesSlide119.xml"/><Relationship Id="rId21" Type="http://schemas.openxmlformats.org/officeDocument/2006/relationships/image" Target="../media/image137.wmf"/><Relationship Id="rId7" Type="http://schemas.openxmlformats.org/officeDocument/2006/relationships/image" Target="../media/image143.wmf"/><Relationship Id="rId12" Type="http://schemas.openxmlformats.org/officeDocument/2006/relationships/oleObject" Target="../embeddings/oleObject122.bin"/><Relationship Id="rId17" Type="http://schemas.openxmlformats.org/officeDocument/2006/relationships/image" Target="../media/image148.wmf"/><Relationship Id="rId2" Type="http://schemas.openxmlformats.org/officeDocument/2006/relationships/slideLayout" Target="../slideLayouts/slideLayout7.xml"/><Relationship Id="rId16" Type="http://schemas.openxmlformats.org/officeDocument/2006/relationships/oleObject" Target="../embeddings/oleObject124.bin"/><Relationship Id="rId20" Type="http://schemas.openxmlformats.org/officeDocument/2006/relationships/oleObject" Target="../embeddings/oleObject103.bin"/><Relationship Id="rId1" Type="http://schemas.openxmlformats.org/officeDocument/2006/relationships/vmlDrawing" Target="../drawings/vmlDrawing45.vml"/><Relationship Id="rId6" Type="http://schemas.openxmlformats.org/officeDocument/2006/relationships/oleObject" Target="../embeddings/oleObject119.bin"/><Relationship Id="rId11" Type="http://schemas.openxmlformats.org/officeDocument/2006/relationships/image" Target="../media/image145.wmf"/><Relationship Id="rId5" Type="http://schemas.openxmlformats.org/officeDocument/2006/relationships/image" Target="../media/image140.wmf"/><Relationship Id="rId15" Type="http://schemas.openxmlformats.org/officeDocument/2006/relationships/image" Target="../media/image147.wmf"/><Relationship Id="rId23" Type="http://schemas.openxmlformats.org/officeDocument/2006/relationships/image" Target="../media/image141.wmf"/><Relationship Id="rId10" Type="http://schemas.openxmlformats.org/officeDocument/2006/relationships/oleObject" Target="../embeddings/oleObject121.bin"/><Relationship Id="rId19" Type="http://schemas.openxmlformats.org/officeDocument/2006/relationships/image" Target="../media/image149.wmf"/><Relationship Id="rId4" Type="http://schemas.openxmlformats.org/officeDocument/2006/relationships/oleObject" Target="../embeddings/oleObject118.bin"/><Relationship Id="rId9" Type="http://schemas.openxmlformats.org/officeDocument/2006/relationships/image" Target="../media/image144.wmf"/><Relationship Id="rId14" Type="http://schemas.openxmlformats.org/officeDocument/2006/relationships/oleObject" Target="../embeddings/oleObject123.bin"/><Relationship Id="rId22" Type="http://schemas.openxmlformats.org/officeDocument/2006/relationships/oleObject" Target="../embeddings/oleObject12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28.bin"/><Relationship Id="rId5" Type="http://schemas.openxmlformats.org/officeDocument/2006/relationships/image" Target="../media/image93.wmf"/><Relationship Id="rId4" Type="http://schemas.openxmlformats.org/officeDocument/2006/relationships/oleObject" Target="../embeddings/oleObject127.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3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a/a3/Cubic-body-centered.sv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upload.wikimedia.org/wikipedia/commons/c/c9/Cubic-face-centered.svg"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upload.wikimedia.org/wikipedia/commons/a/a3/Cubic-body-centered.svg" TargetMode="External"/><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oleObject" Target="../embeddings/oleObject4.bin"/><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wm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8.wmf"/></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9.png"/><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hyperlink" Target="http://upload.wikimedia.org/wikipedia/commons/a/a3/Cubic-body-centered.svg" TargetMode="External"/><Relationship Id="rId3" Type="http://schemas.openxmlformats.org/officeDocument/2006/relationships/notesSlide" Target="../notesSlides/notesSlide41.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5.png"/><Relationship Id="rId4" Type="http://schemas.openxmlformats.org/officeDocument/2006/relationships/image" Target="../media/image28.png"/><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7.bin"/><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2.w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4.jpeg"/><Relationship Id="rId5" Type="http://schemas.openxmlformats.org/officeDocument/2006/relationships/image" Target="../media/image43.wmf"/><Relationship Id="rId4" Type="http://schemas.openxmlformats.org/officeDocument/2006/relationships/oleObject" Target="../embeddings/oleObject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5.wmf"/><Relationship Id="rId5" Type="http://schemas.openxmlformats.org/officeDocument/2006/relationships/oleObject" Target="../embeddings/oleObject10.bin"/><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1.bin"/></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57.xml"/><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55.wmf"/><Relationship Id="rId4" Type="http://schemas.openxmlformats.org/officeDocument/2006/relationships/oleObject" Target="../embeddings/oleObject13.bin"/><Relationship Id="rId9" Type="http://schemas.openxmlformats.org/officeDocument/2006/relationships/image" Target="../media/image57.wmf"/></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64.wmf"/><Relationship Id="rId3" Type="http://schemas.openxmlformats.org/officeDocument/2006/relationships/notesSlide" Target="../notesSlides/notesSlide60.xml"/><Relationship Id="rId7" Type="http://schemas.openxmlformats.org/officeDocument/2006/relationships/image" Target="../media/image61.wmf"/><Relationship Id="rId12"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17.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62.wmf"/><Relationship Id="rId14"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66.xml"/><Relationship Id="rId7" Type="http://schemas.openxmlformats.org/officeDocument/2006/relationships/image" Target="../media/image67.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3.bin"/><Relationship Id="rId5" Type="http://schemas.openxmlformats.org/officeDocument/2006/relationships/image" Target="../media/image66.wmf"/><Relationship Id="rId4" Type="http://schemas.openxmlformats.org/officeDocument/2006/relationships/oleObject" Target="../embeddings/oleObject22.bin"/><Relationship Id="rId9" Type="http://schemas.openxmlformats.org/officeDocument/2006/relationships/image" Target="../media/image68.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67.xml"/><Relationship Id="rId7" Type="http://schemas.openxmlformats.org/officeDocument/2006/relationships/image" Target="../media/image67.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66.wmf"/><Relationship Id="rId4" Type="http://schemas.openxmlformats.org/officeDocument/2006/relationships/oleObject" Target="../embeddings/oleObject22.bin"/><Relationship Id="rId9" Type="http://schemas.openxmlformats.org/officeDocument/2006/relationships/image" Target="../media/image68.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1.wmf"/><Relationship Id="rId5" Type="http://schemas.openxmlformats.org/officeDocument/2006/relationships/oleObject" Target="../embeddings/oleObject25.bin"/><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78.xml"/><Relationship Id="rId7"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27.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5.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74.wmf"/><Relationship Id="rId3" Type="http://schemas.openxmlformats.org/officeDocument/2006/relationships/notesSlide" Target="../notesSlides/notesSlide79.xml"/><Relationship Id="rId7" Type="http://schemas.openxmlformats.org/officeDocument/2006/relationships/image" Target="../media/image77.wmf"/><Relationship Id="rId12"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0.bin"/><Relationship Id="rId11" Type="http://schemas.openxmlformats.org/officeDocument/2006/relationships/image" Target="../media/image78.wmf"/><Relationship Id="rId5" Type="http://schemas.openxmlformats.org/officeDocument/2006/relationships/image" Target="../media/image73.wmf"/><Relationship Id="rId15" Type="http://schemas.openxmlformats.org/officeDocument/2006/relationships/image" Target="../media/image79.wmf"/><Relationship Id="rId10" Type="http://schemas.openxmlformats.org/officeDocument/2006/relationships/oleObject" Target="../embeddings/oleObject32.bin"/><Relationship Id="rId4" Type="http://schemas.openxmlformats.org/officeDocument/2006/relationships/oleObject" Target="../embeddings/oleObject26.bin"/><Relationship Id="rId9" Type="http://schemas.openxmlformats.org/officeDocument/2006/relationships/image" Target="../media/image76.wmf"/><Relationship Id="rId14" Type="http://schemas.openxmlformats.org/officeDocument/2006/relationships/oleObject" Target="../embeddings/oleObject34.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8.wmf"/><Relationship Id="rId3" Type="http://schemas.openxmlformats.org/officeDocument/2006/relationships/notesSlide" Target="../notesSlides/notesSlide80.xml"/><Relationship Id="rId7" Type="http://schemas.openxmlformats.org/officeDocument/2006/relationships/image" Target="../media/image81.wmf"/><Relationship Id="rId12" Type="http://schemas.openxmlformats.org/officeDocument/2006/relationships/oleObject" Target="../embeddings/oleObject39.bin"/><Relationship Id="rId17" Type="http://schemas.openxmlformats.org/officeDocument/2006/relationships/image" Target="../media/image82.wmf"/><Relationship Id="rId2" Type="http://schemas.openxmlformats.org/officeDocument/2006/relationships/slideLayout" Target="../slideLayouts/slideLayout7.xml"/><Relationship Id="rId16" Type="http://schemas.openxmlformats.org/officeDocument/2006/relationships/oleObject" Target="../embeddings/oleObject41.bin"/><Relationship Id="rId1" Type="http://schemas.openxmlformats.org/officeDocument/2006/relationships/vmlDrawing" Target="../drawings/vmlDrawing19.vml"/><Relationship Id="rId6" Type="http://schemas.openxmlformats.org/officeDocument/2006/relationships/oleObject" Target="../embeddings/oleObject36.bin"/><Relationship Id="rId11" Type="http://schemas.openxmlformats.org/officeDocument/2006/relationships/image" Target="../media/image77.wmf"/><Relationship Id="rId5" Type="http://schemas.openxmlformats.org/officeDocument/2006/relationships/image" Target="../media/image80.wmf"/><Relationship Id="rId15" Type="http://schemas.openxmlformats.org/officeDocument/2006/relationships/image" Target="../media/image79.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3.wmf"/><Relationship Id="rId14" Type="http://schemas.openxmlformats.org/officeDocument/2006/relationships/oleObject" Target="../embeddings/oleObject40.bin"/></Relationships>
</file>

<file path=ppt/slides/_rels/slide8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81.xml"/><Relationship Id="rId7" Type="http://schemas.openxmlformats.org/officeDocument/2006/relationships/image" Target="../media/image81.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36.bin"/><Relationship Id="rId5" Type="http://schemas.openxmlformats.org/officeDocument/2006/relationships/image" Target="../media/image80.wmf"/><Relationship Id="rId4" Type="http://schemas.openxmlformats.org/officeDocument/2006/relationships/oleObject" Target="../embeddings/oleObject35.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82.xml"/><Relationship Id="rId7"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43.bin"/><Relationship Id="rId11" Type="http://schemas.openxmlformats.org/officeDocument/2006/relationships/image" Target="../media/image86.wmf"/><Relationship Id="rId5" Type="http://schemas.openxmlformats.org/officeDocument/2006/relationships/image" Target="../media/image84.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81.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87.wmf"/><Relationship Id="rId3" Type="http://schemas.openxmlformats.org/officeDocument/2006/relationships/notesSlide" Target="../notesSlides/notesSlide83.xml"/><Relationship Id="rId7" Type="http://schemas.openxmlformats.org/officeDocument/2006/relationships/image" Target="../media/image85.wmf"/><Relationship Id="rId12"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3.bin"/><Relationship Id="rId11" Type="http://schemas.openxmlformats.org/officeDocument/2006/relationships/image" Target="../media/image86.wmf"/><Relationship Id="rId5" Type="http://schemas.openxmlformats.org/officeDocument/2006/relationships/image" Target="../media/image84.wmf"/><Relationship Id="rId15" Type="http://schemas.openxmlformats.org/officeDocument/2006/relationships/image" Target="../media/image88.wmf"/><Relationship Id="rId10" Type="http://schemas.openxmlformats.org/officeDocument/2006/relationships/oleObject" Target="../embeddings/oleObject46.bin"/><Relationship Id="rId4" Type="http://schemas.openxmlformats.org/officeDocument/2006/relationships/oleObject" Target="../embeddings/oleObject42.bin"/><Relationship Id="rId9" Type="http://schemas.openxmlformats.org/officeDocument/2006/relationships/image" Target="../media/image81.wmf"/><Relationship Id="rId14" Type="http://schemas.openxmlformats.org/officeDocument/2006/relationships/oleObject" Target="../embeddings/oleObject48.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93.wmf"/><Relationship Id="rId18" Type="http://schemas.openxmlformats.org/officeDocument/2006/relationships/oleObject" Target="../embeddings/oleObject56.bin"/><Relationship Id="rId3" Type="http://schemas.openxmlformats.org/officeDocument/2006/relationships/notesSlide" Target="../notesSlides/notesSlide84.xml"/><Relationship Id="rId7" Type="http://schemas.openxmlformats.org/officeDocument/2006/relationships/image" Target="../media/image90.wmf"/><Relationship Id="rId12" Type="http://schemas.openxmlformats.org/officeDocument/2006/relationships/oleObject" Target="../embeddings/oleObject53.bin"/><Relationship Id="rId17" Type="http://schemas.openxmlformats.org/officeDocument/2006/relationships/image" Target="../media/image95.wmf"/><Relationship Id="rId2" Type="http://schemas.openxmlformats.org/officeDocument/2006/relationships/slideLayout" Target="../slideLayouts/slideLayout7.xml"/><Relationship Id="rId16" Type="http://schemas.openxmlformats.org/officeDocument/2006/relationships/oleObject" Target="../embeddings/oleObject55.bin"/><Relationship Id="rId1" Type="http://schemas.openxmlformats.org/officeDocument/2006/relationships/vmlDrawing" Target="../drawings/vmlDrawing23.vml"/><Relationship Id="rId6" Type="http://schemas.openxmlformats.org/officeDocument/2006/relationships/oleObject" Target="../embeddings/oleObject50.bin"/><Relationship Id="rId11" Type="http://schemas.openxmlformats.org/officeDocument/2006/relationships/image" Target="../media/image92.wmf"/><Relationship Id="rId5" Type="http://schemas.openxmlformats.org/officeDocument/2006/relationships/image" Target="../media/image89.wmf"/><Relationship Id="rId15" Type="http://schemas.openxmlformats.org/officeDocument/2006/relationships/image" Target="../media/image94.wmf"/><Relationship Id="rId10" Type="http://schemas.openxmlformats.org/officeDocument/2006/relationships/oleObject" Target="../embeddings/oleObject52.bin"/><Relationship Id="rId19" Type="http://schemas.openxmlformats.org/officeDocument/2006/relationships/image" Target="../media/image96.wmf"/><Relationship Id="rId4" Type="http://schemas.openxmlformats.org/officeDocument/2006/relationships/oleObject" Target="../embeddings/oleObject49.bin"/><Relationship Id="rId9" Type="http://schemas.openxmlformats.org/officeDocument/2006/relationships/image" Target="../media/image91.wmf"/><Relationship Id="rId14" Type="http://schemas.openxmlformats.org/officeDocument/2006/relationships/oleObject" Target="../embeddings/oleObject54.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93.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58.bin"/><Relationship Id="rId5" Type="http://schemas.openxmlformats.org/officeDocument/2006/relationships/image" Target="../media/image97.wmf"/><Relationship Id="rId4" Type="http://schemas.openxmlformats.org/officeDocument/2006/relationships/oleObject" Target="../embeddings/oleObject57.bin"/></Relationships>
</file>

<file path=ppt/slides/_rels/slide86.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86.xml"/><Relationship Id="rId7"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98.wmf"/><Relationship Id="rId5" Type="http://schemas.openxmlformats.org/officeDocument/2006/relationships/oleObject" Target="../embeddings/oleObject59.bin"/><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8" Type="http://schemas.openxmlformats.org/officeDocument/2006/relationships/hyperlink" Target="http://upload.wikimedia.org/wikipedia/commons/a/a3/Cubic-body-centered.svg" TargetMode="External"/><Relationship Id="rId3" Type="http://schemas.openxmlformats.org/officeDocument/2006/relationships/notesSlide" Target="../notesSlides/notesSlide87.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62.bin"/><Relationship Id="rId5" Type="http://schemas.openxmlformats.org/officeDocument/2006/relationships/image" Target="../media/image101.wmf"/><Relationship Id="rId4" Type="http://schemas.openxmlformats.org/officeDocument/2006/relationships/oleObject" Target="../embeddings/oleObject61.bin"/><Relationship Id="rId9" Type="http://schemas.openxmlformats.org/officeDocument/2006/relationships/image" Target="../media/image16.png"/></Relationships>
</file>

<file path=ppt/slides/_rels/slide88.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67.bin"/><Relationship Id="rId3" Type="http://schemas.openxmlformats.org/officeDocument/2006/relationships/notesSlide" Target="../notesSlides/notesSlide88.xml"/><Relationship Id="rId7" Type="http://schemas.openxmlformats.org/officeDocument/2006/relationships/oleObject" Target="../embeddings/oleObject64.bin"/><Relationship Id="rId12" Type="http://schemas.openxmlformats.org/officeDocument/2006/relationships/image" Target="../media/image93.wmf"/><Relationship Id="rId17" Type="http://schemas.openxmlformats.org/officeDocument/2006/relationships/image" Target="../media/image107.wmf"/><Relationship Id="rId2" Type="http://schemas.openxmlformats.org/officeDocument/2006/relationships/slideLayout" Target="../slideLayouts/slideLayout7.xml"/><Relationship Id="rId16" Type="http://schemas.openxmlformats.org/officeDocument/2006/relationships/oleObject" Target="../embeddings/oleObject69.bin"/><Relationship Id="rId1" Type="http://schemas.openxmlformats.org/officeDocument/2006/relationships/vmlDrawing" Target="../drawings/vmlDrawing27.vml"/><Relationship Id="rId6" Type="http://schemas.openxmlformats.org/officeDocument/2006/relationships/image" Target="../media/image103.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105.wmf"/><Relationship Id="rId4" Type="http://schemas.openxmlformats.org/officeDocument/2006/relationships/image" Target="../media/image108.png"/><Relationship Id="rId9" Type="http://schemas.openxmlformats.org/officeDocument/2006/relationships/oleObject" Target="../embeddings/oleObject65.bin"/><Relationship Id="rId14" Type="http://schemas.openxmlformats.org/officeDocument/2006/relationships/image" Target="../media/image106.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89.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67.bin"/><Relationship Id="rId11" Type="http://schemas.openxmlformats.org/officeDocument/2006/relationships/image" Target="../media/image108.png"/><Relationship Id="rId5" Type="http://schemas.openxmlformats.org/officeDocument/2006/relationships/image" Target="../media/image93.wmf"/><Relationship Id="rId10" Type="http://schemas.openxmlformats.org/officeDocument/2006/relationships/image" Target="../media/image107.wmf"/><Relationship Id="rId4" Type="http://schemas.openxmlformats.org/officeDocument/2006/relationships/oleObject" Target="../embeddings/oleObject66.bin"/><Relationship Id="rId9" Type="http://schemas.openxmlformats.org/officeDocument/2006/relationships/oleObject" Target="../embeddings/oleObject70.bin"/></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39.png"/><Relationship Id="rId4" Type="http://schemas.openxmlformats.org/officeDocument/2006/relationships/oleObject" Target="../embeddings/oleObject71.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109.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73.bin"/><Relationship Id="rId5" Type="http://schemas.openxmlformats.org/officeDocument/2006/relationships/image" Target="../media/image39.png"/><Relationship Id="rId4" Type="http://schemas.openxmlformats.org/officeDocument/2006/relationships/oleObject" Target="../embeddings/oleObject72.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92.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75.bin"/><Relationship Id="rId5" Type="http://schemas.openxmlformats.org/officeDocument/2006/relationships/image" Target="../media/image110.wmf"/><Relationship Id="rId4" Type="http://schemas.openxmlformats.org/officeDocument/2006/relationships/oleObject" Target="../embeddings/oleObject74.bin"/><Relationship Id="rId9" Type="http://schemas.openxmlformats.org/officeDocument/2006/relationships/image" Target="../media/image112.wmf"/></Relationships>
</file>

<file path=ppt/slides/_rels/slide9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95.xml"/><Relationship Id="rId7"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78.bin"/><Relationship Id="rId11" Type="http://schemas.openxmlformats.org/officeDocument/2006/relationships/image" Target="../media/image97.wmf"/><Relationship Id="rId5" Type="http://schemas.openxmlformats.org/officeDocument/2006/relationships/image" Target="../media/image93.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116.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96.xml"/><Relationship Id="rId7"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17.GIF"/><Relationship Id="rId5" Type="http://schemas.openxmlformats.org/officeDocument/2006/relationships/image" Target="../media/image98.wmf"/><Relationship Id="rId4" Type="http://schemas.openxmlformats.org/officeDocument/2006/relationships/oleObject" Target="../embeddings/oleObject81.bin"/><Relationship Id="rId9" Type="http://schemas.openxmlformats.org/officeDocument/2006/relationships/image" Target="../media/image99.wmf"/></Relationships>
</file>

<file path=ppt/slides/_rels/slide97.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notesSlide" Target="../notesSlides/notesSlide97.xml"/><Relationship Id="rId7"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19.png"/><Relationship Id="rId5" Type="http://schemas.openxmlformats.org/officeDocument/2006/relationships/image" Target="../media/image101.wmf"/><Relationship Id="rId4" Type="http://schemas.openxmlformats.org/officeDocument/2006/relationships/oleObject" Target="../embeddings/oleObject83.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ctrTitle" idx="4294967295"/>
          </p:nvPr>
        </p:nvSpPr>
        <p:spPr bwMode="auto">
          <a:xfrm>
            <a:off x="1547664" y="1988840"/>
            <a:ext cx="6407150" cy="1143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p>
            <a:pPr algn="l" defTabSz="914400">
              <a:buClrTx/>
              <a:buSzTx/>
              <a:buFontTx/>
              <a:defRPr/>
            </a:pPr>
            <a:r>
              <a:rPr lang="zh-CN" altLang="en-US" sz="48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第一章    晶体的结构</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Rot="1" noChangeArrowheads="1"/>
          </p:cNvSpPr>
          <p:nvPr/>
        </p:nvSpPr>
        <p:spPr bwMode="auto">
          <a:xfrm>
            <a:off x="1828041" y="188913"/>
            <a:ext cx="71516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堆积比 (致密度)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p</a:t>
            </a: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acking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r</a:t>
            </a: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atio)</a:t>
            </a:r>
          </a:p>
        </p:txBody>
      </p:sp>
      <p:sp>
        <p:nvSpPr>
          <p:cNvPr id="12" name="Rectangle 5"/>
          <p:cNvSpPr>
            <a:spLocks noChangeArrowheads="1"/>
          </p:cNvSpPr>
          <p:nvPr/>
        </p:nvSpPr>
        <p:spPr bwMode="auto">
          <a:xfrm>
            <a:off x="4342972" y="1595392"/>
            <a:ext cx="4776192" cy="1082412"/>
          </a:xfrm>
          <a:prstGeom prst="rect">
            <a:avLst/>
          </a:prstGeom>
          <a:solidFill>
            <a:schemeClr val="bg1"/>
          </a:solidFill>
          <a:ln>
            <a:noFill/>
          </a:ln>
          <a:effectLst/>
        </p:spPr>
        <p:txBody>
          <a:bodyPr wrap="square"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原子球体积占总体积的百分数称为堆积比，或致密度</a:t>
            </a:r>
          </a:p>
        </p:txBody>
      </p:sp>
      <p:sp>
        <p:nvSpPr>
          <p:cNvPr id="13" name="Rectangle 5"/>
          <p:cNvSpPr>
            <a:spLocks noChangeArrowheads="1"/>
          </p:cNvSpPr>
          <p:nvPr/>
        </p:nvSpPr>
        <p:spPr bwMode="auto">
          <a:xfrm>
            <a:off x="4692437" y="2917363"/>
            <a:ext cx="4287292" cy="1277273"/>
          </a:xfrm>
          <a:prstGeom prst="rect">
            <a:avLst/>
          </a:prstGeom>
          <a:solidFill>
            <a:schemeClr val="bg1"/>
          </a:solidFill>
          <a:ln>
            <a:noFill/>
          </a:ln>
          <a:effectLst/>
        </p:spPr>
        <p:txBody>
          <a:bodyPr wrap="square"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0" fontAlgn="base" latinLnBrk="0" hangingPunct="0">
              <a:lnSpc>
                <a:spcPct val="155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描述晶格中格点（原子）</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排列的紧密程度</a:t>
            </a:r>
          </a:p>
        </p:txBody>
      </p:sp>
      <p:sp>
        <p:nvSpPr>
          <p:cNvPr id="2" name="文本框 1"/>
          <p:cNvSpPr txBox="1"/>
          <p:nvPr/>
        </p:nvSpPr>
        <p:spPr>
          <a:xfrm>
            <a:off x="459121" y="4610443"/>
            <a:ext cx="8514024" cy="523220"/>
          </a:xfrm>
          <a:prstGeom prst="rect">
            <a:avLst/>
          </a:prstGeom>
          <a:solidFill>
            <a:srgbClr val="FFFF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（注意，这里“原子球体积”不是原子的真实体积）</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2879725"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页脚占位符 1">
            <a:extLst>
              <a:ext uri="{FF2B5EF4-FFF2-40B4-BE49-F238E27FC236}">
                <a16:creationId xmlns:a16="http://schemas.microsoft.com/office/drawing/2014/main" id="{15C6D8F7-F792-4E34-8246-2A9327D0985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B9CFBEEE-B4A0-4B1B-B63D-23A5D3D4A80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4"/>
          <p:cNvSpPr>
            <a:spLocks noRot="1" noChangeArrowheads="1"/>
          </p:cNvSpPr>
          <p:nvPr/>
        </p:nvSpPr>
        <p:spPr bwMode="auto">
          <a:xfrm>
            <a:off x="2627784" y="311167"/>
            <a:ext cx="4464496" cy="7667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晶体的X射线衍射</a:t>
            </a:r>
          </a:p>
        </p:txBody>
      </p:sp>
      <p:sp>
        <p:nvSpPr>
          <p:cNvPr id="112644" name="Text Box 11"/>
          <p:cNvSpPr txBox="1">
            <a:spLocks noChangeArrowheads="1"/>
          </p:cNvSpPr>
          <p:nvPr/>
        </p:nvSpPr>
        <p:spPr bwMode="auto">
          <a:xfrm>
            <a:off x="539750" y="1363863"/>
            <a:ext cx="7863050" cy="9021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just" defTabSz="914400" rtl="0" eaLnBrk="1" fontAlgn="base" latinLnBrk="0" hangingPunct="1">
              <a:lnSpc>
                <a:spcPct val="114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射线能量高、穿透力强，选取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射线的波长与晶格常数</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base" latinLnBrk="0" hangingPunct="1">
              <a:lnSpc>
                <a:spcPct val="114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数量级相当，晶体即可作为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射线的天然光栅</a:t>
            </a:r>
          </a:p>
        </p:txBody>
      </p:sp>
      <p:sp>
        <p:nvSpPr>
          <p:cNvPr id="830477" name="Text Box 13"/>
          <p:cNvSpPr txBox="1">
            <a:spLocks noChangeArrowheads="1"/>
          </p:cNvSpPr>
          <p:nvPr/>
        </p:nvSpPr>
        <p:spPr bwMode="auto">
          <a:xfrm>
            <a:off x="553024" y="2348880"/>
            <a:ext cx="8064500" cy="174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just" defTabSz="914400" rtl="0" eaLnBrk="1" fontAlgn="base" latinLnBrk="0" hangingPunct="1">
              <a:lnSpc>
                <a:spcPct val="114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晶体的点阵结构中，具有周期性排列的原子或电子散射的次生</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射线间互相干涉的结果，决定了</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射线在晶体中的衍射方向。通过对衍射方向的测定，可从中得到晶胞大小和形状信息</a:t>
            </a:r>
          </a:p>
        </p:txBody>
      </p:sp>
      <p:sp>
        <p:nvSpPr>
          <p:cNvPr id="830478" name="Text Box 14"/>
          <p:cNvSpPr txBox="1">
            <a:spLocks noChangeArrowheads="1"/>
          </p:cNvSpPr>
          <p:nvPr/>
        </p:nvSpPr>
        <p:spPr bwMode="auto">
          <a:xfrm>
            <a:off x="529055" y="4077072"/>
            <a:ext cx="8088470" cy="174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just" defTabSz="914400" rtl="0" eaLnBrk="1" fontAlgn="base" latinLnBrk="0" hangingPunct="1">
              <a:lnSpc>
                <a:spcPct val="114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射线衍射现象是一种基于波叠加原理的干涉现象，</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射线通过晶体之后，在某些方向（衍射方向）</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射线的强度增强，而另一些方向</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射线强度却减弱甚至消失 ，如果在衍射方向上放置一张感光底片，将会得到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射线的衍射图形</a:t>
            </a: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 name="页脚占位符 1">
            <a:extLst>
              <a:ext uri="{FF2B5EF4-FFF2-40B4-BE49-F238E27FC236}">
                <a16:creationId xmlns:a16="http://schemas.microsoft.com/office/drawing/2014/main" id="{04690FED-CC75-41C9-AF34-3512AC994B3F}"/>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0" name="灯片编号占位符 2">
            <a:extLst>
              <a:ext uri="{FF2B5EF4-FFF2-40B4-BE49-F238E27FC236}">
                <a16:creationId xmlns:a16="http://schemas.microsoft.com/office/drawing/2014/main" id="{C58DEA0E-3BFD-4FA9-9FE1-653C10038B9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3226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0477"/>
                                        </p:tgtEl>
                                        <p:attrNameLst>
                                          <p:attrName>style.visibility</p:attrName>
                                        </p:attrNameLst>
                                      </p:cBhvr>
                                      <p:to>
                                        <p:strVal val="visible"/>
                                      </p:to>
                                    </p:set>
                                    <p:animEffect transition="in" filter="dissolve">
                                      <p:cBhvr>
                                        <p:cTn id="7" dur="500"/>
                                        <p:tgtEl>
                                          <p:spTgt spid="83047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30478"/>
                                        </p:tgtEl>
                                        <p:attrNameLst>
                                          <p:attrName>style.visibility</p:attrName>
                                        </p:attrNameLst>
                                      </p:cBhvr>
                                      <p:to>
                                        <p:strVal val="visible"/>
                                      </p:to>
                                    </p:set>
                                    <p:animEffect transition="in" filter="slide(fromBottom)">
                                      <p:cBhvr>
                                        <p:cTn id="12" dur="500"/>
                                        <p:tgtEl>
                                          <p:spTgt spid="830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7" grpId="0"/>
      <p:bldP spid="83047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535216" y="2182459"/>
            <a:ext cx="3456384" cy="613232"/>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67" name="Rectangle 3"/>
          <p:cNvSpPr>
            <a:spLocks noGrp="1" noRot="1" noChangeArrowheads="1"/>
          </p:cNvSpPr>
          <p:nvPr>
            <p:ph type="body" sz="half" idx="4294967295"/>
          </p:nvPr>
        </p:nvSpPr>
        <p:spPr bwMode="auto">
          <a:xfrm>
            <a:off x="73818" y="3102611"/>
            <a:ext cx="2843213" cy="503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lvl="1" eaLnBrk="1" hangingPunct="1">
              <a:buFont typeface="Wingdings" panose="05000000000000000000" pitchFamily="2" charset="2"/>
              <a:buNone/>
            </a:pPr>
            <a:r>
              <a:rPr lang="zh-CN" altLang="en-US" sz="26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布拉格定律</a:t>
            </a:r>
            <a:r>
              <a:rPr lang="en-US" altLang="zh-CN" sz="26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13669" name="Object 6"/>
          <p:cNvGraphicFramePr>
            <a:graphicFrameLocks noGrp="1" noChangeAspect="1"/>
          </p:cNvGraphicFramePr>
          <p:nvPr>
            <p:ph sz="quarter" idx="4294967295"/>
          </p:nvPr>
        </p:nvGraphicFramePr>
        <p:xfrm>
          <a:off x="1436688" y="3690937"/>
          <a:ext cx="3279775" cy="574675"/>
        </p:xfrm>
        <a:graphic>
          <a:graphicData uri="http://schemas.openxmlformats.org/presentationml/2006/ole">
            <mc:AlternateContent xmlns:mc="http://schemas.openxmlformats.org/markup-compatibility/2006">
              <mc:Choice xmlns:v="urn:schemas-microsoft-com:vml" Requires="v">
                <p:oleObj spid="_x0000_s230607" name="公式" r:id="rId4" imgW="1231265" imgH="215900" progId="Equation.3">
                  <p:embed/>
                </p:oleObj>
              </mc:Choice>
              <mc:Fallback>
                <p:oleObj name="公式" r:id="rId4" imgW="1231265" imgH="215900" progId="Equation.3">
                  <p:embed/>
                  <p:pic>
                    <p:nvPicPr>
                      <p:cNvPr id="113669"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88" y="3690937"/>
                        <a:ext cx="3279775" cy="574675"/>
                      </a:xfrm>
                      <a:prstGeom prst="rect">
                        <a:avLst/>
                      </a:prstGeom>
                      <a:noFill/>
                      <a:ln>
                        <a:noFill/>
                      </a:ln>
                      <a:effectLst/>
                    </p:spPr>
                  </p:pic>
                </p:oleObj>
              </mc:Fallback>
            </mc:AlternateContent>
          </a:graphicData>
        </a:graphic>
      </p:graphicFrame>
      <p:sp>
        <p:nvSpPr>
          <p:cNvPr id="504840" name="Text Box 5"/>
          <p:cNvSpPr txBox="1">
            <a:spLocks noChangeArrowheads="1"/>
          </p:cNvSpPr>
          <p:nvPr/>
        </p:nvSpPr>
        <p:spPr bwMode="auto">
          <a:xfrm>
            <a:off x="636628" y="5106888"/>
            <a:ext cx="8262292" cy="940963"/>
          </a:xfrm>
          <a:prstGeom prst="rect">
            <a:avLst/>
          </a:prstGeom>
          <a:noFill/>
          <a:ln>
            <a:noFill/>
          </a:ln>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0" lang="zh-CN" altLang="pt-BR"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对于给定的</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，由布拉格定律就能确定</a:t>
            </a:r>
            <a:r>
              <a:rPr kumimoji="0" lang="zh-CN" altLang="en-US"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角，是仅有的能发生</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射线衍射的角度。</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为衍射级数，级数增加，强度减弱</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0" name="Rectangle 2"/>
          <p:cNvSpPr>
            <a:spLocks noRot="1" noChangeArrowheads="1"/>
          </p:cNvSpPr>
          <p:nvPr/>
        </p:nvSpPr>
        <p:spPr bwMode="auto">
          <a:xfrm>
            <a:off x="2237274" y="246547"/>
            <a:ext cx="5184303" cy="8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布拉格定律 </a:t>
            </a: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(Bragg Law)</a:t>
            </a:r>
          </a:p>
        </p:txBody>
      </p:sp>
      <p:sp>
        <p:nvSpPr>
          <p:cNvPr id="113671" name="Rectangle 11"/>
          <p:cNvSpPr>
            <a:spLocks noChangeArrowheads="1"/>
          </p:cNvSpPr>
          <p:nvPr/>
        </p:nvSpPr>
        <p:spPr bwMode="auto">
          <a:xfrm>
            <a:off x="683568" y="1187673"/>
            <a:ext cx="79930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将晶体看作一组平行晶面，晶面起反射镜作用</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注意：每个晶面发生极少部分、 微弱的反射</a:t>
            </a:r>
          </a:p>
        </p:txBody>
      </p:sp>
      <p:pic>
        <p:nvPicPr>
          <p:cNvPr id="113672"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125" y="2910755"/>
            <a:ext cx="44640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3" name="Text Box 19"/>
          <p:cNvSpPr txBox="1">
            <a:spLocks noChangeArrowheads="1"/>
          </p:cNvSpPr>
          <p:nvPr/>
        </p:nvSpPr>
        <p:spPr bwMode="auto">
          <a:xfrm>
            <a:off x="5056188" y="2872655"/>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13674" name="Text Box 20"/>
          <p:cNvSpPr txBox="1">
            <a:spLocks noChangeArrowheads="1"/>
          </p:cNvSpPr>
          <p:nvPr/>
        </p:nvSpPr>
        <p:spPr bwMode="auto">
          <a:xfrm>
            <a:off x="8101013" y="2766293"/>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13675" name="Text Box 21"/>
          <p:cNvSpPr txBox="1">
            <a:spLocks noChangeArrowheads="1"/>
          </p:cNvSpPr>
          <p:nvPr/>
        </p:nvSpPr>
        <p:spPr bwMode="auto">
          <a:xfrm flipH="1">
            <a:off x="4716463" y="3521943"/>
            <a:ext cx="360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13676" name="Text Box 22"/>
          <p:cNvSpPr txBox="1">
            <a:spLocks noChangeArrowheads="1"/>
          </p:cNvSpPr>
          <p:nvPr/>
        </p:nvSpPr>
        <p:spPr bwMode="auto">
          <a:xfrm flipH="1">
            <a:off x="8101013" y="3593380"/>
            <a:ext cx="360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13677" name="Text Box 23"/>
          <p:cNvSpPr txBox="1">
            <a:spLocks noChangeArrowheads="1"/>
          </p:cNvSpPr>
          <p:nvPr/>
        </p:nvSpPr>
        <p:spPr bwMode="auto">
          <a:xfrm>
            <a:off x="106363" y="2065412"/>
            <a:ext cx="4984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相长干涉条件</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线光程差为波长的整数倍</a:t>
            </a:r>
          </a:p>
        </p:txBody>
      </p:sp>
      <p:sp>
        <p:nvSpPr>
          <p:cNvPr id="113678" name="Text Box 24"/>
          <p:cNvSpPr txBox="1">
            <a:spLocks noChangeArrowheads="1"/>
          </p:cNvSpPr>
          <p:nvPr/>
        </p:nvSpPr>
        <p:spPr bwMode="auto">
          <a:xfrm>
            <a:off x="2231628" y="4290060"/>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=1,2,3…</a:t>
            </a:r>
          </a:p>
        </p:txBody>
      </p:sp>
      <p:cxnSp>
        <p:nvCxnSpPr>
          <p:cNvPr id="3" name="直接连接符 2"/>
          <p:cNvCxnSpPr/>
          <p:nvPr/>
        </p:nvCxnSpPr>
        <p:spPr bwMode="auto">
          <a:xfrm>
            <a:off x="4716463" y="2984400"/>
            <a:ext cx="3384550" cy="1870075"/>
          </a:xfrm>
          <a:prstGeom prst="line">
            <a:avLst/>
          </a:prstGeom>
          <a:solidFill>
            <a:schemeClr val="accent1"/>
          </a:soli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7024494" y="3982853"/>
            <a:ext cx="31771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p>
        </p:txBody>
      </p:sp>
      <p:sp>
        <p:nvSpPr>
          <p:cNvPr id="2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文本框 6"/>
          <p:cNvSpPr txBox="1"/>
          <p:nvPr/>
        </p:nvSpPr>
        <p:spPr>
          <a:xfrm>
            <a:off x="5788330" y="2258243"/>
            <a:ext cx="3038011"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注意：衍射角为</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kumimoji="0" lang="zh-CN" altLang="en-US" sz="2400" b="0" i="0" u="none" strike="noStrike" kern="1200" cap="none" spc="0" normalizeH="0" baseline="0" noProof="0" dirty="0">
              <a:ln>
                <a:noFill/>
              </a:ln>
              <a:solidFill>
                <a:srgbClr val="1F497D"/>
              </a:solidFill>
              <a:effectLst/>
              <a:uLnTx/>
              <a:uFillTx/>
              <a:latin typeface="Arial" panose="020B0604020202020204" pitchFamily="34" charset="0"/>
              <a:ea typeface="楷体_GB2312" pitchFamily="49" charset="-122"/>
              <a:cs typeface="+mn-cs"/>
            </a:endParaRPr>
          </a:p>
        </p:txBody>
      </p:sp>
      <p:sp>
        <p:nvSpPr>
          <p:cNvPr id="21" name="页脚占位符 1">
            <a:extLst>
              <a:ext uri="{FF2B5EF4-FFF2-40B4-BE49-F238E27FC236}">
                <a16:creationId xmlns:a16="http://schemas.microsoft.com/office/drawing/2014/main" id="{BC8C093D-FC5B-438E-94B1-EC63D45CFA0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2" name="灯片编号占位符 2">
            <a:extLst>
              <a:ext uri="{FF2B5EF4-FFF2-40B4-BE49-F238E27FC236}">
                <a16:creationId xmlns:a16="http://schemas.microsoft.com/office/drawing/2014/main" id="{5AF67103-6E64-49B5-AE2E-CF9FECD3892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3568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Rot="1" noChangeArrowheads="1"/>
          </p:cNvSpPr>
          <p:nvPr>
            <p:ph type="body" idx="4294967295"/>
          </p:nvPr>
        </p:nvSpPr>
        <p:spPr bwMode="auto">
          <a:xfrm>
            <a:off x="1259632" y="2915269"/>
            <a:ext cx="8229600" cy="2160588"/>
          </a:xfrm>
          <a:prstGeom prst="rect">
            <a:avLst/>
          </a:prstGeom>
          <a:noFill/>
        </p:spPr>
        <p:txBody>
          <a:bodyPr/>
          <a:lstStyle/>
          <a:p>
            <a:pPr eaLnBrk="1" hangingPunct="1">
              <a:buFontTx/>
              <a:buChar char="-"/>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波长必须小于</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6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，否则不可能发生衍射</a:t>
            </a:r>
          </a:p>
          <a:p>
            <a:pPr lvl="2" eaLnBrk="1" hangingPunct="1">
              <a:spcBef>
                <a:spcPts val="1200"/>
              </a:spcBef>
            </a:pPr>
            <a:r>
              <a:rPr lang="zh-CN" altLang="en-US"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可见光波不能用于晶体衍射</a:t>
            </a:r>
          </a:p>
          <a:p>
            <a:pPr eaLnBrk="1" hangingPunct="1">
              <a:buFontTx/>
              <a:buChar char="-"/>
            </a:pPr>
            <a:endPar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buFontTx/>
              <a:buChar char="-"/>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不是所有的晶面都能观测到衍射峰</a:t>
            </a:r>
          </a:p>
        </p:txBody>
      </p:sp>
      <p:sp>
        <p:nvSpPr>
          <p:cNvPr id="115716" name="Rectangle 3"/>
          <p:cNvSpPr>
            <a:spLocks noRot="1" noChangeArrowheads="1"/>
          </p:cNvSpPr>
          <p:nvPr/>
        </p:nvSpPr>
        <p:spPr bwMode="auto">
          <a:xfrm>
            <a:off x="738038" y="1384559"/>
            <a:ext cx="28432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lvl="1" eaLnBrk="1" hangingPunct="1">
              <a:spcBef>
                <a:spcPct val="20000"/>
              </a:spcBef>
              <a:buClr>
                <a:srgbClr val="99CCCC"/>
              </a:buClr>
              <a:buSzPct val="75000"/>
              <a:buFont typeface="Wingdings" panose="05000000000000000000" pitchFamily="2" charset="2"/>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布拉格定律</a:t>
            </a:r>
            <a:r>
              <a:rPr lang="en-US" altLang="zh-CN"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15717" name="Object 6"/>
          <p:cNvGraphicFramePr>
            <a:graphicFrameLocks noChangeAspect="1"/>
          </p:cNvGraphicFramePr>
          <p:nvPr>
            <p:extLst>
              <p:ext uri="{D42A27DB-BD31-4B8C-83A1-F6EECF244321}">
                <p14:modId xmlns:p14="http://schemas.microsoft.com/office/powerpoint/2010/main" val="1544201821"/>
              </p:ext>
            </p:extLst>
          </p:nvPr>
        </p:nvGraphicFramePr>
        <p:xfrm>
          <a:off x="2250925" y="2032259"/>
          <a:ext cx="3279775" cy="574675"/>
        </p:xfrm>
        <a:graphic>
          <a:graphicData uri="http://schemas.openxmlformats.org/presentationml/2006/ole">
            <mc:AlternateContent xmlns:mc="http://schemas.openxmlformats.org/markup-compatibility/2006">
              <mc:Choice xmlns:v="urn:schemas-microsoft-com:vml" Requires="v">
                <p:oleObj spid="_x0000_s116162" name="公式" r:id="rId4" imgW="1231265" imgH="215900" progId="Equation.3">
                  <p:embed/>
                </p:oleObj>
              </mc:Choice>
              <mc:Fallback>
                <p:oleObj name="公式" r:id="rId4" imgW="1231265" imgH="2159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925" y="2032259"/>
                        <a:ext cx="327977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18" name="Text Box 10"/>
          <p:cNvSpPr txBox="1">
            <a:spLocks noChangeArrowheads="1"/>
          </p:cNvSpPr>
          <p:nvPr/>
        </p:nvSpPr>
        <p:spPr bwMode="auto">
          <a:xfrm>
            <a:off x="4986188" y="2089409"/>
            <a:ext cx="2339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=1,2,3…</a:t>
            </a:r>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Rectangle 2"/>
          <p:cNvSpPr>
            <a:spLocks noRot="1" noChangeArrowheads="1"/>
          </p:cNvSpPr>
          <p:nvPr/>
        </p:nvSpPr>
        <p:spPr bwMode="auto">
          <a:xfrm>
            <a:off x="2237274" y="246547"/>
            <a:ext cx="5184303" cy="8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布拉格定律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(Bragg Law)</a:t>
            </a: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页脚占位符 1">
            <a:extLst>
              <a:ext uri="{FF2B5EF4-FFF2-40B4-BE49-F238E27FC236}">
                <a16:creationId xmlns:a16="http://schemas.microsoft.com/office/drawing/2014/main" id="{56B282D2-FFE8-4D98-93C0-DFA8AC0C0D3D}"/>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99750FC6-F7C7-49C3-BD2A-2D1CDF15123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701"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2301875" y="1052513"/>
            <a:ext cx="6842125" cy="3127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p:cNvSpPr>
            <a:spLocks noGrp="1" noRot="1" noChangeArrowheads="1"/>
          </p:cNvSpPr>
          <p:nvPr>
            <p:ph type="body" sz="half" idx="4294967295"/>
          </p:nvPr>
        </p:nvSpPr>
        <p:spPr bwMode="auto">
          <a:xfrm>
            <a:off x="251519" y="3573016"/>
            <a:ext cx="4608513" cy="230346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hangingPunct="1">
              <a:lnSpc>
                <a:spcPct val="125000"/>
              </a:lnSpc>
              <a:spcBef>
                <a:spcPct val="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晶格衍射的波束</a:t>
            </a:r>
          </a:p>
          <a:p>
            <a:pPr lvl="1" eaLnBrk="1" hangingPunct="1">
              <a:lnSpc>
                <a:spcPct val="125000"/>
              </a:lnSpc>
              <a:spcBef>
                <a:spcPct val="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波长在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Å(10</a:t>
            </a:r>
            <a:r>
              <a:rPr lang="en-US"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量级</a:t>
            </a:r>
          </a:p>
          <a:p>
            <a:pPr lvl="2" eaLnBrk="1" hangingPunct="1">
              <a:lnSpc>
                <a:spcPct val="125000"/>
              </a:lnSpc>
              <a:spcBef>
                <a:spcPct val="0"/>
              </a:spcBef>
            </a:pP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射线</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电磁波</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电子束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德布罗意波</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中子束</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德布罗意波</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65" name="Rectangle 2"/>
          <p:cNvSpPr>
            <a:spLocks noGrp="1" noRot="1" noChangeArrowheads="1"/>
          </p:cNvSpPr>
          <p:nvPr>
            <p:ph type="title" idx="4294967295"/>
          </p:nvPr>
        </p:nvSpPr>
        <p:spPr bwMode="auto">
          <a:xfrm>
            <a:off x="3498900" y="141288"/>
            <a:ext cx="30353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 格 衍 射</a:t>
            </a:r>
          </a:p>
        </p:txBody>
      </p:sp>
      <p:grpSp>
        <p:nvGrpSpPr>
          <p:cNvPr id="538641" name="Group 17"/>
          <p:cNvGrpSpPr/>
          <p:nvPr/>
        </p:nvGrpSpPr>
        <p:grpSpPr bwMode="auto">
          <a:xfrm>
            <a:off x="3490912" y="4293740"/>
            <a:ext cx="5500687" cy="1924049"/>
            <a:chOff x="2199" y="2795"/>
            <a:chExt cx="3421" cy="1212"/>
          </a:xfrm>
        </p:grpSpPr>
        <p:sp>
          <p:nvSpPr>
            <p:cNvPr id="117767" name="Rectangle 13"/>
            <p:cNvSpPr>
              <a:spLocks noChangeArrowheads="1"/>
            </p:cNvSpPr>
            <p:nvPr/>
          </p:nvSpPr>
          <p:spPr bwMode="auto">
            <a:xfrm>
              <a:off x="2880" y="2795"/>
              <a:ext cx="2722" cy="1179"/>
            </a:xfrm>
            <a:prstGeom prst="rect">
              <a:avLst/>
            </a:prstGeom>
            <a:solidFill>
              <a:srgbClr val="FFFF99"/>
            </a:solidFill>
            <a:ln w="2857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68" name="Text Box 11"/>
            <p:cNvSpPr txBox="1">
              <a:spLocks noChangeArrowheads="1"/>
            </p:cNvSpPr>
            <p:nvPr/>
          </p:nvSpPr>
          <p:spPr bwMode="auto">
            <a:xfrm>
              <a:off x="2517" y="2886"/>
              <a:ext cx="3103"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90000"/>
                </a:lnSpc>
                <a:spcBef>
                  <a:spcPct val="20000"/>
                </a:spcBef>
                <a:spcAft>
                  <a:spcPct val="0"/>
                </a:spcAft>
                <a:buClr>
                  <a:srgbClr val="99CCCC"/>
                </a:buClr>
                <a:buSzPct val="75000"/>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波长</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1Å</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，小于晶体的晶格常数</a:t>
              </a:r>
              <a:endParaRPr kumimoji="0" lang="zh-CN" altLang="en-US" sz="2400" b="1" i="0" u="none" strike="noStrike" kern="1200" cap="none" spc="0" normalizeH="0" baseline="0" noProof="0" dirty="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69" name="Text Box 12"/>
            <p:cNvSpPr txBox="1">
              <a:spLocks noChangeArrowheads="1"/>
            </p:cNvSpPr>
            <p:nvPr/>
          </p:nvSpPr>
          <p:spPr bwMode="auto">
            <a:xfrm>
              <a:off x="3243" y="3181"/>
              <a:ext cx="2215"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晶格常数 </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5.43Å</a:t>
              </a: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晶格常数 </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4.04Å</a:t>
              </a:r>
            </a:p>
            <a:p>
              <a:pPr marL="914400" marR="0" lvl="2"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Fe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晶格常数 </a:t>
              </a: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2.86Å</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70" name="Line 15"/>
            <p:cNvSpPr>
              <a:spLocks noChangeShapeType="1"/>
            </p:cNvSpPr>
            <p:nvPr/>
          </p:nvSpPr>
          <p:spPr bwMode="auto">
            <a:xfrm>
              <a:off x="2199" y="3066"/>
              <a:ext cx="635" cy="0"/>
            </a:xfrm>
            <a:prstGeom prst="line">
              <a:avLst/>
            </a:prstGeom>
            <a:noFill/>
            <a:ln w="762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gr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页脚占位符 1">
            <a:extLst>
              <a:ext uri="{FF2B5EF4-FFF2-40B4-BE49-F238E27FC236}">
                <a16:creationId xmlns:a16="http://schemas.microsoft.com/office/drawing/2014/main" id="{2A5B7B29-AA3D-4AD0-99DC-8E437F2ED10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CA642FB8-B8A6-4DB6-874C-B8A34B5914C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46266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41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538641"/>
                                        </p:tgtEl>
                                        <p:attrNameLst>
                                          <p:attrName>style.visibility</p:attrName>
                                        </p:attrNameLst>
                                      </p:cBhvr>
                                      <p:to>
                                        <p:strVal val="visible"/>
                                      </p:to>
                                    </p:set>
                                    <p:animEffect transition="in" filter="slide(fromLeft)">
                                      <p:cBhvr>
                                        <p:cTn id="11" dur="500"/>
                                        <p:tgtEl>
                                          <p:spTgt spid="53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707604" y="5752534"/>
            <a:ext cx="7946082" cy="613232"/>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811" name="Rectangle 2"/>
          <p:cNvSpPr>
            <a:spLocks noGrp="1" noRot="1" noChangeArrowheads="1"/>
          </p:cNvSpPr>
          <p:nvPr>
            <p:ph type="title" idx="4294967295"/>
          </p:nvPr>
        </p:nvSpPr>
        <p:spPr bwMode="auto">
          <a:xfrm>
            <a:off x="1763688" y="168956"/>
            <a:ext cx="7129487"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典型的X射线衍射(XRD)曲线</a:t>
            </a:r>
          </a:p>
        </p:txBody>
      </p:sp>
      <p:sp>
        <p:nvSpPr>
          <p:cNvPr id="119813" name="Text Box 4"/>
          <p:cNvSpPr txBox="1">
            <a:spLocks noChangeArrowheads="1"/>
          </p:cNvSpPr>
          <p:nvPr/>
        </p:nvSpPr>
        <p:spPr bwMode="auto">
          <a:xfrm>
            <a:off x="251520" y="5250090"/>
            <a:ext cx="88582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KBr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晶体的衍射强度图</a:t>
            </a:r>
          </a:p>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（不同晶面对应于不同衍射角 ，晶面指数越大衍射角越大）</a:t>
            </a:r>
          </a:p>
        </p:txBody>
      </p:sp>
      <p:pic>
        <p:nvPicPr>
          <p:cNvPr id="1198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556296"/>
            <a:ext cx="2762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211" y="1066765"/>
            <a:ext cx="5543964" cy="4234443"/>
          </a:xfrm>
          <a:prstGeom prst="rect">
            <a:avLst/>
          </a:prstGeom>
        </p:spPr>
      </p:pic>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页脚占位符 1">
            <a:extLst>
              <a:ext uri="{FF2B5EF4-FFF2-40B4-BE49-F238E27FC236}">
                <a16:creationId xmlns:a16="http://schemas.microsoft.com/office/drawing/2014/main" id="{98D2E1AE-67E1-4421-8630-87E8E1BFA68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86339F79-7AA8-4BB8-B7DE-5A579DE84D1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701"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2301875" y="1052513"/>
            <a:ext cx="6842125" cy="3127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p:cNvSpPr>
            <a:spLocks noGrp="1" noRot="1" noChangeArrowheads="1"/>
          </p:cNvSpPr>
          <p:nvPr>
            <p:ph type="body" sz="half" idx="4294967295"/>
          </p:nvPr>
        </p:nvSpPr>
        <p:spPr bwMode="auto">
          <a:xfrm>
            <a:off x="323527" y="3661684"/>
            <a:ext cx="4608513" cy="185933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pPr eaLnBrk="1" hangingPunct="1">
              <a:lnSpc>
                <a:spcPct val="125000"/>
              </a:lnSpc>
              <a:spcBef>
                <a:spcPct val="0"/>
              </a:spcBef>
            </a:pPr>
            <a:r>
              <a:rPr lang="zh-CN" altLang="en-US" sz="2600" b="1">
                <a:latin typeface="Times New Roman" panose="02020603050405020304" pitchFamily="18" charset="0"/>
                <a:ea typeface="微软雅黑" panose="020B0503020204020204" pitchFamily="34" charset="-122"/>
                <a:cs typeface="Times New Roman" panose="02020603050405020304" pitchFamily="18" charset="0"/>
              </a:rPr>
              <a:t>晶格衍射的波束</a:t>
            </a:r>
          </a:p>
          <a:p>
            <a:pPr lvl="1" eaLnBrk="1" hangingPunct="1">
              <a:lnSpc>
                <a:spcPct val="125000"/>
              </a:lnSpc>
              <a:spcBef>
                <a:spcPct val="0"/>
              </a:spcBef>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波长在</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Å(10</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左右</a:t>
            </a:r>
          </a:p>
          <a:p>
            <a:pPr lvl="2" eaLnBrk="1" hangingPunct="1">
              <a:lnSpc>
                <a:spcPct val="125000"/>
              </a:lnSpc>
              <a:spcBef>
                <a:spcPct val="0"/>
              </a:spcBef>
            </a:pP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射线</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电磁波</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r>
              <a:rPr lang="zh-CN" altLang="en-US" b="1">
                <a:latin typeface="Times New Roman" panose="02020603050405020304" pitchFamily="18" charset="0"/>
                <a:ea typeface="微软雅黑" panose="020B0503020204020204" pitchFamily="34" charset="-122"/>
                <a:cs typeface="Times New Roman" panose="02020603050405020304" pitchFamily="18" charset="0"/>
              </a:rPr>
              <a:t>电子束</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德布罗意波</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r>
              <a:rPr lang="zh-CN" altLang="en-US" b="1">
                <a:latin typeface="Times New Roman" panose="02020603050405020304" pitchFamily="18" charset="0"/>
                <a:ea typeface="微软雅黑" panose="020B0503020204020204" pitchFamily="34" charset="-122"/>
                <a:cs typeface="Times New Roman" panose="02020603050405020304" pitchFamily="18" charset="0"/>
              </a:rPr>
              <a:t>中子束</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德布罗意波</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a:t>
            </a:r>
          </a:p>
          <a:p>
            <a:pPr lvl="2" eaLnBrk="1" hangingPunct="1">
              <a:lnSpc>
                <a:spcPct val="125000"/>
              </a:lnSpc>
              <a:spcBef>
                <a:spcPct val="0"/>
              </a:spcBef>
            </a:pP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65" name="Rectangle 2"/>
          <p:cNvSpPr>
            <a:spLocks noGrp="1" noRot="1" noChangeArrowheads="1"/>
          </p:cNvSpPr>
          <p:nvPr>
            <p:ph type="title" idx="4294967295"/>
          </p:nvPr>
        </p:nvSpPr>
        <p:spPr bwMode="auto">
          <a:xfrm>
            <a:off x="3498900" y="141288"/>
            <a:ext cx="30353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 格 衍 射</a:t>
            </a: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Rectangle 11"/>
          <p:cNvSpPr>
            <a:spLocks noChangeArrowheads="1"/>
          </p:cNvSpPr>
          <p:nvPr/>
        </p:nvSpPr>
        <p:spPr bwMode="auto">
          <a:xfrm>
            <a:off x="919317" y="4684132"/>
            <a:ext cx="3384550" cy="689084"/>
          </a:xfrm>
          <a:prstGeom prst="rect">
            <a:avLst/>
          </a:prstGeom>
          <a:noFill/>
          <a:ln w="76200">
            <a:solidFill>
              <a:srgbClr val="66FF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5" name="组合 14"/>
          <p:cNvGrpSpPr/>
          <p:nvPr/>
        </p:nvGrpSpPr>
        <p:grpSpPr>
          <a:xfrm>
            <a:off x="4392171" y="4869160"/>
            <a:ext cx="2772117" cy="523220"/>
            <a:chOff x="4644008" y="5371801"/>
            <a:chExt cx="2772117" cy="523220"/>
          </a:xfrm>
        </p:grpSpPr>
        <p:sp>
          <p:nvSpPr>
            <p:cNvPr id="16" name="文本框 15"/>
            <p:cNvSpPr txBox="1"/>
            <p:nvPr/>
          </p:nvSpPr>
          <p:spPr>
            <a:xfrm>
              <a:off x="5436096" y="5371801"/>
              <a:ext cx="1980029" cy="523220"/>
            </a:xfrm>
            <a:prstGeom prst="rect">
              <a:avLst/>
            </a:prstGeom>
            <a:noFill/>
          </p:spPr>
          <p:txBody>
            <a:bodyPr wrap="none" rtlCol="0">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波粒二象性</a:t>
              </a:r>
            </a:p>
          </p:txBody>
        </p:sp>
        <p:sp>
          <p:nvSpPr>
            <p:cNvPr id="17" name="右箭头 16"/>
            <p:cNvSpPr/>
            <p:nvPr/>
          </p:nvSpPr>
          <p:spPr bwMode="auto">
            <a:xfrm>
              <a:off x="4644008" y="5445224"/>
              <a:ext cx="648072"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页脚占位符 1">
            <a:extLst>
              <a:ext uri="{FF2B5EF4-FFF2-40B4-BE49-F238E27FC236}">
                <a16:creationId xmlns:a16="http://schemas.microsoft.com/office/drawing/2014/main" id="{EE2A79FE-4D0A-466B-BFE9-4DB182A29EA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8" name="灯片编号占位符 2">
            <a:extLst>
              <a:ext uri="{FF2B5EF4-FFF2-40B4-BE49-F238E27FC236}">
                <a16:creationId xmlns:a16="http://schemas.microsoft.com/office/drawing/2014/main" id="{A2E7D859-648F-45FD-A9A4-2C15B1AE3B2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94350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41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088" y="2060848"/>
            <a:ext cx="3935412"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Text Box 7"/>
          <p:cNvSpPr txBox="1">
            <a:spLocks noChangeArrowheads="1"/>
          </p:cNvSpPr>
          <p:nvPr/>
        </p:nvSpPr>
        <p:spPr bwMode="auto">
          <a:xfrm>
            <a:off x="2195736" y="363542"/>
            <a:ext cx="43396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电子衍射与中子衍射</a:t>
            </a:r>
          </a:p>
        </p:txBody>
      </p:sp>
      <p:sp>
        <p:nvSpPr>
          <p:cNvPr id="131077" name="Text Box 8"/>
          <p:cNvSpPr txBox="1">
            <a:spLocks noChangeArrowheads="1"/>
          </p:cNvSpPr>
          <p:nvPr/>
        </p:nvSpPr>
        <p:spPr bwMode="auto">
          <a:xfrm>
            <a:off x="467544" y="1268760"/>
            <a:ext cx="5797550" cy="315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当电子或中子流</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具有一定能量的粒子</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落到晶体上时，被晶体中原子散射，各散射粒子波之间产生互相干涉现象。晶体中每个原子均对电子进行散射。在弹性散射过程中，由于晶体中原子排列的周期性，各原子所散射的电子波在叠加时互相干涉，遵循布拉格定律 </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77B225EA-6FDE-45B0-837F-1276666DD589}"/>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9" name="灯片编号占位符 2">
            <a:extLst>
              <a:ext uri="{FF2B5EF4-FFF2-40B4-BE49-F238E27FC236}">
                <a16:creationId xmlns:a16="http://schemas.microsoft.com/office/drawing/2014/main" id="{535EDDD8-66D9-4A3B-9870-BE083FBF39E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Rot="1" noChangeArrowheads="1"/>
          </p:cNvSpPr>
          <p:nvPr>
            <p:ph type="body" idx="4294967295"/>
          </p:nvPr>
        </p:nvSpPr>
        <p:spPr bwMode="auto">
          <a:xfrm>
            <a:off x="654067" y="1097069"/>
            <a:ext cx="8070621" cy="452596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lnSpc>
                <a:spcPct val="90000"/>
              </a:lnSpc>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电子的波动性 </a:t>
            </a:r>
          </a:p>
          <a:p>
            <a:pPr lvl="1">
              <a:lnSpc>
                <a:spcPct val="90000"/>
              </a:lnSpc>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电子能量为</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150 eV</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时，波长为</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1Å</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高能电子束</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10</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30 </a:t>
            </a:r>
            <a:r>
              <a:rPr kumimoji="1" lang="en-US" altLang="zh-CN" sz="2400" b="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keV</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，波长</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0.1Å</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以下</a:t>
            </a:r>
          </a:p>
          <a:p>
            <a:pPr eaLnBrk="1" hangingPunct="1">
              <a:lnSpc>
                <a:spcPct val="90000"/>
              </a:lnSpc>
              <a:spcBef>
                <a:spcPts val="12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原子对电子的散射机理</a:t>
            </a:r>
          </a:p>
          <a:p>
            <a:pPr lvl="1" eaLnBrk="1" hangingPunct="1">
              <a:lnSpc>
                <a:spcPct val="90000"/>
              </a:lnSpc>
              <a:spcBef>
                <a:spcPts val="600"/>
              </a:spcBef>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入射电子与原子中电子的相互作用</a:t>
            </a:r>
            <a:endPar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10000"/>
              </a:lnSpc>
              <a:spcBef>
                <a:spcPts val="300"/>
              </a:spcBef>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原子量越大，原子中电子越多，对于入射电子的散射截面就越大</a:t>
            </a:r>
          </a:p>
          <a:p>
            <a:pPr eaLnBrk="1" hangingPunct="1">
              <a:lnSpc>
                <a:spcPct val="90000"/>
              </a:lnSpc>
              <a:spcBef>
                <a:spcPts val="12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优点</a:t>
            </a:r>
          </a:p>
          <a:p>
            <a:pPr lvl="1" eaLnBrk="1" hangingPunct="1"/>
            <a:r>
              <a:rPr kumimoji="1" lang="zh-CN"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衍射强度大，测量速度快</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，适合晶体生长的实时检测</a:t>
            </a:r>
          </a:p>
          <a:p>
            <a:pPr lvl="1" eaLnBrk="1" hangingPunct="1">
              <a:lnSpc>
                <a:spcPct val="90000"/>
              </a:lnSpc>
              <a:spcBef>
                <a:spcPts val="600"/>
              </a:spcBef>
            </a:pP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易实现比 </a:t>
            </a:r>
            <a:r>
              <a:rPr kumimoji="1"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X </a:t>
            </a:r>
            <a:r>
              <a:rPr kumimoji="1" lang="zh-CN"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射线短</a:t>
            </a:r>
            <a:r>
              <a:rPr kumimoji="1"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的波长</a:t>
            </a:r>
          </a:p>
        </p:txBody>
      </p:sp>
      <p:sp>
        <p:nvSpPr>
          <p:cNvPr id="839688" name="Text Box 8"/>
          <p:cNvSpPr txBox="1">
            <a:spLocks noChangeArrowheads="1"/>
          </p:cNvSpPr>
          <p:nvPr/>
        </p:nvSpPr>
        <p:spPr bwMode="auto">
          <a:xfrm>
            <a:off x="827584" y="5599112"/>
            <a:ext cx="7723589" cy="49244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电子显微镜</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SEM</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TEM</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电子束曝光</a:t>
            </a:r>
            <a:r>
              <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纳米加工</a:t>
            </a:r>
          </a:p>
        </p:txBody>
      </p:sp>
      <p:sp>
        <p:nvSpPr>
          <p:cNvPr id="8" name="Text Box 7"/>
          <p:cNvSpPr txBox="1">
            <a:spLocks noChangeArrowheads="1"/>
          </p:cNvSpPr>
          <p:nvPr/>
        </p:nvSpPr>
        <p:spPr bwMode="auto">
          <a:xfrm>
            <a:off x="3383213" y="332656"/>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电 子 衍 射</a:t>
            </a:r>
          </a:p>
        </p:txBody>
      </p:sp>
      <p:sp>
        <p:nvSpPr>
          <p:cNvPr id="9" name="Rectangle 37"/>
          <p:cNvSpPr>
            <a:spLocks noChangeArrowheads="1"/>
          </p:cNvSpPr>
          <p:nvPr/>
        </p:nvSpPr>
        <p:spPr bwMode="auto">
          <a:xfrm flipV="1">
            <a:off x="106363" y="93612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页脚占位符 1">
            <a:extLst>
              <a:ext uri="{FF2B5EF4-FFF2-40B4-BE49-F238E27FC236}">
                <a16:creationId xmlns:a16="http://schemas.microsoft.com/office/drawing/2014/main" id="{52B0AA4A-BEB3-43C1-AFC5-EB226624D86D}"/>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3" name="灯片编号占位符 2">
            <a:extLst>
              <a:ext uri="{FF2B5EF4-FFF2-40B4-BE49-F238E27FC236}">
                <a16:creationId xmlns:a16="http://schemas.microsoft.com/office/drawing/2014/main" id="{365A2440-C651-491C-87D4-C37969368DB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37387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067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7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067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067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067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067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067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067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39688"/>
                                        </p:tgtEl>
                                        <p:attrNameLst>
                                          <p:attrName>style.visibility</p:attrName>
                                        </p:attrNameLst>
                                      </p:cBhvr>
                                      <p:to>
                                        <p:strVal val="visible"/>
                                      </p:to>
                                    </p:set>
                                    <p:animEffect transition="in" filter="dissolve">
                                      <p:cBhvr>
                                        <p:cTn id="35" dur="500"/>
                                        <p:tgtEl>
                                          <p:spTgt spid="839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animBg="1"/>
      <p:bldP spid="839688"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Rot="1" noChangeArrowheads="1"/>
          </p:cNvSpPr>
          <p:nvPr>
            <p:ph type="body" sz="half" idx="4294967295"/>
          </p:nvPr>
        </p:nvSpPr>
        <p:spPr bwMode="auto">
          <a:xfrm>
            <a:off x="1115616" y="1124744"/>
            <a:ext cx="7455272" cy="259238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微软雅黑" panose="020B0503020204020204" pitchFamily="34" charset="-122"/>
                <a:ea typeface="微软雅黑" panose="020B0503020204020204" pitchFamily="34" charset="-122"/>
                <a:cs typeface="微软雅黑" panose="020B0503020204020204" pitchFamily="34" charset="-122"/>
              </a:rPr>
              <a:t>中子的波动性</a:t>
            </a:r>
          </a:p>
          <a:p>
            <a:pPr lvl="1" eaLnBrk="1" hangingPunct="1"/>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波长为</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1Å</a:t>
            </a:r>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时，中子的能量约</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0.08eV</a:t>
            </a:r>
          </a:p>
          <a:p>
            <a:pPr eaLnBrk="1" hangingPunct="1">
              <a:spcBef>
                <a:spcPts val="1200"/>
              </a:spcBef>
            </a:pPr>
            <a:r>
              <a:rPr lang="zh-CN" altLang="en-US" sz="2600" b="1" dirty="0">
                <a:latin typeface="微软雅黑" panose="020B0503020204020204" pitchFamily="34" charset="-122"/>
                <a:ea typeface="微软雅黑" panose="020B0503020204020204" pitchFamily="34" charset="-122"/>
                <a:cs typeface="微软雅黑" panose="020B0503020204020204" pitchFamily="34" charset="-122"/>
              </a:rPr>
              <a:t>原子的散射机理</a:t>
            </a:r>
          </a:p>
          <a:p>
            <a:pPr lvl="1" eaLnBrk="1" hangingPunct="1"/>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中子与原子核之间的强相互作用</a:t>
            </a:r>
          </a:p>
          <a:p>
            <a:pPr lvl="1" eaLnBrk="1" hangingPunct="1"/>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中子为电中性，与电子之间没有相互作用 </a:t>
            </a:r>
          </a:p>
        </p:txBody>
      </p:sp>
      <p:sp>
        <p:nvSpPr>
          <p:cNvPr id="539652" name="Rectangle 4"/>
          <p:cNvSpPr>
            <a:spLocks noGrp="1" noRot="1" noChangeArrowheads="1"/>
          </p:cNvSpPr>
          <p:nvPr>
            <p:ph type="body" sz="half" idx="4294967295"/>
          </p:nvPr>
        </p:nvSpPr>
        <p:spPr bwMode="auto">
          <a:xfrm>
            <a:off x="1115616" y="3571141"/>
            <a:ext cx="7552506" cy="2640012"/>
          </a:xfrm>
          <a:prstGeom prst="rect">
            <a:avLst/>
          </a:prstGeom>
          <a:solidFill>
            <a:srgbClr val="FFFFFF"/>
          </a:solidFill>
          <a:ln>
            <a:solidFill>
              <a:srgbClr val="CC0000"/>
            </a:solidFill>
            <a:miter lim="800000"/>
          </a:ln>
        </p:spPr>
        <p:txBody>
          <a:bodyPr>
            <a:normAutofit lnSpcReduction="10000"/>
          </a:bodyPr>
          <a:lstStyle/>
          <a:p>
            <a:pPr eaLnBrk="1" hangingPunct="1">
              <a:lnSpc>
                <a:spcPct val="120000"/>
              </a:lnSpc>
            </a:pPr>
            <a:r>
              <a:rPr lang="zh-CN" altLang="en-US" sz="24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优点</a:t>
            </a:r>
          </a:p>
          <a:p>
            <a:pPr lvl="1" eaLnBrk="1" hangingPunct="1"/>
            <a:r>
              <a:rPr lang="zh-CN" altLang="en-US" sz="24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对于轻原子，中子衍射图像好 </a:t>
            </a:r>
          </a:p>
          <a:p>
            <a:pPr lvl="1" eaLnBrk="1" hangingPunct="1"/>
            <a:r>
              <a:rPr lang="zh-CN" altLang="en-US" sz="24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中子衍射可区分同位素 </a:t>
            </a:r>
          </a:p>
          <a:p>
            <a:pPr lvl="1" eaLnBrk="1" hangingPunct="1"/>
            <a:r>
              <a:rPr lang="zh-CN" altLang="en-US" sz="24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可探测各种准粒子 </a:t>
            </a:r>
          </a:p>
          <a:p>
            <a:pPr eaLnBrk="1" hangingPunct="1"/>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缺点</a:t>
            </a:r>
          </a:p>
          <a:p>
            <a:pPr lvl="1" eaLnBrk="1" hangingPunct="1"/>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要用核反应堆 、难于检测、亮度低、实验时间长</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0" name="Text Box 7"/>
          <p:cNvSpPr txBox="1">
            <a:spLocks noChangeArrowheads="1"/>
          </p:cNvSpPr>
          <p:nvPr/>
        </p:nvSpPr>
        <p:spPr bwMode="auto">
          <a:xfrm>
            <a:off x="3383213" y="332656"/>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中 子 衍 射</a:t>
            </a:r>
          </a:p>
        </p:txBody>
      </p:sp>
      <p:sp>
        <p:nvSpPr>
          <p:cNvPr id="11" name="Rectangle 37"/>
          <p:cNvSpPr>
            <a:spLocks noChangeArrowheads="1"/>
          </p:cNvSpPr>
          <p:nvPr/>
        </p:nvSpPr>
        <p:spPr bwMode="auto">
          <a:xfrm flipV="1">
            <a:off x="106363" y="93612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 name="页脚占位符 1">
            <a:extLst>
              <a:ext uri="{FF2B5EF4-FFF2-40B4-BE49-F238E27FC236}">
                <a16:creationId xmlns:a16="http://schemas.microsoft.com/office/drawing/2014/main" id="{52CDA2A0-4891-4493-A416-BFB204C5A2D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9" name="灯片编号占位符 2">
            <a:extLst>
              <a:ext uri="{FF2B5EF4-FFF2-40B4-BE49-F238E27FC236}">
                <a16:creationId xmlns:a16="http://schemas.microsoft.com/office/drawing/2014/main" id="{E81D92DA-CD22-4A31-91F8-288D98200DA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47356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965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96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965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965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965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9652">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965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965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965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965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9652">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96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animBg="1"/>
      <p:bldP spid="539652" grpId="0"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1115616" y="4293096"/>
            <a:ext cx="6048672" cy="613232"/>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715" name="Rectangle 3"/>
          <p:cNvSpPr>
            <a:spLocks noGrp="1" noRot="1" noChangeArrowheads="1"/>
          </p:cNvSpPr>
          <p:nvPr>
            <p:ph type="body" idx="4294967295"/>
          </p:nvPr>
        </p:nvSpPr>
        <p:spPr bwMode="auto">
          <a:xfrm>
            <a:off x="1259632" y="2915269"/>
            <a:ext cx="8229600" cy="2160588"/>
          </a:xfrm>
          <a:prstGeom prst="rect">
            <a:avLst/>
          </a:prstGeom>
          <a:noFill/>
        </p:spPr>
        <p:txBody>
          <a:bodyPr/>
          <a:lstStyle/>
          <a:p>
            <a:pPr eaLnBrk="1" hangingPunct="1">
              <a:buFontTx/>
              <a:buChar char="-"/>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波长必须小于</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6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，否则不可能发生衍射</a:t>
            </a:r>
          </a:p>
          <a:p>
            <a:pPr lvl="2" eaLnBrk="1" hangingPunct="1">
              <a:spcBef>
                <a:spcPts val="1200"/>
              </a:spcBef>
            </a:pPr>
            <a:r>
              <a:rPr lang="zh-CN" altLang="en-US"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可见光波不能用于晶体衍射</a:t>
            </a:r>
          </a:p>
          <a:p>
            <a:pPr eaLnBrk="1" hangingPunct="1">
              <a:buFontTx/>
              <a:buChar char="-"/>
            </a:pPr>
            <a:endPar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buFontTx/>
              <a:buChar char="-"/>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不是所有的晶面都能观测到衍射峰</a:t>
            </a:r>
          </a:p>
        </p:txBody>
      </p:sp>
      <p:sp>
        <p:nvSpPr>
          <p:cNvPr id="115716" name="Rectangle 3"/>
          <p:cNvSpPr>
            <a:spLocks noRot="1" noChangeArrowheads="1"/>
          </p:cNvSpPr>
          <p:nvPr/>
        </p:nvSpPr>
        <p:spPr bwMode="auto">
          <a:xfrm>
            <a:off x="738038" y="1384559"/>
            <a:ext cx="28432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742950" marR="0" lvl="1" indent="-28575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布拉格定律</a:t>
            </a:r>
            <a:r>
              <a:rPr kumimoji="0" lang="en-US" altLang="zh-CN" sz="28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15717" name="Object 6"/>
          <p:cNvGraphicFramePr>
            <a:graphicFrameLocks noChangeAspect="1"/>
          </p:cNvGraphicFramePr>
          <p:nvPr/>
        </p:nvGraphicFramePr>
        <p:xfrm>
          <a:off x="2250925" y="2032259"/>
          <a:ext cx="3279775" cy="574675"/>
        </p:xfrm>
        <a:graphic>
          <a:graphicData uri="http://schemas.openxmlformats.org/presentationml/2006/ole">
            <mc:AlternateContent xmlns:mc="http://schemas.openxmlformats.org/markup-compatibility/2006">
              <mc:Choice xmlns:v="urn:schemas-microsoft-com:vml" Requires="v">
                <p:oleObj spid="_x0000_s232649" name="公式" r:id="rId4" imgW="1231265" imgH="215900" progId="Equation.3">
                  <p:embed/>
                </p:oleObj>
              </mc:Choice>
              <mc:Fallback>
                <p:oleObj name="公式" r:id="rId4" imgW="1231265" imgH="215900" progId="Equation.3">
                  <p:embed/>
                  <p:pic>
                    <p:nvPicPr>
                      <p:cNvPr id="11571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925" y="2032259"/>
                        <a:ext cx="327977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18" name="Text Box 10"/>
          <p:cNvSpPr txBox="1">
            <a:spLocks noChangeArrowheads="1"/>
          </p:cNvSpPr>
          <p:nvPr/>
        </p:nvSpPr>
        <p:spPr bwMode="auto">
          <a:xfrm>
            <a:off x="4986188" y="2089409"/>
            <a:ext cx="2339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=1,2,3…</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Rectangle 2"/>
          <p:cNvSpPr>
            <a:spLocks noRot="1" noChangeArrowheads="1"/>
          </p:cNvSpPr>
          <p:nvPr/>
        </p:nvSpPr>
        <p:spPr bwMode="auto">
          <a:xfrm>
            <a:off x="2237274" y="246547"/>
            <a:ext cx="5184303" cy="8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布拉格定律 </a:t>
            </a: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(Bragg Law)</a:t>
            </a: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页脚占位符 1">
            <a:extLst>
              <a:ext uri="{FF2B5EF4-FFF2-40B4-BE49-F238E27FC236}">
                <a16:creationId xmlns:a16="http://schemas.microsoft.com/office/drawing/2014/main" id="{209F331C-6032-4C51-9CB2-94FD49B9CDE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0AC01A3D-930A-42B8-A2CD-6B8C3F841AB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10492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Rot="1" noChangeArrowheads="1"/>
          </p:cNvSpPr>
          <p:nvPr>
            <p:ph type="title" idx="4294967295"/>
          </p:nvPr>
        </p:nvSpPr>
        <p:spPr bwMode="auto">
          <a:xfrm>
            <a:off x="2699792" y="-47921"/>
            <a:ext cx="4019550" cy="15271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   格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(l</a:t>
            </a: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attice</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endPar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34820" name="Rectangle 3"/>
          <p:cNvSpPr>
            <a:spLocks noGrp="1" noRot="1" noChangeArrowheads="1"/>
          </p:cNvSpPr>
          <p:nvPr>
            <p:ph type="body" idx="4294967295"/>
          </p:nvPr>
        </p:nvSpPr>
        <p:spPr bwMode="auto">
          <a:xfrm>
            <a:off x="1259409" y="1846776"/>
            <a:ext cx="6900316" cy="4111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同一类晶格结构可描述多种晶体</a:t>
            </a:r>
          </a:p>
          <a:p>
            <a:pPr lvl="1"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排列形式相同</a:t>
            </a:r>
          </a:p>
          <a:p>
            <a:pPr lvl="1"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具体原子可以不同</a:t>
            </a:r>
          </a:p>
          <a:p>
            <a:pPr lvl="1"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相应的间距可不同</a:t>
            </a:r>
          </a:p>
          <a:p>
            <a:pPr eaLnBrk="1" hangingPunct="1">
              <a:spcBef>
                <a:spcPts val="18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同种晶体也可以用不同的晶格来描述</a:t>
            </a:r>
          </a:p>
          <a:p>
            <a:pPr lvl="1"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晶格的格点上放置原子即构成了晶体，</a:t>
            </a:r>
            <a:endPar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习惯上</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格点</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原子，也可以放置原子团</a:t>
            </a:r>
          </a:p>
        </p:txBody>
      </p:sp>
      <p:sp>
        <p:nvSpPr>
          <p:cNvPr id="34821" name="Text Box 5"/>
          <p:cNvSpPr txBox="1">
            <a:spLocks noChangeArrowheads="1"/>
          </p:cNvSpPr>
          <p:nvPr/>
        </p:nvSpPr>
        <p:spPr bwMode="auto">
          <a:xfrm>
            <a:off x="4067175" y="1124744"/>
            <a:ext cx="4194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晶体原子排列的形式</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9" name="页脚占位符 1">
            <a:extLst>
              <a:ext uri="{FF2B5EF4-FFF2-40B4-BE49-F238E27FC236}">
                <a16:creationId xmlns:a16="http://schemas.microsoft.com/office/drawing/2014/main" id="{878C9EB3-CDD3-469A-9735-B321321EE145}"/>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9257D3F7-3AD3-4A5B-9055-03D20EAD561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61841" y="1320412"/>
            <a:ext cx="2544210" cy="2988260"/>
            <a:chOff x="5061841" y="1502752"/>
            <a:chExt cx="2544210" cy="2988260"/>
          </a:xfrm>
        </p:grpSpPr>
        <p:grpSp>
          <p:nvGrpSpPr>
            <p:cNvPr id="44" name="组合 43"/>
            <p:cNvGrpSpPr/>
            <p:nvPr/>
          </p:nvGrpSpPr>
          <p:grpSpPr>
            <a:xfrm>
              <a:off x="5061841" y="1988840"/>
              <a:ext cx="2544210" cy="2502172"/>
              <a:chOff x="782833" y="3195726"/>
              <a:chExt cx="2544210" cy="2502172"/>
            </a:xfrm>
          </p:grpSpPr>
          <p:pic>
            <p:nvPicPr>
              <p:cNvPr id="45" name="Picture 8" descr="f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575" y="3471663"/>
                <a:ext cx="2117727" cy="2160589"/>
              </a:xfrm>
              <a:prstGeom prst="rect">
                <a:avLst/>
              </a:prstGeom>
              <a:noFill/>
              <a:ln>
                <a:noFill/>
              </a:ln>
            </p:spPr>
          </p:pic>
          <p:grpSp>
            <p:nvGrpSpPr>
              <p:cNvPr id="46" name="组合 45"/>
              <p:cNvGrpSpPr/>
              <p:nvPr/>
            </p:nvGrpSpPr>
            <p:grpSpPr>
              <a:xfrm>
                <a:off x="782833" y="3195726"/>
                <a:ext cx="2544210" cy="2502172"/>
                <a:chOff x="552093" y="2860678"/>
                <a:chExt cx="2544210" cy="2502172"/>
              </a:xfrm>
            </p:grpSpPr>
            <p:cxnSp>
              <p:nvCxnSpPr>
                <p:cNvPr id="48" name="直接箭头连接符 47"/>
                <p:cNvCxnSpPr/>
                <p:nvPr/>
              </p:nvCxnSpPr>
              <p:spPr bwMode="auto">
                <a:xfrm>
                  <a:off x="1321468" y="5019919"/>
                  <a:ext cx="1533010" cy="0"/>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49"/>
                <p:cNvSpPr txBox="1"/>
                <p:nvPr/>
              </p:nvSpPr>
              <p:spPr>
                <a:xfrm>
                  <a:off x="2655157" y="4901185"/>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文本框 53"/>
                <p:cNvSpPr txBox="1"/>
                <p:nvPr/>
              </p:nvSpPr>
              <p:spPr>
                <a:xfrm>
                  <a:off x="1285112" y="2860678"/>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6" name="直接箭头连接符 55"/>
                <p:cNvCxnSpPr/>
                <p:nvPr/>
              </p:nvCxnSpPr>
              <p:spPr bwMode="auto">
                <a:xfrm flipH="1" flipV="1">
                  <a:off x="1303866" y="3023415"/>
                  <a:ext cx="13582" cy="2003532"/>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p:nvPr/>
              </p:nvCxnSpPr>
              <p:spPr bwMode="auto">
                <a:xfrm flipH="1" flipV="1">
                  <a:off x="912302" y="4462105"/>
                  <a:ext cx="405146" cy="552272"/>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文本框 61"/>
                <p:cNvSpPr txBox="1"/>
                <p:nvPr/>
              </p:nvSpPr>
              <p:spPr>
                <a:xfrm>
                  <a:off x="552093" y="4199817"/>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 name="文本框 2"/>
            <p:cNvSpPr txBox="1"/>
            <p:nvPr/>
          </p:nvSpPr>
          <p:spPr>
            <a:xfrm>
              <a:off x="5533606" y="1502752"/>
              <a:ext cx="1802538"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面心立方</a:t>
              </a:r>
            </a:p>
          </p:txBody>
        </p:sp>
      </p:grpSp>
      <p:grpSp>
        <p:nvGrpSpPr>
          <p:cNvPr id="71" name="组合 70"/>
          <p:cNvGrpSpPr/>
          <p:nvPr/>
        </p:nvGrpSpPr>
        <p:grpSpPr>
          <a:xfrm>
            <a:off x="932837" y="1950516"/>
            <a:ext cx="2631051" cy="2445196"/>
            <a:chOff x="458446" y="3070967"/>
            <a:chExt cx="2631051" cy="2445196"/>
          </a:xfrm>
        </p:grpSpPr>
        <p:pic>
          <p:nvPicPr>
            <p:cNvPr id="28" name="图片 27"/>
            <p:cNvPicPr>
              <a:picLocks noChangeAspect="1"/>
            </p:cNvPicPr>
            <p:nvPr/>
          </p:nvPicPr>
          <p:blipFill>
            <a:blip r:embed="rId5"/>
            <a:stretch>
              <a:fillRect/>
            </a:stretch>
          </p:blipFill>
          <p:spPr>
            <a:xfrm>
              <a:off x="741843" y="3328443"/>
              <a:ext cx="2223519" cy="2187720"/>
            </a:xfrm>
            <a:prstGeom prst="rect">
              <a:avLst/>
            </a:prstGeom>
          </p:spPr>
        </p:pic>
        <p:grpSp>
          <p:nvGrpSpPr>
            <p:cNvPr id="49" name="组合 48"/>
            <p:cNvGrpSpPr/>
            <p:nvPr/>
          </p:nvGrpSpPr>
          <p:grpSpPr>
            <a:xfrm>
              <a:off x="458446" y="3070967"/>
              <a:ext cx="2631051" cy="2290593"/>
              <a:chOff x="458446" y="3070967"/>
              <a:chExt cx="2631051" cy="2290593"/>
            </a:xfrm>
          </p:grpSpPr>
          <p:cxnSp>
            <p:nvCxnSpPr>
              <p:cNvPr id="19" name="直接箭头连接符 18"/>
              <p:cNvCxnSpPr/>
              <p:nvPr/>
            </p:nvCxnSpPr>
            <p:spPr bwMode="auto">
              <a:xfrm>
                <a:off x="1336096" y="5011320"/>
                <a:ext cx="1533010" cy="0"/>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2655157" y="4901185"/>
                <a:ext cx="434340" cy="46037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p:cNvSpPr txBox="1"/>
              <p:nvPr/>
            </p:nvSpPr>
            <p:spPr>
              <a:xfrm>
                <a:off x="1146512" y="3070967"/>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 name="直接箭头连接符 35"/>
              <p:cNvCxnSpPr/>
              <p:nvPr/>
            </p:nvCxnSpPr>
            <p:spPr bwMode="auto">
              <a:xfrm flipH="1" flipV="1">
                <a:off x="1320566" y="3512628"/>
                <a:ext cx="12840" cy="1518696"/>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H="1" flipV="1">
                <a:off x="542858" y="4589076"/>
                <a:ext cx="804928" cy="438576"/>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458446" y="4191471"/>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椭圆 32"/>
              <p:cNvSpPr/>
              <p:nvPr/>
            </p:nvSpPr>
            <p:spPr bwMode="auto">
              <a:xfrm>
                <a:off x="2595405" y="4187799"/>
                <a:ext cx="191079"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41"/>
              <p:cNvSpPr/>
              <p:nvPr/>
            </p:nvSpPr>
            <p:spPr bwMode="auto">
              <a:xfrm>
                <a:off x="1797525" y="5024260"/>
                <a:ext cx="254195"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椭圆 42"/>
              <p:cNvSpPr/>
              <p:nvPr/>
            </p:nvSpPr>
            <p:spPr bwMode="auto">
              <a:xfrm>
                <a:off x="933429" y="4950672"/>
                <a:ext cx="254195"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19811" name="Rectangle 2"/>
          <p:cNvSpPr>
            <a:spLocks noGrp="1" noRot="1" noChangeArrowheads="1"/>
          </p:cNvSpPr>
          <p:nvPr>
            <p:ph type="title" idx="4294967295"/>
          </p:nvPr>
        </p:nvSpPr>
        <p:spPr bwMode="auto">
          <a:xfrm>
            <a:off x="2595405" y="114794"/>
            <a:ext cx="490151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衍射峰的消光现象</a:t>
            </a:r>
          </a:p>
        </p:txBody>
      </p:sp>
      <p:sp>
        <p:nvSpPr>
          <p:cNvPr id="9" name="Rectangle 3"/>
          <p:cNvSpPr>
            <a:spLocks noRot="1" noChangeArrowheads="1"/>
          </p:cNvSpPr>
          <p:nvPr/>
        </p:nvSpPr>
        <p:spPr bwMode="auto">
          <a:xfrm>
            <a:off x="-193739" y="1052736"/>
            <a:ext cx="4863402" cy="503238"/>
          </a:xfrm>
          <a:prstGeom prst="rect">
            <a:avLst/>
          </a:prstGeom>
          <a:noFill/>
          <a:ln>
            <a:noFill/>
          </a:ln>
        </p:spPr>
        <p:txBody>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742950" marR="0" lvl="1" indent="-28575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布拉格定律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面为例</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0" name="Object 6"/>
          <p:cNvGraphicFramePr>
            <a:graphicFrameLocks noChangeAspect="1"/>
          </p:cNvGraphicFramePr>
          <p:nvPr/>
        </p:nvGraphicFramePr>
        <p:xfrm>
          <a:off x="683568" y="1613928"/>
          <a:ext cx="2265362" cy="473075"/>
        </p:xfrm>
        <a:graphic>
          <a:graphicData uri="http://schemas.openxmlformats.org/presentationml/2006/ole">
            <mc:AlternateContent xmlns:mc="http://schemas.openxmlformats.org/markup-compatibility/2006">
              <mc:Choice xmlns:v="urn:schemas-microsoft-com:vml" Requires="v">
                <p:oleObj spid="_x0000_s262515" name="Equation" r:id="rId6" imgW="20421600" imgH="4267200" progId="Equation.DSMT4">
                  <p:embed/>
                </p:oleObj>
              </mc:Choice>
              <mc:Fallback>
                <p:oleObj name="Equation" r:id="rId6" imgW="20421600" imgH="4267200" progId="Equation.DSMT4">
                  <p:embed/>
                  <p:pic>
                    <p:nvPicPr>
                      <p:cNvPr id="10" name="Object 6"/>
                      <p:cNvPicPr>
                        <a:picLocks noChangeAspect="1" noChangeArrowheads="1"/>
                      </p:cNvPicPr>
                      <p:nvPr/>
                    </p:nvPicPr>
                    <p:blipFill>
                      <a:blip r:embed="rId7"/>
                      <a:srcRect/>
                      <a:stretch>
                        <a:fillRect/>
                      </a:stretch>
                    </p:blipFill>
                    <p:spPr bwMode="auto">
                      <a:xfrm>
                        <a:off x="683568" y="1613928"/>
                        <a:ext cx="2265362"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2766502" y="1581749"/>
            <a:ext cx="19736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=1,2,3…)</a:t>
            </a: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椭圆 1"/>
          <p:cNvSpPr/>
          <p:nvPr/>
        </p:nvSpPr>
        <p:spPr bwMode="auto">
          <a:xfrm>
            <a:off x="2326273" y="1565781"/>
            <a:ext cx="360040" cy="62723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p:cNvGrpSpPr/>
          <p:nvPr/>
        </p:nvGrpSpPr>
        <p:grpSpPr>
          <a:xfrm>
            <a:off x="1440427" y="2459987"/>
            <a:ext cx="1549224" cy="2042284"/>
            <a:chOff x="985044" y="3598048"/>
            <a:chExt cx="1549224" cy="2042284"/>
          </a:xfrm>
        </p:grpSpPr>
        <p:sp>
          <p:nvSpPr>
            <p:cNvPr id="5" name="任意多边形 4"/>
            <p:cNvSpPr/>
            <p:nvPr/>
          </p:nvSpPr>
          <p:spPr bwMode="auto">
            <a:xfrm>
              <a:off x="985044" y="3646505"/>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00CCFF">
                <a:alpha val="4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29"/>
            <p:cNvSpPr/>
            <p:nvPr/>
          </p:nvSpPr>
          <p:spPr bwMode="auto">
            <a:xfrm>
              <a:off x="2173321" y="3598048"/>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00CCFF">
                <a:alpha val="4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1005447" y="5104801"/>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q</a:t>
              </a:r>
              <a:r>
                <a:rPr kumimoji="0" lang="en-US" altLang="zh-CN" sz="1800" b="0" i="0" u="none" strike="noStrike" kern="1200" cap="none" spc="0" normalizeH="0" baseline="-2500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1</a:t>
              </a:r>
              <a:endParaRPr kumimoji="0" lang="zh-CN" altLang="en-US" sz="1800" b="0" i="0" u="none" strike="noStrike" kern="1200" cap="none" spc="0" normalizeH="0" baseline="-2500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39" name="直接箭头连接符 38"/>
            <p:cNvCxnSpPr/>
            <p:nvPr/>
          </p:nvCxnSpPr>
          <p:spPr bwMode="auto">
            <a:xfrm flipH="1" flipV="1">
              <a:off x="1171230" y="4312713"/>
              <a:ext cx="160161" cy="765465"/>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flipV="1">
              <a:off x="1524329" y="4384721"/>
              <a:ext cx="831585" cy="739959"/>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6" name="组合 65"/>
          <p:cNvGrpSpPr/>
          <p:nvPr/>
        </p:nvGrpSpPr>
        <p:grpSpPr>
          <a:xfrm>
            <a:off x="1738524" y="2443332"/>
            <a:ext cx="973970" cy="1417604"/>
            <a:chOff x="1284681" y="3595553"/>
            <a:chExt cx="973970" cy="1417604"/>
          </a:xfrm>
        </p:grpSpPr>
        <p:sp>
          <p:nvSpPr>
            <p:cNvPr id="58" name="任意多边形 57"/>
            <p:cNvSpPr/>
            <p:nvPr/>
          </p:nvSpPr>
          <p:spPr bwMode="auto">
            <a:xfrm>
              <a:off x="1284681" y="3617494"/>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C000">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任意多边形 58"/>
            <p:cNvSpPr/>
            <p:nvPr/>
          </p:nvSpPr>
          <p:spPr bwMode="auto">
            <a:xfrm>
              <a:off x="1897704" y="3595553"/>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C000">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2053179" y="2514716"/>
            <a:ext cx="696748" cy="1988082"/>
            <a:chOff x="1587873" y="3721245"/>
            <a:chExt cx="696748" cy="1988082"/>
          </a:xfrm>
        </p:grpSpPr>
        <p:grpSp>
          <p:nvGrpSpPr>
            <p:cNvPr id="52" name="组合 51"/>
            <p:cNvGrpSpPr/>
            <p:nvPr/>
          </p:nvGrpSpPr>
          <p:grpSpPr>
            <a:xfrm>
              <a:off x="1587873" y="3721245"/>
              <a:ext cx="696748" cy="1988082"/>
              <a:chOff x="1587873" y="3721245"/>
              <a:chExt cx="696748" cy="1988082"/>
            </a:xfrm>
          </p:grpSpPr>
          <p:sp>
            <p:nvSpPr>
              <p:cNvPr id="31" name="任意多边形 30"/>
              <p:cNvSpPr/>
              <p:nvPr/>
            </p:nvSpPr>
            <p:spPr bwMode="auto">
              <a:xfrm>
                <a:off x="1587873" y="3721245"/>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66FF">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文本框 52"/>
              <p:cNvSpPr txBox="1"/>
              <p:nvPr/>
            </p:nvSpPr>
            <p:spPr>
              <a:xfrm>
                <a:off x="1599818" y="5173796"/>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CC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rPr>
                  <a:t>2</a:t>
                </a:r>
                <a:endParaRPr kumimoji="0" lang="zh-CN" altLang="en-US" sz="1800" b="0" i="0" u="none" strike="noStrike" kern="1200" cap="none" spc="0" normalizeH="0" baseline="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grpSp>
        <p:cxnSp>
          <p:nvCxnSpPr>
            <p:cNvPr id="55" name="直接箭头连接符 54"/>
            <p:cNvCxnSpPr/>
            <p:nvPr/>
          </p:nvCxnSpPr>
          <p:spPr bwMode="auto">
            <a:xfrm flipH="1" flipV="1">
              <a:off x="1853602" y="4669213"/>
              <a:ext cx="5482" cy="539996"/>
            </a:xfrm>
            <a:prstGeom prst="straightConnector1">
              <a:avLst/>
            </a:prstGeom>
            <a:solidFill>
              <a:schemeClr val="accent1"/>
            </a:solidFill>
            <a:ln w="9525" cap="flat" cmpd="sng" algn="ctr">
              <a:solidFill>
                <a:srgbClr val="CC00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组合 67"/>
          <p:cNvGrpSpPr/>
          <p:nvPr/>
        </p:nvGrpSpPr>
        <p:grpSpPr>
          <a:xfrm>
            <a:off x="2005953" y="3318668"/>
            <a:ext cx="1320307" cy="1175541"/>
            <a:chOff x="1531562" y="4660180"/>
            <a:chExt cx="1320307" cy="1175541"/>
          </a:xfrm>
        </p:grpSpPr>
        <p:sp>
          <p:nvSpPr>
            <p:cNvPr id="64" name="文本框 63"/>
            <p:cNvSpPr txBox="1"/>
            <p:nvPr/>
          </p:nvSpPr>
          <p:spPr>
            <a:xfrm>
              <a:off x="2167066" y="5300190"/>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rPr>
                <a:t>4 </a:t>
              </a:r>
              <a:endParaRPr kumimoji="0" lang="zh-CN" altLang="en-US" sz="1800" b="0" i="0" u="none" strike="noStrike" kern="1200" cap="none" spc="0" normalizeH="0" baseline="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1" name="直接箭头连接符 60"/>
            <p:cNvCxnSpPr/>
            <p:nvPr/>
          </p:nvCxnSpPr>
          <p:spPr bwMode="auto">
            <a:xfrm flipH="1" flipV="1">
              <a:off x="2150090" y="4732188"/>
              <a:ext cx="305990" cy="574657"/>
            </a:xfrm>
            <a:prstGeom prst="straightConnector1">
              <a:avLst/>
            </a:prstGeom>
            <a:solidFill>
              <a:schemeClr val="accent1"/>
            </a:solidFill>
            <a:ln w="9525" cap="flat" cmpd="sng" algn="ctr">
              <a:solidFill>
                <a:srgbClr val="99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箭头连接符 66"/>
            <p:cNvCxnSpPr/>
            <p:nvPr/>
          </p:nvCxnSpPr>
          <p:spPr bwMode="auto">
            <a:xfrm flipH="1" flipV="1">
              <a:off x="1531562" y="4660180"/>
              <a:ext cx="910462" cy="650833"/>
            </a:xfrm>
            <a:prstGeom prst="straightConnector1">
              <a:avLst/>
            </a:prstGeom>
            <a:solidFill>
              <a:schemeClr val="accent1"/>
            </a:solidFill>
            <a:ln w="9525" cap="flat" cmpd="sng" algn="ctr">
              <a:solidFill>
                <a:srgbClr val="99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3" name="组合 62"/>
          <p:cNvGrpSpPr/>
          <p:nvPr/>
        </p:nvGrpSpPr>
        <p:grpSpPr>
          <a:xfrm>
            <a:off x="4910716" y="2386355"/>
            <a:ext cx="2115937" cy="2468126"/>
            <a:chOff x="406048" y="3640975"/>
            <a:chExt cx="2115937" cy="2468126"/>
          </a:xfrm>
        </p:grpSpPr>
        <p:sp>
          <p:nvSpPr>
            <p:cNvPr id="65" name="任意多边形 64"/>
            <p:cNvSpPr/>
            <p:nvPr/>
          </p:nvSpPr>
          <p:spPr bwMode="auto">
            <a:xfrm>
              <a:off x="1075113" y="3640975"/>
              <a:ext cx="249382" cy="1568334"/>
            </a:xfrm>
            <a:custGeom>
              <a:avLst/>
              <a:gdLst>
                <a:gd name="connsiteX0" fmla="*/ 0 w 249382"/>
                <a:gd name="connsiteY0" fmla="*/ 0 h 1568334"/>
                <a:gd name="connsiteX1" fmla="*/ 11083 w 249382"/>
                <a:gd name="connsiteY1" fmla="*/ 1224741 h 1568334"/>
                <a:gd name="connsiteX2" fmla="*/ 249382 w 249382"/>
                <a:gd name="connsiteY2" fmla="*/ 1568334 h 1568334"/>
                <a:gd name="connsiteX3" fmla="*/ 249382 w 249382"/>
                <a:gd name="connsiteY3" fmla="*/ 299258 h 1568334"/>
                <a:gd name="connsiteX4" fmla="*/ 0 w 249382"/>
                <a:gd name="connsiteY4" fmla="*/ 0 h 156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2" h="1568334">
                  <a:moveTo>
                    <a:pt x="0" y="0"/>
                  </a:moveTo>
                  <a:lnTo>
                    <a:pt x="11083" y="1224741"/>
                  </a:lnTo>
                  <a:lnTo>
                    <a:pt x="249382" y="1568334"/>
                  </a:lnTo>
                  <a:lnTo>
                    <a:pt x="249382" y="299258"/>
                  </a:lnTo>
                  <a:lnTo>
                    <a:pt x="0" y="0"/>
                  </a:lnTo>
                  <a:close/>
                </a:path>
              </a:pathLst>
            </a:custGeom>
            <a:solidFill>
              <a:srgbClr val="00B0F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68"/>
            <p:cNvSpPr/>
            <p:nvPr/>
          </p:nvSpPr>
          <p:spPr bwMode="auto">
            <a:xfrm>
              <a:off x="2272603" y="3645639"/>
              <a:ext cx="249382" cy="1568334"/>
            </a:xfrm>
            <a:custGeom>
              <a:avLst/>
              <a:gdLst>
                <a:gd name="connsiteX0" fmla="*/ 0 w 249382"/>
                <a:gd name="connsiteY0" fmla="*/ 0 h 1568334"/>
                <a:gd name="connsiteX1" fmla="*/ 11083 w 249382"/>
                <a:gd name="connsiteY1" fmla="*/ 1224741 h 1568334"/>
                <a:gd name="connsiteX2" fmla="*/ 249382 w 249382"/>
                <a:gd name="connsiteY2" fmla="*/ 1568334 h 1568334"/>
                <a:gd name="connsiteX3" fmla="*/ 249382 w 249382"/>
                <a:gd name="connsiteY3" fmla="*/ 299258 h 1568334"/>
                <a:gd name="connsiteX4" fmla="*/ 0 w 249382"/>
                <a:gd name="connsiteY4" fmla="*/ 0 h 156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2" h="1568334">
                  <a:moveTo>
                    <a:pt x="0" y="0"/>
                  </a:moveTo>
                  <a:lnTo>
                    <a:pt x="11083" y="1224741"/>
                  </a:lnTo>
                  <a:lnTo>
                    <a:pt x="249382" y="1568334"/>
                  </a:lnTo>
                  <a:lnTo>
                    <a:pt x="249382" y="299258"/>
                  </a:lnTo>
                  <a:lnTo>
                    <a:pt x="0" y="0"/>
                  </a:lnTo>
                  <a:close/>
                </a:path>
              </a:pathLst>
            </a:custGeom>
            <a:solidFill>
              <a:srgbClr val="00B0F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1144079" y="4738800"/>
              <a:ext cx="1301114" cy="1370301"/>
              <a:chOff x="1005447" y="4569020"/>
              <a:chExt cx="1301114" cy="1370301"/>
            </a:xfrm>
          </p:grpSpPr>
          <p:sp>
            <p:nvSpPr>
              <p:cNvPr id="74" name="文本框 73"/>
              <p:cNvSpPr txBox="1"/>
              <p:nvPr/>
            </p:nvSpPr>
            <p:spPr>
              <a:xfrm>
                <a:off x="1005447" y="5292990"/>
                <a:ext cx="723275" cy="64633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5" name="直接箭头连接符 74"/>
              <p:cNvCxnSpPr/>
              <p:nvPr/>
            </p:nvCxnSpPr>
            <p:spPr bwMode="auto">
              <a:xfrm flipH="1" flipV="1">
                <a:off x="1171230" y="4569020"/>
                <a:ext cx="160161" cy="765465"/>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8"/>
              <p:cNvCxnSpPr/>
              <p:nvPr/>
            </p:nvCxnSpPr>
            <p:spPr bwMode="auto">
              <a:xfrm flipV="1">
                <a:off x="1474976" y="4589076"/>
                <a:ext cx="831585" cy="739959"/>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73" name="Object 6"/>
            <p:cNvGraphicFramePr>
              <a:graphicFrameLocks noChangeAspect="1"/>
            </p:cNvGraphicFramePr>
            <p:nvPr/>
          </p:nvGraphicFramePr>
          <p:xfrm>
            <a:off x="406048" y="5724624"/>
            <a:ext cx="1305032" cy="372449"/>
          </p:xfrm>
          <a:graphic>
            <a:graphicData uri="http://schemas.openxmlformats.org/presentationml/2006/ole">
              <mc:AlternateContent xmlns:mc="http://schemas.openxmlformats.org/markup-compatibility/2006">
                <mc:Choice xmlns:v="urn:schemas-microsoft-com:vml" Requires="v">
                  <p:oleObj spid="_x0000_s262516" name="Equation" r:id="rId8" imgW="19202400" imgH="5486400" progId="Equation.DSMT4">
                    <p:embed/>
                  </p:oleObj>
                </mc:Choice>
                <mc:Fallback>
                  <p:oleObj name="Equation" r:id="rId8" imgW="19202400" imgH="5486400" progId="Equation.DSMT4">
                    <p:embed/>
                    <p:pic>
                      <p:nvPicPr>
                        <p:cNvPr id="73" name="Object 6"/>
                        <p:cNvPicPr>
                          <a:picLocks noChangeAspect="1" noChangeArrowheads="1"/>
                        </p:cNvPicPr>
                        <p:nvPr/>
                      </p:nvPicPr>
                      <p:blipFill>
                        <a:blip r:embed="rId9"/>
                        <a:srcRect/>
                        <a:stretch>
                          <a:fillRect/>
                        </a:stretch>
                      </p:blipFill>
                      <p:spPr bwMode="auto">
                        <a:xfrm>
                          <a:off x="406048" y="5724624"/>
                          <a:ext cx="1305032" cy="372449"/>
                        </a:xfrm>
                        <a:prstGeom prst="rect">
                          <a:avLst/>
                        </a:prstGeom>
                        <a:noFill/>
                        <a:ln>
                          <a:noFill/>
                        </a:ln>
                        <a:effectLst/>
                      </p:spPr>
                    </p:pic>
                  </p:oleObj>
                </mc:Fallback>
              </mc:AlternateContent>
            </a:graphicData>
          </a:graphic>
        </p:graphicFrame>
      </p:grpSp>
      <p:grpSp>
        <p:nvGrpSpPr>
          <p:cNvPr id="80" name="组合 79"/>
          <p:cNvGrpSpPr/>
          <p:nvPr/>
        </p:nvGrpSpPr>
        <p:grpSpPr>
          <a:xfrm>
            <a:off x="6185185" y="2385398"/>
            <a:ext cx="1699860" cy="2480483"/>
            <a:chOff x="1643591" y="3642700"/>
            <a:chExt cx="1699860" cy="2480483"/>
          </a:xfrm>
        </p:grpSpPr>
        <p:grpSp>
          <p:nvGrpSpPr>
            <p:cNvPr id="81" name="组合 80"/>
            <p:cNvGrpSpPr/>
            <p:nvPr/>
          </p:nvGrpSpPr>
          <p:grpSpPr>
            <a:xfrm>
              <a:off x="1643591" y="3642700"/>
              <a:ext cx="848836" cy="2192199"/>
              <a:chOff x="1631511" y="3640975"/>
              <a:chExt cx="848836" cy="2192199"/>
            </a:xfrm>
          </p:grpSpPr>
          <p:sp>
            <p:nvSpPr>
              <p:cNvPr id="83" name="任意多边形 82"/>
              <p:cNvSpPr/>
              <p:nvPr/>
            </p:nvSpPr>
            <p:spPr bwMode="auto">
              <a:xfrm>
                <a:off x="1631511" y="3640975"/>
                <a:ext cx="250473" cy="1580344"/>
              </a:xfrm>
              <a:custGeom>
                <a:avLst/>
                <a:gdLst>
                  <a:gd name="connsiteX0" fmla="*/ 0 w 249382"/>
                  <a:gd name="connsiteY0" fmla="*/ 0 h 1568334"/>
                  <a:gd name="connsiteX1" fmla="*/ 11083 w 249382"/>
                  <a:gd name="connsiteY1" fmla="*/ 1224741 h 1568334"/>
                  <a:gd name="connsiteX2" fmla="*/ 249382 w 249382"/>
                  <a:gd name="connsiteY2" fmla="*/ 1568334 h 1568334"/>
                  <a:gd name="connsiteX3" fmla="*/ 249382 w 249382"/>
                  <a:gd name="connsiteY3" fmla="*/ 299258 h 1568334"/>
                  <a:gd name="connsiteX4" fmla="*/ 0 w 249382"/>
                  <a:gd name="connsiteY4" fmla="*/ 0 h 156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2" h="1568334">
                    <a:moveTo>
                      <a:pt x="0" y="0"/>
                    </a:moveTo>
                    <a:lnTo>
                      <a:pt x="11083" y="1224741"/>
                    </a:lnTo>
                    <a:lnTo>
                      <a:pt x="249382" y="1568334"/>
                    </a:lnTo>
                    <a:lnTo>
                      <a:pt x="249382" y="299258"/>
                    </a:lnTo>
                    <a:lnTo>
                      <a:pt x="0" y="0"/>
                    </a:lnTo>
                    <a:close/>
                  </a:path>
                </a:pathLst>
              </a:custGeom>
              <a:solidFill>
                <a:srgbClr val="FF66FF">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4" name="组合 83"/>
              <p:cNvGrpSpPr/>
              <p:nvPr/>
            </p:nvGrpSpPr>
            <p:grpSpPr>
              <a:xfrm>
                <a:off x="1757072" y="4813350"/>
                <a:ext cx="723275" cy="1019824"/>
                <a:chOff x="1757072" y="4813350"/>
                <a:chExt cx="723275" cy="1019824"/>
              </a:xfrm>
            </p:grpSpPr>
            <p:sp>
              <p:nvSpPr>
                <p:cNvPr id="85" name="文本框 84"/>
                <p:cNvSpPr txBox="1"/>
                <p:nvPr/>
              </p:nvSpPr>
              <p:spPr>
                <a:xfrm>
                  <a:off x="1757072" y="5463842"/>
                  <a:ext cx="72327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CC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(200)</a:t>
                  </a:r>
                </a:p>
              </p:txBody>
            </p:sp>
            <p:cxnSp>
              <p:nvCxnSpPr>
                <p:cNvPr id="86" name="直接箭头连接符 85"/>
                <p:cNvCxnSpPr/>
                <p:nvPr/>
              </p:nvCxnSpPr>
              <p:spPr bwMode="auto">
                <a:xfrm flipH="1" flipV="1">
                  <a:off x="1851132" y="4813350"/>
                  <a:ext cx="189811" cy="737405"/>
                </a:xfrm>
                <a:prstGeom prst="straightConnector1">
                  <a:avLst/>
                </a:prstGeom>
                <a:solidFill>
                  <a:schemeClr val="accent1"/>
                </a:solidFill>
                <a:ln w="9525" cap="flat" cmpd="sng" algn="ctr">
                  <a:solidFill>
                    <a:srgbClr val="99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aphicFrame>
          <p:nvGraphicFramePr>
            <p:cNvPr id="82" name="Object 6"/>
            <p:cNvGraphicFramePr>
              <a:graphicFrameLocks noChangeAspect="1"/>
            </p:cNvGraphicFramePr>
            <p:nvPr/>
          </p:nvGraphicFramePr>
          <p:xfrm>
            <a:off x="1894064" y="5751708"/>
            <a:ext cx="1449387" cy="371475"/>
          </p:xfrm>
          <a:graphic>
            <a:graphicData uri="http://schemas.openxmlformats.org/presentationml/2006/ole">
              <mc:AlternateContent xmlns:mc="http://schemas.openxmlformats.org/markup-compatibility/2006">
                <mc:Choice xmlns:v="urn:schemas-microsoft-com:vml" Requires="v">
                  <p:oleObj spid="_x0000_s262517" name="Equation" r:id="rId10" imgW="21336000" imgH="5486400" progId="Equation.DSMT4">
                    <p:embed/>
                  </p:oleObj>
                </mc:Choice>
                <mc:Fallback>
                  <p:oleObj name="Equation" r:id="rId10" imgW="21336000" imgH="5486400" progId="Equation.DSMT4">
                    <p:embed/>
                    <p:pic>
                      <p:nvPicPr>
                        <p:cNvPr id="82" name="Object 6"/>
                        <p:cNvPicPr>
                          <a:picLocks noChangeAspect="1" noChangeArrowheads="1"/>
                        </p:cNvPicPr>
                        <p:nvPr/>
                      </p:nvPicPr>
                      <p:blipFill>
                        <a:blip r:embed="rId11"/>
                        <a:srcRect/>
                        <a:stretch>
                          <a:fillRect/>
                        </a:stretch>
                      </p:blipFill>
                      <p:spPr bwMode="auto">
                        <a:xfrm>
                          <a:off x="1894064" y="5751708"/>
                          <a:ext cx="1449387" cy="371475"/>
                        </a:xfrm>
                        <a:prstGeom prst="rect">
                          <a:avLst/>
                        </a:prstGeom>
                        <a:noFill/>
                        <a:ln>
                          <a:noFill/>
                        </a:ln>
                        <a:effectLst/>
                      </p:spPr>
                    </p:pic>
                  </p:oleObj>
                </mc:Fallback>
              </mc:AlternateContent>
            </a:graphicData>
          </a:graphic>
        </p:graphicFrame>
      </p:grpSp>
      <p:graphicFrame>
        <p:nvGraphicFramePr>
          <p:cNvPr id="87" name="Object 6"/>
          <p:cNvGraphicFramePr>
            <a:graphicFrameLocks noChangeAspect="1"/>
          </p:cNvGraphicFramePr>
          <p:nvPr/>
        </p:nvGraphicFramePr>
        <p:xfrm>
          <a:off x="4691279" y="4830836"/>
          <a:ext cx="1552575" cy="641350"/>
        </p:xfrm>
        <a:graphic>
          <a:graphicData uri="http://schemas.openxmlformats.org/presentationml/2006/ole">
            <mc:AlternateContent xmlns:mc="http://schemas.openxmlformats.org/markup-compatibility/2006">
              <mc:Choice xmlns:v="urn:schemas-microsoft-com:vml" Requires="v">
                <p:oleObj spid="_x0000_s262518" name="Equation" r:id="rId12" imgW="22860000" imgH="9448800" progId="Equation.DSMT4">
                  <p:embed/>
                </p:oleObj>
              </mc:Choice>
              <mc:Fallback>
                <p:oleObj name="Equation" r:id="rId12" imgW="22860000" imgH="9448800" progId="Equation.DSMT4">
                  <p:embed/>
                  <p:pic>
                    <p:nvPicPr>
                      <p:cNvPr id="87" name="Object 6"/>
                      <p:cNvPicPr>
                        <a:picLocks noChangeAspect="1" noChangeArrowheads="1"/>
                      </p:cNvPicPr>
                      <p:nvPr/>
                    </p:nvPicPr>
                    <p:blipFill>
                      <a:blip r:embed="rId13"/>
                      <a:srcRect/>
                      <a:stretch>
                        <a:fillRect/>
                      </a:stretch>
                    </p:blipFill>
                    <p:spPr bwMode="auto">
                      <a:xfrm>
                        <a:off x="4691279" y="4830836"/>
                        <a:ext cx="1552575" cy="641350"/>
                      </a:xfrm>
                      <a:prstGeom prst="rect">
                        <a:avLst/>
                      </a:prstGeom>
                      <a:noFill/>
                      <a:ln>
                        <a:solidFill>
                          <a:srgbClr val="FF0000"/>
                        </a:solidFill>
                      </a:ln>
                      <a:effectLst/>
                    </p:spPr>
                  </p:pic>
                </p:oleObj>
              </mc:Fallback>
            </mc:AlternateContent>
          </a:graphicData>
        </a:graphic>
      </p:graphicFrame>
      <p:grpSp>
        <p:nvGrpSpPr>
          <p:cNvPr id="88" name="组合 87"/>
          <p:cNvGrpSpPr/>
          <p:nvPr/>
        </p:nvGrpSpPr>
        <p:grpSpPr>
          <a:xfrm>
            <a:off x="6336451" y="4883680"/>
            <a:ext cx="1656907" cy="523220"/>
            <a:chOff x="1798555" y="6060801"/>
            <a:chExt cx="1656907" cy="523220"/>
          </a:xfrm>
        </p:grpSpPr>
        <p:sp>
          <p:nvSpPr>
            <p:cNvPr id="89" name="右箭头 88"/>
            <p:cNvSpPr/>
            <p:nvPr/>
          </p:nvSpPr>
          <p:spPr bwMode="auto">
            <a:xfrm>
              <a:off x="1798555" y="6239681"/>
              <a:ext cx="405249" cy="188306"/>
            </a:xfrm>
            <a:prstGeom prst="right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文本框 89"/>
            <p:cNvSpPr txBox="1"/>
            <p:nvPr/>
          </p:nvSpPr>
          <p:spPr>
            <a:xfrm>
              <a:off x="2231326" y="6060801"/>
              <a:ext cx="1224136"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消光</a:t>
              </a:r>
            </a:p>
          </p:txBody>
        </p:sp>
      </p:grpSp>
      <p:sp>
        <p:nvSpPr>
          <p:cNvPr id="78" name="Rectangle 37"/>
          <p:cNvSpPr>
            <a:spLocks noChangeArrowheads="1"/>
          </p:cNvSpPr>
          <p:nvPr/>
        </p:nvSpPr>
        <p:spPr bwMode="auto">
          <a:xfrm flipV="1">
            <a:off x="106363" y="9594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76" name="Object 6"/>
          <p:cNvGraphicFramePr>
            <a:graphicFrameLocks noChangeAspect="1"/>
          </p:cNvGraphicFramePr>
          <p:nvPr/>
        </p:nvGraphicFramePr>
        <p:xfrm>
          <a:off x="323850" y="4557935"/>
          <a:ext cx="1370013" cy="781050"/>
        </p:xfrm>
        <a:graphic>
          <a:graphicData uri="http://schemas.openxmlformats.org/presentationml/2006/ole">
            <mc:AlternateContent xmlns:mc="http://schemas.openxmlformats.org/markup-compatibility/2006">
              <mc:Choice xmlns:v="urn:schemas-microsoft-com:vml" Requires="v">
                <p:oleObj spid="_x0000_s262519" name="Equation" r:id="rId14" imgW="838080" imgH="482400" progId="Equation.DSMT4">
                  <p:embed/>
                </p:oleObj>
              </mc:Choice>
              <mc:Fallback>
                <p:oleObj name="Equation" r:id="rId14" imgW="838080" imgH="482400" progId="Equation.DSMT4">
                  <p:embed/>
                  <p:pic>
                    <p:nvPicPr>
                      <p:cNvPr id="76" name="Object 6"/>
                      <p:cNvPicPr>
                        <a:picLocks noChangeAspect="1" noChangeArrowheads="1"/>
                      </p:cNvPicPr>
                      <p:nvPr/>
                    </p:nvPicPr>
                    <p:blipFill>
                      <a:blip r:embed="rId15"/>
                      <a:srcRect/>
                      <a:stretch>
                        <a:fillRect/>
                      </a:stretch>
                    </p:blipFill>
                    <p:spPr bwMode="auto">
                      <a:xfrm>
                        <a:off x="323850" y="4557935"/>
                        <a:ext cx="1370013" cy="781050"/>
                      </a:xfrm>
                      <a:prstGeom prst="rect">
                        <a:avLst/>
                      </a:prstGeom>
                      <a:noFill/>
                      <a:ln>
                        <a:solidFill>
                          <a:srgbClr val="0000FF"/>
                        </a:solidFill>
                      </a:ln>
                      <a:effectLst/>
                    </p:spPr>
                  </p:pic>
                </p:oleObj>
              </mc:Fallback>
            </mc:AlternateContent>
          </a:graphicData>
        </a:graphic>
      </p:graphicFrame>
      <p:graphicFrame>
        <p:nvGraphicFramePr>
          <p:cNvPr id="94" name="Object 6"/>
          <p:cNvGraphicFramePr>
            <a:graphicFrameLocks noChangeAspect="1"/>
          </p:cNvGraphicFramePr>
          <p:nvPr/>
        </p:nvGraphicFramePr>
        <p:xfrm>
          <a:off x="1979613" y="4565873"/>
          <a:ext cx="1444625" cy="773112"/>
        </p:xfrm>
        <a:graphic>
          <a:graphicData uri="http://schemas.openxmlformats.org/presentationml/2006/ole">
            <mc:AlternateContent xmlns:mc="http://schemas.openxmlformats.org/markup-compatibility/2006">
              <mc:Choice xmlns:v="urn:schemas-microsoft-com:vml" Requires="v">
                <p:oleObj spid="_x0000_s262520" name="Equation" r:id="rId16" imgW="888840" imgH="482400" progId="Equation.DSMT4">
                  <p:embed/>
                </p:oleObj>
              </mc:Choice>
              <mc:Fallback>
                <p:oleObj name="Equation" r:id="rId16" imgW="888840" imgH="482400" progId="Equation.DSMT4">
                  <p:embed/>
                  <p:pic>
                    <p:nvPicPr>
                      <p:cNvPr id="94" name="Object 6"/>
                      <p:cNvPicPr>
                        <a:picLocks noChangeAspect="1" noChangeArrowheads="1"/>
                      </p:cNvPicPr>
                      <p:nvPr/>
                    </p:nvPicPr>
                    <p:blipFill>
                      <a:blip r:embed="rId17"/>
                      <a:srcRect/>
                      <a:stretch>
                        <a:fillRect/>
                      </a:stretch>
                    </p:blipFill>
                    <p:spPr bwMode="auto">
                      <a:xfrm>
                        <a:off x="1979613" y="4565873"/>
                        <a:ext cx="1444625" cy="773112"/>
                      </a:xfrm>
                      <a:prstGeom prst="rect">
                        <a:avLst/>
                      </a:prstGeom>
                      <a:noFill/>
                      <a:ln>
                        <a:solidFill>
                          <a:srgbClr val="FF00FF"/>
                        </a:solidFill>
                      </a:ln>
                      <a:effectLst/>
                    </p:spPr>
                  </p:pic>
                </p:oleObj>
              </mc:Fallback>
            </mc:AlternateContent>
          </a:graphicData>
        </a:graphic>
      </p:graphicFrame>
      <p:grpSp>
        <p:nvGrpSpPr>
          <p:cNvPr id="14" name="组合 13"/>
          <p:cNvGrpSpPr/>
          <p:nvPr/>
        </p:nvGrpSpPr>
        <p:grpSpPr>
          <a:xfrm>
            <a:off x="1919288" y="5248484"/>
            <a:ext cx="1520825" cy="1187464"/>
            <a:chOff x="1919288" y="5430824"/>
            <a:chExt cx="1520825" cy="1187464"/>
          </a:xfrm>
        </p:grpSpPr>
        <p:graphicFrame>
          <p:nvGraphicFramePr>
            <p:cNvPr id="95" name="Object 6"/>
            <p:cNvGraphicFramePr>
              <a:graphicFrameLocks noChangeAspect="1"/>
            </p:cNvGraphicFramePr>
            <p:nvPr/>
          </p:nvGraphicFramePr>
          <p:xfrm>
            <a:off x="1919288" y="5562600"/>
            <a:ext cx="1520825" cy="1055688"/>
          </p:xfrm>
          <a:graphic>
            <a:graphicData uri="http://schemas.openxmlformats.org/presentationml/2006/ole">
              <mc:AlternateContent xmlns:mc="http://schemas.openxmlformats.org/markup-compatibility/2006">
                <mc:Choice xmlns:v="urn:schemas-microsoft-com:vml" Requires="v">
                  <p:oleObj spid="_x0000_s262521" name="Equation" r:id="rId18" imgW="939600" imgH="660240" progId="Equation.DSMT4">
                    <p:embed/>
                  </p:oleObj>
                </mc:Choice>
                <mc:Fallback>
                  <p:oleObj name="Equation" r:id="rId18" imgW="939600" imgH="660240" progId="Equation.DSMT4">
                    <p:embed/>
                    <p:pic>
                      <p:nvPicPr>
                        <p:cNvPr id="95" name="Object 6"/>
                        <p:cNvPicPr>
                          <a:picLocks noChangeAspect="1" noChangeArrowheads="1"/>
                        </p:cNvPicPr>
                        <p:nvPr/>
                      </p:nvPicPr>
                      <p:blipFill>
                        <a:blip r:embed="rId19"/>
                        <a:srcRect/>
                        <a:stretch>
                          <a:fillRect/>
                        </a:stretch>
                      </p:blipFill>
                      <p:spPr bwMode="auto">
                        <a:xfrm>
                          <a:off x="1919288" y="5562600"/>
                          <a:ext cx="1520825" cy="1055688"/>
                        </a:xfrm>
                        <a:prstGeom prst="rect">
                          <a:avLst/>
                        </a:prstGeom>
                        <a:noFill/>
                        <a:ln>
                          <a:solidFill>
                            <a:srgbClr val="0000FF"/>
                          </a:solidFill>
                        </a:ln>
                        <a:effectLst/>
                      </p:spPr>
                    </p:pic>
                  </p:oleObj>
                </mc:Fallback>
              </mc:AlternateContent>
            </a:graphicData>
          </a:graphic>
        </p:graphicFrame>
        <p:grpSp>
          <p:nvGrpSpPr>
            <p:cNvPr id="13" name="组合 12"/>
            <p:cNvGrpSpPr/>
            <p:nvPr/>
          </p:nvGrpSpPr>
          <p:grpSpPr>
            <a:xfrm>
              <a:off x="2627784" y="5430824"/>
              <a:ext cx="87600" cy="223702"/>
              <a:chOff x="4067944" y="5430824"/>
              <a:chExt cx="87600" cy="223702"/>
            </a:xfrm>
          </p:grpSpPr>
          <p:cxnSp>
            <p:nvCxnSpPr>
              <p:cNvPr id="12" name="直接连接符 11"/>
              <p:cNvCxnSpPr/>
              <p:nvPr/>
            </p:nvCxnSpPr>
            <p:spPr>
              <a:xfrm>
                <a:off x="4067944" y="5433206"/>
                <a:ext cx="0" cy="221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155544" y="5430824"/>
                <a:ext cx="0" cy="221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p:nvSpPr>
        <p:spPr>
          <a:xfrm>
            <a:off x="2988542" y="4111461"/>
            <a:ext cx="1143262"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(100)</a:t>
            </a:r>
            <a:r>
              <a:rPr kumimoji="0" lang="zh-CN" altLang="en-US"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面</a:t>
            </a:r>
            <a:r>
              <a:rPr kumimoji="0" lang="en-US" altLang="zh-CN"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zh-CN" altLang="en-US"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级</a:t>
            </a:r>
          </a:p>
        </p:txBody>
      </p:sp>
      <p:sp>
        <p:nvSpPr>
          <p:cNvPr id="91" name="页脚占位符 1">
            <a:extLst>
              <a:ext uri="{FF2B5EF4-FFF2-40B4-BE49-F238E27FC236}">
                <a16:creationId xmlns:a16="http://schemas.microsoft.com/office/drawing/2014/main" id="{96AD8B97-CFBC-4A46-954D-1E9287F1EC1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92" name="灯片编号占位符 2">
            <a:extLst>
              <a:ext uri="{FF2B5EF4-FFF2-40B4-BE49-F238E27FC236}">
                <a16:creationId xmlns:a16="http://schemas.microsoft.com/office/drawing/2014/main" id="{1065A74F-8DCC-409D-BA2F-08C20CB3D25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9869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500" fill="hold"/>
                                        <p:tgtEl>
                                          <p:spTgt spid="87"/>
                                        </p:tgtEl>
                                        <p:attrNameLst>
                                          <p:attrName>ppt_x</p:attrName>
                                        </p:attrNameLst>
                                      </p:cBhvr>
                                      <p:tavLst>
                                        <p:tav tm="0">
                                          <p:val>
                                            <p:strVal val="#ppt_x"/>
                                          </p:val>
                                        </p:tav>
                                        <p:tav tm="100000">
                                          <p:val>
                                            <p:strVal val="#ppt_x"/>
                                          </p:val>
                                        </p:tav>
                                      </p:tavLst>
                                    </p:anim>
                                    <p:anim calcmode="lin" valueType="num">
                                      <p:cBhvr additive="base">
                                        <p:cTn id="73"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nodeType="clickEffect">
                                  <p:stCondLst>
                                    <p:cond delay="0"/>
                                  </p:stCondLst>
                                  <p:childTnLst>
                                    <p:set>
                                      <p:cBhvr>
                                        <p:cTn id="77" dur="1" fill="hold">
                                          <p:stCondLst>
                                            <p:cond delay="0"/>
                                          </p:stCondLst>
                                        </p:cTn>
                                        <p:tgtEl>
                                          <p:spTgt spid="88"/>
                                        </p:tgtEl>
                                        <p:attrNameLst>
                                          <p:attrName>style.visibility</p:attrName>
                                        </p:attrNameLst>
                                      </p:cBhvr>
                                      <p:to>
                                        <p:strVal val="visible"/>
                                      </p:to>
                                    </p:set>
                                    <p:anim calcmode="lin" valueType="num">
                                      <p:cBhvr additive="base">
                                        <p:cTn id="78" dur="500"/>
                                        <p:tgtEl>
                                          <p:spTgt spid="88"/>
                                        </p:tgtEl>
                                        <p:attrNameLst>
                                          <p:attrName>ppt_x</p:attrName>
                                        </p:attrNameLst>
                                      </p:cBhvr>
                                      <p:tavLst>
                                        <p:tav tm="0">
                                          <p:val>
                                            <p:strVal val="#ppt_x-#ppt_w*1.125000"/>
                                          </p:val>
                                        </p:tav>
                                        <p:tav tm="100000">
                                          <p:val>
                                            <p:strVal val="#ppt_x"/>
                                          </p:val>
                                        </p:tav>
                                      </p:tavLst>
                                    </p:anim>
                                    <p:animEffect transition="in" filter="wipe(right)">
                                      <p:cBhvr>
                                        <p:cTn id="7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932837" y="1950516"/>
            <a:ext cx="2631051" cy="2445196"/>
            <a:chOff x="458446" y="3070967"/>
            <a:chExt cx="2631051" cy="2445196"/>
          </a:xfrm>
        </p:grpSpPr>
        <p:pic>
          <p:nvPicPr>
            <p:cNvPr id="28" name="图片 27"/>
            <p:cNvPicPr>
              <a:picLocks noChangeAspect="1"/>
            </p:cNvPicPr>
            <p:nvPr/>
          </p:nvPicPr>
          <p:blipFill>
            <a:blip r:embed="rId4"/>
            <a:stretch>
              <a:fillRect/>
            </a:stretch>
          </p:blipFill>
          <p:spPr>
            <a:xfrm>
              <a:off x="741843" y="3328443"/>
              <a:ext cx="2223519" cy="2187720"/>
            </a:xfrm>
            <a:prstGeom prst="rect">
              <a:avLst/>
            </a:prstGeom>
          </p:spPr>
        </p:pic>
        <p:grpSp>
          <p:nvGrpSpPr>
            <p:cNvPr id="49" name="组合 48"/>
            <p:cNvGrpSpPr/>
            <p:nvPr/>
          </p:nvGrpSpPr>
          <p:grpSpPr>
            <a:xfrm>
              <a:off x="458446" y="3070967"/>
              <a:ext cx="2631051" cy="2290593"/>
              <a:chOff x="458446" y="3070967"/>
              <a:chExt cx="2631051" cy="2290593"/>
            </a:xfrm>
          </p:grpSpPr>
          <p:cxnSp>
            <p:nvCxnSpPr>
              <p:cNvPr id="19" name="直接箭头连接符 18"/>
              <p:cNvCxnSpPr/>
              <p:nvPr/>
            </p:nvCxnSpPr>
            <p:spPr bwMode="auto">
              <a:xfrm>
                <a:off x="1336096" y="5011320"/>
                <a:ext cx="1533010" cy="0"/>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2655157" y="4901185"/>
                <a:ext cx="434340" cy="46037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p:cNvSpPr txBox="1"/>
              <p:nvPr/>
            </p:nvSpPr>
            <p:spPr>
              <a:xfrm>
                <a:off x="1146512" y="3070967"/>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 name="直接箭头连接符 35"/>
              <p:cNvCxnSpPr/>
              <p:nvPr/>
            </p:nvCxnSpPr>
            <p:spPr bwMode="auto">
              <a:xfrm flipH="1" flipV="1">
                <a:off x="1320566" y="3512628"/>
                <a:ext cx="12840" cy="1518696"/>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H="1" flipV="1">
                <a:off x="542858" y="4589076"/>
                <a:ext cx="804928" cy="438576"/>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458446" y="4191471"/>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椭圆 32"/>
              <p:cNvSpPr/>
              <p:nvPr/>
            </p:nvSpPr>
            <p:spPr bwMode="auto">
              <a:xfrm>
                <a:off x="2595405" y="4187799"/>
                <a:ext cx="191079"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41"/>
              <p:cNvSpPr/>
              <p:nvPr/>
            </p:nvSpPr>
            <p:spPr bwMode="auto">
              <a:xfrm>
                <a:off x="1797525" y="5024260"/>
                <a:ext cx="254195"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椭圆 42"/>
              <p:cNvSpPr/>
              <p:nvPr/>
            </p:nvSpPr>
            <p:spPr bwMode="auto">
              <a:xfrm>
                <a:off x="933429" y="4950672"/>
                <a:ext cx="254195" cy="3251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19811" name="Rectangle 2"/>
          <p:cNvSpPr>
            <a:spLocks noGrp="1" noRot="1" noChangeArrowheads="1"/>
          </p:cNvSpPr>
          <p:nvPr>
            <p:ph type="title" idx="4294967295"/>
          </p:nvPr>
        </p:nvSpPr>
        <p:spPr bwMode="auto">
          <a:xfrm>
            <a:off x="2595405" y="114794"/>
            <a:ext cx="490151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衍射峰的消光现象</a:t>
            </a:r>
          </a:p>
        </p:txBody>
      </p:sp>
      <p:sp>
        <p:nvSpPr>
          <p:cNvPr id="9" name="Rectangle 3"/>
          <p:cNvSpPr>
            <a:spLocks noRot="1" noChangeArrowheads="1"/>
          </p:cNvSpPr>
          <p:nvPr/>
        </p:nvSpPr>
        <p:spPr bwMode="auto">
          <a:xfrm>
            <a:off x="-193739" y="1052736"/>
            <a:ext cx="4863402" cy="503238"/>
          </a:xfrm>
          <a:prstGeom prst="rect">
            <a:avLst/>
          </a:prstGeom>
          <a:noFill/>
          <a:ln>
            <a:noFill/>
          </a:ln>
        </p:spPr>
        <p:txBody>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742950" marR="0" lvl="1" indent="-285750" algn="l" defTabSz="914400" rtl="0" eaLnBrk="1" fontAlgn="base" latinLnBrk="0" hangingPunct="1">
              <a:lnSpc>
                <a:spcPct val="100000"/>
              </a:lnSpc>
              <a:spcBef>
                <a:spcPct val="20000"/>
              </a:spcBef>
              <a:spcAft>
                <a:spcPct val="0"/>
              </a:spcAft>
              <a:buClr>
                <a:srgbClr val="99CCCC"/>
              </a:buClr>
              <a:buSzPct val="75000"/>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布拉格定律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面为例</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0" name="Object 6"/>
          <p:cNvGraphicFramePr>
            <a:graphicFrameLocks noChangeAspect="1"/>
          </p:cNvGraphicFramePr>
          <p:nvPr/>
        </p:nvGraphicFramePr>
        <p:xfrm>
          <a:off x="683568" y="1613928"/>
          <a:ext cx="2265362" cy="473075"/>
        </p:xfrm>
        <a:graphic>
          <a:graphicData uri="http://schemas.openxmlformats.org/presentationml/2006/ole">
            <mc:AlternateContent xmlns:mc="http://schemas.openxmlformats.org/markup-compatibility/2006">
              <mc:Choice xmlns:v="urn:schemas-microsoft-com:vml" Requires="v">
                <p:oleObj spid="_x0000_s235298" name="Equation" r:id="rId5" imgW="20421600" imgH="4267200" progId="Equation.DSMT4">
                  <p:embed/>
                </p:oleObj>
              </mc:Choice>
              <mc:Fallback>
                <p:oleObj name="Equation" r:id="rId5" imgW="20421600" imgH="4267200" progId="Equation.DSMT4">
                  <p:embed/>
                  <p:pic>
                    <p:nvPicPr>
                      <p:cNvPr id="10" name="Object 6"/>
                      <p:cNvPicPr>
                        <a:picLocks noChangeAspect="1" noChangeArrowheads="1"/>
                      </p:cNvPicPr>
                      <p:nvPr/>
                    </p:nvPicPr>
                    <p:blipFill>
                      <a:blip r:embed="rId6"/>
                      <a:srcRect/>
                      <a:stretch>
                        <a:fillRect/>
                      </a:stretch>
                    </p:blipFill>
                    <p:spPr bwMode="auto">
                      <a:xfrm>
                        <a:off x="683568" y="1613928"/>
                        <a:ext cx="2265362"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2766502" y="1581749"/>
            <a:ext cx="19736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=1,2,3…)</a:t>
            </a: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椭圆 1"/>
          <p:cNvSpPr/>
          <p:nvPr/>
        </p:nvSpPr>
        <p:spPr bwMode="auto">
          <a:xfrm>
            <a:off x="2326273" y="1565781"/>
            <a:ext cx="360040" cy="62723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p:cNvGrpSpPr/>
          <p:nvPr/>
        </p:nvGrpSpPr>
        <p:grpSpPr>
          <a:xfrm>
            <a:off x="1440427" y="2459987"/>
            <a:ext cx="1549224" cy="2042284"/>
            <a:chOff x="985044" y="3598048"/>
            <a:chExt cx="1549224" cy="2042284"/>
          </a:xfrm>
        </p:grpSpPr>
        <p:sp>
          <p:nvSpPr>
            <p:cNvPr id="5" name="任意多边形 4"/>
            <p:cNvSpPr/>
            <p:nvPr/>
          </p:nvSpPr>
          <p:spPr bwMode="auto">
            <a:xfrm>
              <a:off x="985044" y="3646505"/>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00CCFF">
                <a:alpha val="4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29"/>
            <p:cNvSpPr/>
            <p:nvPr/>
          </p:nvSpPr>
          <p:spPr bwMode="auto">
            <a:xfrm>
              <a:off x="2173321" y="3598048"/>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00CCFF">
                <a:alpha val="4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1005447" y="5104801"/>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q</a:t>
              </a:r>
              <a:r>
                <a:rPr kumimoji="0" lang="en-US" altLang="zh-CN" sz="1800" b="0" i="0" u="none" strike="noStrike" kern="1200" cap="none" spc="0" normalizeH="0" baseline="-2500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1</a:t>
              </a:r>
              <a:endParaRPr kumimoji="0" lang="zh-CN" altLang="en-US" sz="1800" b="0" i="0" u="none" strike="noStrike" kern="1200" cap="none" spc="0" normalizeH="0" baseline="-2500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39" name="直接箭头连接符 38"/>
            <p:cNvCxnSpPr/>
            <p:nvPr/>
          </p:nvCxnSpPr>
          <p:spPr bwMode="auto">
            <a:xfrm flipH="1" flipV="1">
              <a:off x="1171230" y="4312713"/>
              <a:ext cx="160161" cy="765465"/>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flipV="1">
              <a:off x="1524329" y="4384721"/>
              <a:ext cx="831585" cy="739959"/>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6" name="组合 65"/>
          <p:cNvGrpSpPr/>
          <p:nvPr/>
        </p:nvGrpSpPr>
        <p:grpSpPr>
          <a:xfrm>
            <a:off x="1738524" y="2443332"/>
            <a:ext cx="973970" cy="1417604"/>
            <a:chOff x="1284681" y="3595553"/>
            <a:chExt cx="973970" cy="1417604"/>
          </a:xfrm>
        </p:grpSpPr>
        <p:sp>
          <p:nvSpPr>
            <p:cNvPr id="58" name="任意多边形 57"/>
            <p:cNvSpPr/>
            <p:nvPr/>
          </p:nvSpPr>
          <p:spPr bwMode="auto">
            <a:xfrm>
              <a:off x="1284681" y="3617494"/>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C000">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任意多边形 58"/>
            <p:cNvSpPr/>
            <p:nvPr/>
          </p:nvSpPr>
          <p:spPr bwMode="auto">
            <a:xfrm>
              <a:off x="1897704" y="3595553"/>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C000">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2053179" y="2514716"/>
            <a:ext cx="696748" cy="1988082"/>
            <a:chOff x="1587873" y="3721245"/>
            <a:chExt cx="696748" cy="1988082"/>
          </a:xfrm>
        </p:grpSpPr>
        <p:grpSp>
          <p:nvGrpSpPr>
            <p:cNvPr id="52" name="组合 51"/>
            <p:cNvGrpSpPr/>
            <p:nvPr/>
          </p:nvGrpSpPr>
          <p:grpSpPr>
            <a:xfrm>
              <a:off x="1587873" y="3721245"/>
              <a:ext cx="696748" cy="1988082"/>
              <a:chOff x="1587873" y="3721245"/>
              <a:chExt cx="696748" cy="1988082"/>
            </a:xfrm>
          </p:grpSpPr>
          <p:sp>
            <p:nvSpPr>
              <p:cNvPr id="31" name="任意多边形 30"/>
              <p:cNvSpPr/>
              <p:nvPr/>
            </p:nvSpPr>
            <p:spPr bwMode="auto">
              <a:xfrm>
                <a:off x="1587873" y="3721245"/>
                <a:ext cx="360947" cy="1395663"/>
              </a:xfrm>
              <a:custGeom>
                <a:avLst/>
                <a:gdLst>
                  <a:gd name="connsiteX0" fmla="*/ 0 w 360947"/>
                  <a:gd name="connsiteY0" fmla="*/ 0 h 1395663"/>
                  <a:gd name="connsiteX1" fmla="*/ 3437 w 360947"/>
                  <a:gd name="connsiteY1" fmla="*/ 1213471 h 1395663"/>
                  <a:gd name="connsiteX2" fmla="*/ 360947 w 360947"/>
                  <a:gd name="connsiteY2" fmla="*/ 1395663 h 1395663"/>
                  <a:gd name="connsiteX3" fmla="*/ 360947 w 360947"/>
                  <a:gd name="connsiteY3" fmla="*/ 199380 h 1395663"/>
                  <a:gd name="connsiteX4" fmla="*/ 0 w 360947"/>
                  <a:gd name="connsiteY4" fmla="*/ 0 h 139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7" h="1395663">
                    <a:moveTo>
                      <a:pt x="0" y="0"/>
                    </a:moveTo>
                    <a:cubicBezTo>
                      <a:pt x="1146" y="404490"/>
                      <a:pt x="2291" y="808981"/>
                      <a:pt x="3437" y="1213471"/>
                    </a:cubicBezTo>
                    <a:lnTo>
                      <a:pt x="360947" y="1395663"/>
                    </a:lnTo>
                    <a:lnTo>
                      <a:pt x="360947" y="199380"/>
                    </a:lnTo>
                    <a:lnTo>
                      <a:pt x="0" y="0"/>
                    </a:lnTo>
                    <a:close/>
                  </a:path>
                </a:pathLst>
              </a:custGeom>
              <a:solidFill>
                <a:srgbClr val="FF66FF">
                  <a:alpha val="4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文本框 52"/>
              <p:cNvSpPr txBox="1"/>
              <p:nvPr/>
            </p:nvSpPr>
            <p:spPr>
              <a:xfrm>
                <a:off x="1599818" y="5173796"/>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CC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rPr>
                  <a:t>2</a:t>
                </a:r>
                <a:endParaRPr kumimoji="0" lang="zh-CN" altLang="en-US" sz="1800" b="0" i="0" u="none" strike="noStrike" kern="1200" cap="none" spc="0" normalizeH="0" baseline="0" noProof="0" dirty="0">
                  <a:ln>
                    <a:noFill/>
                  </a:ln>
                  <a:solidFill>
                    <a:srgbClr val="CC00CC"/>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grpSp>
        <p:cxnSp>
          <p:nvCxnSpPr>
            <p:cNvPr id="55" name="直接箭头连接符 54"/>
            <p:cNvCxnSpPr/>
            <p:nvPr/>
          </p:nvCxnSpPr>
          <p:spPr bwMode="auto">
            <a:xfrm flipH="1" flipV="1">
              <a:off x="1853602" y="4669213"/>
              <a:ext cx="5482" cy="539996"/>
            </a:xfrm>
            <a:prstGeom prst="straightConnector1">
              <a:avLst/>
            </a:prstGeom>
            <a:solidFill>
              <a:schemeClr val="accent1"/>
            </a:solidFill>
            <a:ln w="9525" cap="flat" cmpd="sng" algn="ctr">
              <a:solidFill>
                <a:srgbClr val="CC00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组合 67"/>
          <p:cNvGrpSpPr/>
          <p:nvPr/>
        </p:nvGrpSpPr>
        <p:grpSpPr>
          <a:xfrm>
            <a:off x="2005953" y="3318668"/>
            <a:ext cx="1320307" cy="1175541"/>
            <a:chOff x="1531562" y="4660180"/>
            <a:chExt cx="1320307" cy="1175541"/>
          </a:xfrm>
        </p:grpSpPr>
        <p:sp>
          <p:nvSpPr>
            <p:cNvPr id="64" name="文本框 63"/>
            <p:cNvSpPr txBox="1"/>
            <p:nvPr/>
          </p:nvSpPr>
          <p:spPr>
            <a:xfrm>
              <a:off x="2167066" y="5300190"/>
              <a:ext cx="684803" cy="535531"/>
            </a:xfrm>
            <a:prstGeom prst="rect">
              <a:avLst/>
            </a:prstGeom>
            <a:noFill/>
          </p:spPr>
          <p:txBody>
            <a:bodyPr wrap="none" rtlCol="0">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66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(400)</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rPr>
                <a:t>4 </a:t>
              </a:r>
              <a:endParaRPr kumimoji="0" lang="zh-CN" altLang="en-US" sz="1800" b="0" i="0" u="none" strike="noStrike" kern="1200" cap="none" spc="0" normalizeH="0" baseline="0" noProof="0" dirty="0">
                <a:ln>
                  <a:noFill/>
                </a:ln>
                <a:solidFill>
                  <a:srgbClr val="996600"/>
                </a:solidFill>
                <a:effectLst/>
                <a:uLnTx/>
                <a:uFillTx/>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1" name="直接箭头连接符 60"/>
            <p:cNvCxnSpPr/>
            <p:nvPr/>
          </p:nvCxnSpPr>
          <p:spPr bwMode="auto">
            <a:xfrm flipH="1" flipV="1">
              <a:off x="2150090" y="4732188"/>
              <a:ext cx="305990" cy="574657"/>
            </a:xfrm>
            <a:prstGeom prst="straightConnector1">
              <a:avLst/>
            </a:prstGeom>
            <a:solidFill>
              <a:schemeClr val="accent1"/>
            </a:solidFill>
            <a:ln w="9525" cap="flat" cmpd="sng" algn="ctr">
              <a:solidFill>
                <a:srgbClr val="99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箭头连接符 66"/>
            <p:cNvCxnSpPr/>
            <p:nvPr/>
          </p:nvCxnSpPr>
          <p:spPr bwMode="auto">
            <a:xfrm flipH="1" flipV="1">
              <a:off x="1531562" y="4660180"/>
              <a:ext cx="910462" cy="650833"/>
            </a:xfrm>
            <a:prstGeom prst="straightConnector1">
              <a:avLst/>
            </a:prstGeom>
            <a:solidFill>
              <a:schemeClr val="accent1"/>
            </a:solidFill>
            <a:ln w="9525" cap="flat" cmpd="sng" algn="ctr">
              <a:solidFill>
                <a:srgbClr val="99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8" name="Rectangle 37"/>
          <p:cNvSpPr>
            <a:spLocks noChangeArrowheads="1"/>
          </p:cNvSpPr>
          <p:nvPr/>
        </p:nvSpPr>
        <p:spPr bwMode="auto">
          <a:xfrm flipV="1">
            <a:off x="106363" y="9594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76" name="Object 6"/>
          <p:cNvGraphicFramePr>
            <a:graphicFrameLocks noChangeAspect="1"/>
          </p:cNvGraphicFramePr>
          <p:nvPr/>
        </p:nvGraphicFramePr>
        <p:xfrm>
          <a:off x="323850" y="4557935"/>
          <a:ext cx="1370013" cy="781050"/>
        </p:xfrm>
        <a:graphic>
          <a:graphicData uri="http://schemas.openxmlformats.org/presentationml/2006/ole">
            <mc:AlternateContent xmlns:mc="http://schemas.openxmlformats.org/markup-compatibility/2006">
              <mc:Choice xmlns:v="urn:schemas-microsoft-com:vml" Requires="v">
                <p:oleObj spid="_x0000_s235299" name="Equation" r:id="rId7" imgW="838080" imgH="482400" progId="Equation.DSMT4">
                  <p:embed/>
                </p:oleObj>
              </mc:Choice>
              <mc:Fallback>
                <p:oleObj name="Equation" r:id="rId7" imgW="838080" imgH="482400" progId="Equation.DSMT4">
                  <p:embed/>
                  <p:pic>
                    <p:nvPicPr>
                      <p:cNvPr id="76" name="Object 6"/>
                      <p:cNvPicPr>
                        <a:picLocks noChangeAspect="1" noChangeArrowheads="1"/>
                      </p:cNvPicPr>
                      <p:nvPr/>
                    </p:nvPicPr>
                    <p:blipFill>
                      <a:blip r:embed="rId8"/>
                      <a:srcRect/>
                      <a:stretch>
                        <a:fillRect/>
                      </a:stretch>
                    </p:blipFill>
                    <p:spPr bwMode="auto">
                      <a:xfrm>
                        <a:off x="323850" y="4557935"/>
                        <a:ext cx="1370013" cy="781050"/>
                      </a:xfrm>
                      <a:prstGeom prst="rect">
                        <a:avLst/>
                      </a:prstGeom>
                      <a:noFill/>
                      <a:ln>
                        <a:solidFill>
                          <a:srgbClr val="0000FF"/>
                        </a:solidFill>
                      </a:ln>
                      <a:effectLst/>
                    </p:spPr>
                  </p:pic>
                </p:oleObj>
              </mc:Fallback>
            </mc:AlternateContent>
          </a:graphicData>
        </a:graphic>
      </p:graphicFrame>
      <p:graphicFrame>
        <p:nvGraphicFramePr>
          <p:cNvPr id="94" name="Object 6"/>
          <p:cNvGraphicFramePr>
            <a:graphicFrameLocks noChangeAspect="1"/>
          </p:cNvGraphicFramePr>
          <p:nvPr/>
        </p:nvGraphicFramePr>
        <p:xfrm>
          <a:off x="1979613" y="4565873"/>
          <a:ext cx="1444625" cy="773112"/>
        </p:xfrm>
        <a:graphic>
          <a:graphicData uri="http://schemas.openxmlformats.org/presentationml/2006/ole">
            <mc:AlternateContent xmlns:mc="http://schemas.openxmlformats.org/markup-compatibility/2006">
              <mc:Choice xmlns:v="urn:schemas-microsoft-com:vml" Requires="v">
                <p:oleObj spid="_x0000_s235300" name="Equation" r:id="rId9" imgW="888840" imgH="482400" progId="Equation.DSMT4">
                  <p:embed/>
                </p:oleObj>
              </mc:Choice>
              <mc:Fallback>
                <p:oleObj name="Equation" r:id="rId9" imgW="888840" imgH="482400" progId="Equation.DSMT4">
                  <p:embed/>
                  <p:pic>
                    <p:nvPicPr>
                      <p:cNvPr id="94" name="Object 6"/>
                      <p:cNvPicPr>
                        <a:picLocks noChangeAspect="1" noChangeArrowheads="1"/>
                      </p:cNvPicPr>
                      <p:nvPr/>
                    </p:nvPicPr>
                    <p:blipFill>
                      <a:blip r:embed="rId10"/>
                      <a:srcRect/>
                      <a:stretch>
                        <a:fillRect/>
                      </a:stretch>
                    </p:blipFill>
                    <p:spPr bwMode="auto">
                      <a:xfrm>
                        <a:off x="1979613" y="4565873"/>
                        <a:ext cx="1444625" cy="773112"/>
                      </a:xfrm>
                      <a:prstGeom prst="rect">
                        <a:avLst/>
                      </a:prstGeom>
                      <a:noFill/>
                      <a:ln>
                        <a:solidFill>
                          <a:srgbClr val="FF00FF"/>
                        </a:solidFill>
                      </a:ln>
                      <a:effectLst/>
                    </p:spPr>
                  </p:pic>
                </p:oleObj>
              </mc:Fallback>
            </mc:AlternateContent>
          </a:graphicData>
        </a:graphic>
      </p:graphicFrame>
      <p:grpSp>
        <p:nvGrpSpPr>
          <p:cNvPr id="14" name="组合 13"/>
          <p:cNvGrpSpPr/>
          <p:nvPr/>
        </p:nvGrpSpPr>
        <p:grpSpPr>
          <a:xfrm>
            <a:off x="1919288" y="5250866"/>
            <a:ext cx="1520825" cy="1185082"/>
            <a:chOff x="1919288" y="5433206"/>
            <a:chExt cx="1520825" cy="1185082"/>
          </a:xfrm>
        </p:grpSpPr>
        <p:graphicFrame>
          <p:nvGraphicFramePr>
            <p:cNvPr id="95" name="Object 6"/>
            <p:cNvGraphicFramePr>
              <a:graphicFrameLocks noChangeAspect="1"/>
            </p:cNvGraphicFramePr>
            <p:nvPr/>
          </p:nvGraphicFramePr>
          <p:xfrm>
            <a:off x="1919288" y="5562600"/>
            <a:ext cx="1520825" cy="1055688"/>
          </p:xfrm>
          <a:graphic>
            <a:graphicData uri="http://schemas.openxmlformats.org/presentationml/2006/ole">
              <mc:AlternateContent xmlns:mc="http://schemas.openxmlformats.org/markup-compatibility/2006">
                <mc:Choice xmlns:v="urn:schemas-microsoft-com:vml" Requires="v">
                  <p:oleObj spid="_x0000_s235301" name="Equation" r:id="rId11" imgW="939600" imgH="660240" progId="Equation.DSMT4">
                    <p:embed/>
                  </p:oleObj>
                </mc:Choice>
                <mc:Fallback>
                  <p:oleObj name="Equation" r:id="rId11" imgW="939600" imgH="660240" progId="Equation.DSMT4">
                    <p:embed/>
                    <p:pic>
                      <p:nvPicPr>
                        <p:cNvPr id="95" name="Object 6"/>
                        <p:cNvPicPr>
                          <a:picLocks noChangeAspect="1" noChangeArrowheads="1"/>
                        </p:cNvPicPr>
                        <p:nvPr/>
                      </p:nvPicPr>
                      <p:blipFill>
                        <a:blip r:embed="rId12"/>
                        <a:srcRect/>
                        <a:stretch>
                          <a:fillRect/>
                        </a:stretch>
                      </p:blipFill>
                      <p:spPr bwMode="auto">
                        <a:xfrm>
                          <a:off x="1919288" y="5562600"/>
                          <a:ext cx="1520825" cy="1055688"/>
                        </a:xfrm>
                        <a:prstGeom prst="rect">
                          <a:avLst/>
                        </a:prstGeom>
                        <a:noFill/>
                        <a:ln>
                          <a:solidFill>
                            <a:srgbClr val="0000FF"/>
                          </a:solidFill>
                        </a:ln>
                        <a:effectLst/>
                      </p:spPr>
                    </p:pic>
                  </p:oleObj>
                </mc:Fallback>
              </mc:AlternateContent>
            </a:graphicData>
          </a:graphic>
        </p:graphicFrame>
        <p:grpSp>
          <p:nvGrpSpPr>
            <p:cNvPr id="13" name="组合 12"/>
            <p:cNvGrpSpPr/>
            <p:nvPr/>
          </p:nvGrpSpPr>
          <p:grpSpPr>
            <a:xfrm>
              <a:off x="2627784" y="5433206"/>
              <a:ext cx="87600" cy="226138"/>
              <a:chOff x="4067944" y="5433206"/>
              <a:chExt cx="87600" cy="226138"/>
            </a:xfrm>
          </p:grpSpPr>
          <p:cxnSp>
            <p:nvCxnSpPr>
              <p:cNvPr id="12" name="直接连接符 11"/>
              <p:cNvCxnSpPr/>
              <p:nvPr/>
            </p:nvCxnSpPr>
            <p:spPr>
              <a:xfrm>
                <a:off x="4067944" y="5433206"/>
                <a:ext cx="0" cy="221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155544" y="5438024"/>
                <a:ext cx="0" cy="221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p:nvSpPr>
        <p:spPr>
          <a:xfrm>
            <a:off x="2988542" y="4111461"/>
            <a:ext cx="1143262"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(100)</a:t>
            </a:r>
            <a:r>
              <a:rPr kumimoji="0" lang="zh-CN" altLang="en-US"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面</a:t>
            </a:r>
            <a:r>
              <a:rPr kumimoji="0" lang="en-US" altLang="zh-CN"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zh-CN" altLang="en-US" sz="1600" b="1" i="0" u="none" strike="noStrike" kern="1200" cap="none" spc="0" normalizeH="0" baseline="0" noProof="0" dirty="0">
                <a:ln>
                  <a:noFill/>
                </a:ln>
                <a:solidFill>
                  <a:srgbClr val="996600"/>
                </a:solidFill>
                <a:effectLst/>
                <a:uLnTx/>
                <a:uFillTx/>
                <a:latin typeface="Times New Roman" panose="02020603050405020304" pitchFamily="18" charset="0"/>
                <a:ea typeface="楷体_GB2312" pitchFamily="49" charset="-122"/>
                <a:cs typeface="Times New Roman" panose="02020603050405020304" pitchFamily="18" charset="0"/>
              </a:rPr>
              <a:t>级</a:t>
            </a:r>
          </a:p>
        </p:txBody>
      </p:sp>
      <p:grpSp>
        <p:nvGrpSpPr>
          <p:cNvPr id="91" name="组合 90"/>
          <p:cNvGrpSpPr/>
          <p:nvPr/>
        </p:nvGrpSpPr>
        <p:grpSpPr>
          <a:xfrm>
            <a:off x="5061841" y="1988840"/>
            <a:ext cx="2544210" cy="2502172"/>
            <a:chOff x="782833" y="3195726"/>
            <a:chExt cx="2544210" cy="2502172"/>
          </a:xfrm>
        </p:grpSpPr>
        <p:pic>
          <p:nvPicPr>
            <p:cNvPr id="92" name="Picture 8" descr="fc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8575" y="3471663"/>
              <a:ext cx="2117727" cy="2160589"/>
            </a:xfrm>
            <a:prstGeom prst="rect">
              <a:avLst/>
            </a:prstGeom>
            <a:noFill/>
            <a:ln>
              <a:noFill/>
            </a:ln>
          </p:spPr>
        </p:pic>
        <p:grpSp>
          <p:nvGrpSpPr>
            <p:cNvPr id="93" name="组合 92"/>
            <p:cNvGrpSpPr/>
            <p:nvPr/>
          </p:nvGrpSpPr>
          <p:grpSpPr>
            <a:xfrm>
              <a:off x="782833" y="3195726"/>
              <a:ext cx="2544210" cy="2502172"/>
              <a:chOff x="552093" y="2860678"/>
              <a:chExt cx="2544210" cy="2502172"/>
            </a:xfrm>
          </p:grpSpPr>
          <p:cxnSp>
            <p:nvCxnSpPr>
              <p:cNvPr id="98" name="直接箭头连接符 97"/>
              <p:cNvCxnSpPr/>
              <p:nvPr/>
            </p:nvCxnSpPr>
            <p:spPr bwMode="auto">
              <a:xfrm>
                <a:off x="1321468" y="5019919"/>
                <a:ext cx="1533010" cy="0"/>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文本框 98"/>
              <p:cNvSpPr txBox="1"/>
              <p:nvPr/>
            </p:nvSpPr>
            <p:spPr>
              <a:xfrm>
                <a:off x="2655157" y="4901185"/>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p:cNvSpPr txBox="1"/>
              <p:nvPr/>
            </p:nvSpPr>
            <p:spPr>
              <a:xfrm>
                <a:off x="1285112" y="2860678"/>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1" name="直接箭头连接符 100"/>
              <p:cNvCxnSpPr/>
              <p:nvPr/>
            </p:nvCxnSpPr>
            <p:spPr bwMode="auto">
              <a:xfrm flipH="1" flipV="1">
                <a:off x="1303866" y="3023415"/>
                <a:ext cx="13582" cy="2003532"/>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箭头连接符 101"/>
              <p:cNvCxnSpPr/>
              <p:nvPr/>
            </p:nvCxnSpPr>
            <p:spPr bwMode="auto">
              <a:xfrm flipH="1" flipV="1">
                <a:off x="912302" y="4462105"/>
                <a:ext cx="405146" cy="552272"/>
              </a:xfrm>
              <a:prstGeom prst="straightConnector1">
                <a:avLst/>
              </a:prstGeom>
              <a:solidFill>
                <a:schemeClr val="accent1"/>
              </a:solidFill>
              <a:ln w="190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文本框 102"/>
              <p:cNvSpPr txBox="1"/>
              <p:nvPr/>
            </p:nvSpPr>
            <p:spPr>
              <a:xfrm>
                <a:off x="552093" y="4199817"/>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04" name="文本框 103"/>
          <p:cNvSpPr txBox="1"/>
          <p:nvPr/>
        </p:nvSpPr>
        <p:spPr>
          <a:xfrm>
            <a:off x="5533606" y="1502752"/>
            <a:ext cx="1802538"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面心立方</a:t>
            </a:r>
          </a:p>
        </p:txBody>
      </p:sp>
      <p:sp>
        <p:nvSpPr>
          <p:cNvPr id="105" name="任意多边形 104"/>
          <p:cNvSpPr/>
          <p:nvPr/>
        </p:nvSpPr>
        <p:spPr bwMode="auto">
          <a:xfrm>
            <a:off x="5580404" y="2533828"/>
            <a:ext cx="1196411" cy="1617292"/>
          </a:xfrm>
          <a:custGeom>
            <a:avLst/>
            <a:gdLst>
              <a:gd name="connsiteX0" fmla="*/ 0 w 1196411"/>
              <a:gd name="connsiteY0" fmla="*/ 0 h 1617292"/>
              <a:gd name="connsiteX1" fmla="*/ 243555 w 1196411"/>
              <a:gd name="connsiteY1" fmla="*/ 1617292 h 1617292"/>
              <a:gd name="connsiteX2" fmla="*/ 1196411 w 1196411"/>
              <a:gd name="connsiteY2" fmla="*/ 1284006 h 1617292"/>
              <a:gd name="connsiteX3" fmla="*/ 0 w 1196411"/>
              <a:gd name="connsiteY3" fmla="*/ 0 h 1617292"/>
            </a:gdLst>
            <a:ahLst/>
            <a:cxnLst>
              <a:cxn ang="0">
                <a:pos x="connsiteX0" y="connsiteY0"/>
              </a:cxn>
              <a:cxn ang="0">
                <a:pos x="connsiteX1" y="connsiteY1"/>
              </a:cxn>
              <a:cxn ang="0">
                <a:pos x="connsiteX2" y="connsiteY2"/>
              </a:cxn>
              <a:cxn ang="0">
                <a:pos x="connsiteX3" y="connsiteY3"/>
              </a:cxn>
            </a:cxnLst>
            <a:rect l="l" t="t" r="r" b="b"/>
            <a:pathLst>
              <a:path w="1196411" h="1617292">
                <a:moveTo>
                  <a:pt x="0" y="0"/>
                </a:moveTo>
                <a:lnTo>
                  <a:pt x="243555" y="1617292"/>
                </a:lnTo>
                <a:lnTo>
                  <a:pt x="1196411" y="1284006"/>
                </a:lnTo>
                <a:lnTo>
                  <a:pt x="0" y="0"/>
                </a:lnTo>
                <a:close/>
              </a:path>
            </a:pathLst>
          </a:custGeom>
          <a:solidFill>
            <a:srgbClr val="66FF33">
              <a:alpha val="4392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任意多边形 105"/>
          <p:cNvSpPr/>
          <p:nvPr/>
        </p:nvSpPr>
        <p:spPr bwMode="auto">
          <a:xfrm>
            <a:off x="6294269" y="2703982"/>
            <a:ext cx="1196411" cy="1617292"/>
          </a:xfrm>
          <a:custGeom>
            <a:avLst/>
            <a:gdLst>
              <a:gd name="connsiteX0" fmla="*/ 0 w 1196411"/>
              <a:gd name="connsiteY0" fmla="*/ 0 h 1617292"/>
              <a:gd name="connsiteX1" fmla="*/ 243555 w 1196411"/>
              <a:gd name="connsiteY1" fmla="*/ 1617292 h 1617292"/>
              <a:gd name="connsiteX2" fmla="*/ 1196411 w 1196411"/>
              <a:gd name="connsiteY2" fmla="*/ 1284006 h 1617292"/>
              <a:gd name="connsiteX3" fmla="*/ 0 w 1196411"/>
              <a:gd name="connsiteY3" fmla="*/ 0 h 1617292"/>
            </a:gdLst>
            <a:ahLst/>
            <a:cxnLst>
              <a:cxn ang="0">
                <a:pos x="connsiteX0" y="connsiteY0"/>
              </a:cxn>
              <a:cxn ang="0">
                <a:pos x="connsiteX1" y="connsiteY1"/>
              </a:cxn>
              <a:cxn ang="0">
                <a:pos x="connsiteX2" y="connsiteY2"/>
              </a:cxn>
              <a:cxn ang="0">
                <a:pos x="connsiteX3" y="connsiteY3"/>
              </a:cxn>
            </a:cxnLst>
            <a:rect l="l" t="t" r="r" b="b"/>
            <a:pathLst>
              <a:path w="1196411" h="1617292">
                <a:moveTo>
                  <a:pt x="0" y="0"/>
                </a:moveTo>
                <a:lnTo>
                  <a:pt x="243555" y="1617292"/>
                </a:lnTo>
                <a:lnTo>
                  <a:pt x="1196411" y="1284006"/>
                </a:lnTo>
                <a:lnTo>
                  <a:pt x="0" y="0"/>
                </a:lnTo>
                <a:close/>
              </a:path>
            </a:pathLst>
          </a:custGeom>
          <a:solidFill>
            <a:srgbClr val="66FF33">
              <a:alpha val="4392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7" name="组合 106"/>
          <p:cNvGrpSpPr/>
          <p:nvPr/>
        </p:nvGrpSpPr>
        <p:grpSpPr>
          <a:xfrm>
            <a:off x="5715845" y="3837258"/>
            <a:ext cx="1867050" cy="1185635"/>
            <a:chOff x="1005447" y="4569020"/>
            <a:chExt cx="1867050" cy="1185635"/>
          </a:xfrm>
        </p:grpSpPr>
        <p:sp>
          <p:nvSpPr>
            <p:cNvPr id="108" name="文本框 107"/>
            <p:cNvSpPr txBox="1"/>
            <p:nvPr/>
          </p:nvSpPr>
          <p:spPr>
            <a:xfrm>
              <a:off x="1005447" y="5292990"/>
              <a:ext cx="186705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(111) </a:t>
              </a:r>
              <a:r>
                <a:rPr kumimoji="0" lang="zh-CN" altLang="en-US" sz="24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不消光</a:t>
              </a:r>
              <a:endParaRPr kumimoji="0" lang="en-US" altLang="zh-CN" sz="2400" b="1" i="0" u="none" strike="noStrike" kern="1200" cap="none" spc="0" normalizeH="0" baseline="0" noProof="0" dirty="0">
                <a:ln>
                  <a:noFill/>
                </a:ln>
                <a:solidFill>
                  <a:srgbClr val="008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9" name="直接箭头连接符 108"/>
            <p:cNvCxnSpPr/>
            <p:nvPr/>
          </p:nvCxnSpPr>
          <p:spPr bwMode="auto">
            <a:xfrm flipH="1" flipV="1">
              <a:off x="1171230" y="4569020"/>
              <a:ext cx="160161" cy="765465"/>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箭头连接符 109"/>
            <p:cNvCxnSpPr/>
            <p:nvPr/>
          </p:nvCxnSpPr>
          <p:spPr bwMode="auto">
            <a:xfrm flipV="1">
              <a:off x="1474976" y="4589076"/>
              <a:ext cx="831585" cy="739959"/>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5" name="页脚占位符 1">
            <a:extLst>
              <a:ext uri="{FF2B5EF4-FFF2-40B4-BE49-F238E27FC236}">
                <a16:creationId xmlns:a16="http://schemas.microsoft.com/office/drawing/2014/main" id="{E0F6871D-F586-45B5-AC8E-812AD469D0DE}"/>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69" name="灯片编号占位符 2">
            <a:extLst>
              <a:ext uri="{FF2B5EF4-FFF2-40B4-BE49-F238E27FC236}">
                <a16:creationId xmlns:a16="http://schemas.microsoft.com/office/drawing/2014/main" id="{89A62A49-CA8A-4C0C-9BC9-DD4C4DDE95A6}"/>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22553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96752"/>
            <a:ext cx="8424936" cy="492443"/>
          </a:xfrm>
          <a:prstGeom prst="rect">
            <a:avLst/>
          </a:prstGeom>
          <a:solidFill>
            <a:srgbClr val="FFFF00"/>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不是所有的晶面都能观测到衍射现象</a:t>
            </a:r>
          </a:p>
        </p:txBody>
      </p:sp>
      <p:sp>
        <p:nvSpPr>
          <p:cNvPr id="12" name="Rectangle 3"/>
          <p:cNvSpPr txBox="1">
            <a:spLocks noRot="1" noChangeArrowheads="1"/>
          </p:cNvSpPr>
          <p:nvPr/>
        </p:nvSpPr>
        <p:spPr bwMode="auto">
          <a:xfrm>
            <a:off x="387203" y="1737983"/>
            <a:ext cx="8729634" cy="1440160"/>
          </a:xfrm>
          <a:prstGeom prst="rect">
            <a:avLst/>
          </a:prstGeom>
          <a:no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4pPr>
            <a:lvl5pPr marL="1371600" indent="-228600" algn="l" rtl="0" eaLnBrk="0" fontAlgn="base" hangingPunct="0">
              <a:spcBef>
                <a:spcPts val="375"/>
              </a:spcBef>
              <a:spcAft>
                <a:spcPct val="0"/>
              </a:spcAft>
              <a:buClr>
                <a:srgbClr val="A28E6A"/>
              </a:buClr>
              <a:buChar char="o"/>
              <a:defRPr sz="3200" kern="1200">
                <a:solidFill>
                  <a:schemeClr val="tx1"/>
                </a:solidFill>
                <a:latin typeface="Times New Roman" panose="02020603050405020304" pitchFamily="18"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Char char=""/>
              <a:tabLst/>
              <a:defRPr/>
            </a:pPr>
            <a:r>
              <a:rPr kumimoji="0" lang="zh-CN" altLang="en-US" sz="26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几何结构因子 （</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Geometrical Structure Factor</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Char char=""/>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体心立方“</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和为偶数</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全奇全偶</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None/>
              <a:tabLst/>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这里采用的是密勒指数</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938183" y="3042374"/>
            <a:ext cx="7920880" cy="3671655"/>
            <a:chOff x="938183" y="3042374"/>
            <a:chExt cx="7920880" cy="3671655"/>
          </a:xfrm>
        </p:grpSpPr>
        <p:sp>
          <p:nvSpPr>
            <p:cNvPr id="14" name="Rectangle 3"/>
            <p:cNvSpPr txBox="1">
              <a:spLocks noRot="1" noChangeArrowheads="1"/>
            </p:cNvSpPr>
            <p:nvPr/>
          </p:nvSpPr>
          <p:spPr bwMode="auto">
            <a:xfrm>
              <a:off x="938183" y="3042374"/>
              <a:ext cx="7920880" cy="642942"/>
            </a:xfrm>
            <a:prstGeom prst="rect">
              <a:avLst/>
            </a:prstGeom>
            <a:noFill/>
            <a:ln w="9525">
              <a:noFill/>
              <a:miter lim="800000"/>
            </a:ln>
          </p:spPr>
          <p:txBody>
            <a:bodyPr vert="horz" wrap="square" lIns="91440" tIns="45720" rIns="91440" bIns="45720" numCol="1" anchor="t" anchorCtr="0" compatLnSpc="1"/>
            <a:lstStyle/>
            <a:p>
              <a:pPr marL="273050" marR="0" lvl="0" indent="-273050" algn="l" defTabSz="914400" rtl="0" eaLnBrk="0" fontAlgn="base" latinLnBrk="0" hangingPunct="0">
                <a:lnSpc>
                  <a:spcPct val="90000"/>
                </a:lnSpc>
                <a:spcBef>
                  <a:spcPts val="575"/>
                </a:spcBef>
                <a:spcAft>
                  <a:spcPct val="0"/>
                </a:spcAft>
                <a:buClr>
                  <a:srgbClr val="D34817"/>
                </a:buClr>
                <a:buSzPct val="85000"/>
                <a:buFont typeface="Wingdings 2" panose="05020102010507070707" pitchFamily="18" charset="2"/>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以面心立方为例，（</a:t>
              </a: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110</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）面都不发生衍射</a:t>
              </a:r>
              <a:endPar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Picture 7" descr="D:\工作\课程\固体物理\2014课件\教学相关\20140326_162056.jpg"/>
            <p:cNvPicPr>
              <a:picLocks noChangeAspect="1" noChangeArrowheads="1"/>
            </p:cNvPicPr>
            <p:nvPr/>
          </p:nvPicPr>
          <p:blipFill>
            <a:blip r:embed="rId3" cstate="print"/>
            <a:srcRect/>
            <a:stretch>
              <a:fillRect/>
            </a:stretch>
          </p:blipFill>
          <p:spPr bwMode="auto">
            <a:xfrm>
              <a:off x="1187054" y="3632408"/>
              <a:ext cx="3750600" cy="2812950"/>
            </a:xfrm>
            <a:prstGeom prst="rect">
              <a:avLst/>
            </a:prstGeom>
            <a:noFill/>
          </p:spPr>
        </p:pic>
        <p:cxnSp>
          <p:nvCxnSpPr>
            <p:cNvPr id="16" name="直接连接符 15"/>
            <p:cNvCxnSpPr/>
            <p:nvPr/>
          </p:nvCxnSpPr>
          <p:spPr>
            <a:xfrm>
              <a:off x="1187054" y="4061036"/>
              <a:ext cx="4143404"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8492" y="4989730"/>
              <a:ext cx="4071966"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15616" y="5989862"/>
              <a:ext cx="4214842"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450863" y="3642195"/>
              <a:ext cx="3357586" cy="3071834"/>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30062" y="3632408"/>
              <a:ext cx="2928958" cy="2786082"/>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329930" y="4346788"/>
              <a:ext cx="2428892" cy="2357454"/>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87054" y="5186888"/>
              <a:ext cx="1571636" cy="150019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23037" y="3656404"/>
              <a:ext cx="1928826" cy="1714512"/>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sp>
          <p:nvSpPr>
            <p:cNvPr id="25" name="Text Box 5"/>
            <p:cNvSpPr txBox="1">
              <a:spLocks noChangeArrowheads="1"/>
            </p:cNvSpPr>
            <p:nvPr/>
          </p:nvSpPr>
          <p:spPr bwMode="auto">
            <a:xfrm>
              <a:off x="5487781" y="3632408"/>
              <a:ext cx="3242385" cy="1852815"/>
            </a:xfrm>
            <a:prstGeom prst="rect">
              <a:avLst/>
            </a:prstGeom>
            <a:noFill/>
            <a:ln w="9525">
              <a:noFill/>
              <a:miter lim="800000"/>
            </a:ln>
            <a:effectLst/>
          </p:spPr>
          <p:txBody>
            <a:bodyPr wrap="squar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正方体顶角原子所在面之间的相位差是</a:t>
              </a:r>
              <a:r>
                <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600" b="1" i="0"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，但是与面心原子所在面的相位差为</a:t>
              </a:r>
              <a:r>
                <a:rPr kumimoji="0" lang="en-US" altLang="zh-CN" sz="2600" b="1" i="0"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p>
          </p:txBody>
        </p:sp>
      </p:grpSp>
      <p:sp>
        <p:nvSpPr>
          <p:cNvPr id="4" name="文本框 3"/>
          <p:cNvSpPr txBox="1"/>
          <p:nvPr/>
        </p:nvSpPr>
        <p:spPr>
          <a:xfrm>
            <a:off x="6440225" y="5558089"/>
            <a:ext cx="122413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消光</a:t>
            </a:r>
          </a:p>
        </p:txBody>
      </p:sp>
      <p:sp>
        <p:nvSpPr>
          <p:cNvPr id="24" name="Rectangle 2"/>
          <p:cNvSpPr txBox="1">
            <a:spLocks noRot="1" noChangeArrowheads="1"/>
          </p:cNvSpPr>
          <p:nvPr/>
        </p:nvSpPr>
        <p:spPr bwMode="auto">
          <a:xfrm>
            <a:off x="2595405" y="114794"/>
            <a:ext cx="490151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衍射峰的消光现象</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7" name="页脚占位符 1">
            <a:extLst>
              <a:ext uri="{FF2B5EF4-FFF2-40B4-BE49-F238E27FC236}">
                <a16:creationId xmlns:a16="http://schemas.microsoft.com/office/drawing/2014/main" id="{7451DE5A-15FA-4D5F-B88D-4EA66616835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8" name="灯片编号占位符 2">
            <a:extLst>
              <a:ext uri="{FF2B5EF4-FFF2-40B4-BE49-F238E27FC236}">
                <a16:creationId xmlns:a16="http://schemas.microsoft.com/office/drawing/2014/main" id="{F45B1154-A4C3-4A04-B67B-425C1B5C381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43296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96752"/>
            <a:ext cx="8424936" cy="492443"/>
          </a:xfrm>
          <a:prstGeom prst="rect">
            <a:avLst/>
          </a:prstGeom>
          <a:solidFill>
            <a:srgbClr val="FFFF00"/>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不是所有的晶面都能观测到衍射现象</a:t>
            </a:r>
          </a:p>
        </p:txBody>
      </p:sp>
      <p:sp>
        <p:nvSpPr>
          <p:cNvPr id="12" name="Rectangle 3"/>
          <p:cNvSpPr txBox="1">
            <a:spLocks noRot="1" noChangeArrowheads="1"/>
          </p:cNvSpPr>
          <p:nvPr/>
        </p:nvSpPr>
        <p:spPr bwMode="auto">
          <a:xfrm>
            <a:off x="387203" y="1737983"/>
            <a:ext cx="8729634" cy="1440160"/>
          </a:xfrm>
          <a:prstGeom prst="rect">
            <a:avLst/>
          </a:prstGeom>
          <a:noFill/>
          <a:ln w="9525">
            <a:noFill/>
            <a:miter lim="800000"/>
          </a:ln>
        </p:spPr>
        <p:txBody>
          <a:bodyPr vert="horz" wrap="square" lIns="91440" tIns="45720" rIns="91440" bIns="45720" numCol="1" anchor="t" anchorCtr="0" compatLnSpc="1"/>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3600" kern="1200">
                <a:solidFill>
                  <a:schemeClr val="tx1"/>
                </a:solidFill>
                <a:latin typeface="Times New Roman" panose="02020603050405020304" pitchFamily="18" charset="0"/>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3200" kern="1200">
                <a:solidFill>
                  <a:schemeClr val="tx1"/>
                </a:solidFill>
                <a:latin typeface="Times New Roman" panose="02020603050405020304" pitchFamily="18" charset="0"/>
                <a:ea typeface="+mn-ea"/>
                <a:cs typeface="+mn-cs"/>
              </a:defRPr>
            </a:lvl4pPr>
            <a:lvl5pPr marL="1371600" indent="-228600" algn="l" rtl="0" eaLnBrk="0" fontAlgn="base" hangingPunct="0">
              <a:spcBef>
                <a:spcPts val="375"/>
              </a:spcBef>
              <a:spcAft>
                <a:spcPct val="0"/>
              </a:spcAft>
              <a:buClr>
                <a:srgbClr val="A28E6A"/>
              </a:buClr>
              <a:buChar char="o"/>
              <a:defRPr sz="3200" kern="1200">
                <a:solidFill>
                  <a:schemeClr val="tx1"/>
                </a:solidFill>
                <a:latin typeface="Times New Roman" panose="02020603050405020304" pitchFamily="18" charset="0"/>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Char char=""/>
              <a:tabLst/>
              <a:defRPr/>
            </a:pPr>
            <a:r>
              <a:rPr kumimoji="0" lang="zh-CN" altLang="en-US" sz="26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几何结构因子 （</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Geometrical Structure Factor</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Char char=""/>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体心立方“和为偶数”，面心立方“全奇全偶”</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822325" marR="0" lvl="2" indent="-228600" algn="l" defTabSz="914400" rtl="0" eaLnBrk="0" fontAlgn="base" latinLnBrk="0" hangingPunct="0">
              <a:lnSpc>
                <a:spcPct val="90000"/>
              </a:lnSpc>
              <a:spcBef>
                <a:spcPts val="375"/>
              </a:spcBef>
              <a:spcAft>
                <a:spcPct val="0"/>
              </a:spcAft>
              <a:buClr>
                <a:srgbClr val="E6B1AB"/>
              </a:buClr>
              <a:buSzPct val="85000"/>
              <a:buFont typeface="Wingdings 2" panose="05020102010507070707" pitchFamily="18" charset="2"/>
              <a:buNone/>
              <a:tabLst/>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这里采用的是密勒指数</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938183" y="3042374"/>
            <a:ext cx="7920880" cy="3671655"/>
            <a:chOff x="938183" y="3042374"/>
            <a:chExt cx="7920880" cy="3671655"/>
          </a:xfrm>
        </p:grpSpPr>
        <p:sp>
          <p:nvSpPr>
            <p:cNvPr id="14" name="Rectangle 3"/>
            <p:cNvSpPr txBox="1">
              <a:spLocks noRot="1" noChangeArrowheads="1"/>
            </p:cNvSpPr>
            <p:nvPr/>
          </p:nvSpPr>
          <p:spPr bwMode="auto">
            <a:xfrm>
              <a:off x="938183" y="3042374"/>
              <a:ext cx="7920880" cy="642942"/>
            </a:xfrm>
            <a:prstGeom prst="rect">
              <a:avLst/>
            </a:prstGeom>
            <a:noFill/>
            <a:ln w="9525">
              <a:noFill/>
              <a:miter lim="800000"/>
            </a:ln>
          </p:spPr>
          <p:txBody>
            <a:bodyPr vert="horz" wrap="square" lIns="91440" tIns="45720" rIns="91440" bIns="45720" numCol="1" anchor="t" anchorCtr="0" compatLnSpc="1"/>
            <a:lstStyle/>
            <a:p>
              <a:pPr marL="273050" marR="0" lvl="0" indent="-273050" algn="l" defTabSz="914400" rtl="0" eaLnBrk="0" fontAlgn="base" latinLnBrk="0" hangingPunct="0">
                <a:lnSpc>
                  <a:spcPct val="90000"/>
                </a:lnSpc>
                <a:spcBef>
                  <a:spcPts val="575"/>
                </a:spcBef>
                <a:spcAft>
                  <a:spcPct val="0"/>
                </a:spcAft>
                <a:buClr>
                  <a:srgbClr val="D34817"/>
                </a:buClr>
                <a:buSzPct val="85000"/>
                <a:buFont typeface="Wingdings 2" panose="05020102010507070707" pitchFamily="18" charset="2"/>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以面心立方为例，（</a:t>
              </a: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100</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110</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）面都不发生衍射</a:t>
              </a:r>
              <a:endPar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Picture 7" descr="D:\工作\课程\固体物理\2014课件\教学相关\20140326_162056.jpg"/>
            <p:cNvPicPr>
              <a:picLocks noChangeAspect="1" noChangeArrowheads="1"/>
            </p:cNvPicPr>
            <p:nvPr/>
          </p:nvPicPr>
          <p:blipFill>
            <a:blip r:embed="rId3" cstate="print"/>
            <a:srcRect/>
            <a:stretch>
              <a:fillRect/>
            </a:stretch>
          </p:blipFill>
          <p:spPr bwMode="auto">
            <a:xfrm>
              <a:off x="1187054" y="3632408"/>
              <a:ext cx="3750600" cy="2812950"/>
            </a:xfrm>
            <a:prstGeom prst="rect">
              <a:avLst/>
            </a:prstGeom>
            <a:noFill/>
          </p:spPr>
        </p:pic>
        <p:cxnSp>
          <p:nvCxnSpPr>
            <p:cNvPr id="16" name="直接连接符 15"/>
            <p:cNvCxnSpPr/>
            <p:nvPr/>
          </p:nvCxnSpPr>
          <p:spPr>
            <a:xfrm>
              <a:off x="1187054" y="4061036"/>
              <a:ext cx="4143404"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58492" y="4989730"/>
              <a:ext cx="4071966"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15616" y="5989862"/>
              <a:ext cx="4214842" cy="7143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450863" y="3642195"/>
              <a:ext cx="3357586" cy="3071834"/>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30062" y="3632408"/>
              <a:ext cx="2928958" cy="2786082"/>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329930" y="4346788"/>
              <a:ext cx="2428892" cy="2357454"/>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87054" y="5186888"/>
              <a:ext cx="1571636" cy="1500198"/>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23037" y="3656404"/>
              <a:ext cx="1928826" cy="1714512"/>
            </a:xfrm>
            <a:prstGeom prst="line">
              <a:avLst/>
            </a:prstGeom>
            <a:ln w="25400">
              <a:solidFill>
                <a:srgbClr val="FFFFCC"/>
              </a:solidFill>
              <a:tailEnd type="none"/>
            </a:ln>
          </p:spPr>
          <p:style>
            <a:lnRef idx="1">
              <a:schemeClr val="accent1"/>
            </a:lnRef>
            <a:fillRef idx="0">
              <a:schemeClr val="accent1"/>
            </a:fillRef>
            <a:effectRef idx="0">
              <a:schemeClr val="accent1"/>
            </a:effectRef>
            <a:fontRef idx="minor">
              <a:schemeClr val="tx1"/>
            </a:fontRef>
          </p:style>
        </p:cxnSp>
        <p:sp>
          <p:nvSpPr>
            <p:cNvPr id="25" name="Text Box 5"/>
            <p:cNvSpPr txBox="1">
              <a:spLocks noChangeArrowheads="1"/>
            </p:cNvSpPr>
            <p:nvPr/>
          </p:nvSpPr>
          <p:spPr bwMode="auto">
            <a:xfrm>
              <a:off x="5487781" y="3632408"/>
              <a:ext cx="3242385" cy="1852815"/>
            </a:xfrm>
            <a:prstGeom prst="rect">
              <a:avLst/>
            </a:prstGeom>
            <a:noFill/>
            <a:ln w="9525">
              <a:noFill/>
              <a:miter lim="800000"/>
            </a:ln>
            <a:effectLst/>
          </p:spPr>
          <p:txBody>
            <a:bodyPr wrap="squar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正方体顶角原子所在面之间的相位差是</a:t>
              </a:r>
              <a:r>
                <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600" b="1" i="0"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，但是与面心原子所在面的相位差为</a:t>
              </a:r>
              <a:r>
                <a:rPr kumimoji="0" lang="en-US" altLang="zh-CN" sz="2600" b="1" i="0" u="none" strike="noStrike" kern="1200" cap="none" spc="0" normalizeH="0" baseline="0" noProof="0" dirty="0">
                  <a:ln>
                    <a:noFill/>
                  </a:ln>
                  <a:solidFill>
                    <a:srgbClr val="0000FF"/>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p>
          </p:txBody>
        </p:sp>
      </p:grpSp>
      <p:sp>
        <p:nvSpPr>
          <p:cNvPr id="4" name="文本框 3"/>
          <p:cNvSpPr txBox="1"/>
          <p:nvPr/>
        </p:nvSpPr>
        <p:spPr>
          <a:xfrm>
            <a:off x="6440225" y="5558089"/>
            <a:ext cx="122413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消光</a:t>
            </a:r>
          </a:p>
        </p:txBody>
      </p:sp>
      <p:sp>
        <p:nvSpPr>
          <p:cNvPr id="24" name="Rectangle 2"/>
          <p:cNvSpPr txBox="1">
            <a:spLocks noRot="1" noChangeArrowheads="1"/>
          </p:cNvSpPr>
          <p:nvPr/>
        </p:nvSpPr>
        <p:spPr bwMode="auto">
          <a:xfrm>
            <a:off x="2595405" y="114794"/>
            <a:ext cx="490151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衍射峰的消光现象</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26"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7" name="矩形 26"/>
          <p:cNvSpPr/>
          <p:nvPr/>
        </p:nvSpPr>
        <p:spPr>
          <a:xfrm>
            <a:off x="899591" y="2328038"/>
            <a:ext cx="7977807" cy="2985433"/>
          </a:xfrm>
          <a:prstGeom prst="rect">
            <a:avLst/>
          </a:prstGeom>
          <a:solidFill>
            <a:srgbClr val="FFCCFF"/>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出现衍射峰的晶面：</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体心立方：</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lvl="0">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密勒指数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en-US" altLang="zh-CN" sz="240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偶数的晶面：</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110, 200, 112, ...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密勒指数为全奇全偶的晶面：</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111, 200, 220, 133, ...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b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其它晶面由于消光不会出现衍射峰</a:t>
            </a:r>
          </a:p>
        </p:txBody>
      </p:sp>
      <p:sp>
        <p:nvSpPr>
          <p:cNvPr id="28" name="页脚占位符 1">
            <a:extLst>
              <a:ext uri="{FF2B5EF4-FFF2-40B4-BE49-F238E27FC236}">
                <a16:creationId xmlns:a16="http://schemas.microsoft.com/office/drawing/2014/main" id="{7476D50D-099A-4185-9503-B99E087C9D2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9" name="灯片编号占位符 2">
            <a:extLst>
              <a:ext uri="{FF2B5EF4-FFF2-40B4-BE49-F238E27FC236}">
                <a16:creationId xmlns:a16="http://schemas.microsoft.com/office/drawing/2014/main" id="{FB5779F5-548A-461F-98B5-0FB542491E5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036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8"/>
          <p:cNvSpPr>
            <a:spLocks noRot="1" noChangeArrowheads="1"/>
          </p:cNvSpPr>
          <p:nvPr/>
        </p:nvSpPr>
        <p:spPr bwMode="auto">
          <a:xfrm>
            <a:off x="1695992" y="999605"/>
            <a:ext cx="6430963" cy="576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为原点，</a:t>
            </a: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为晶格中任一格点，其位矢为：</a:t>
            </a:r>
          </a:p>
        </p:txBody>
      </p:sp>
      <p:graphicFrame>
        <p:nvGraphicFramePr>
          <p:cNvPr id="67590" name="Object 4"/>
          <p:cNvGraphicFramePr>
            <a:graphicFrameLocks noChangeAspect="1"/>
          </p:cNvGraphicFramePr>
          <p:nvPr/>
        </p:nvGraphicFramePr>
        <p:xfrm>
          <a:off x="2639265" y="1388542"/>
          <a:ext cx="3592512" cy="620713"/>
        </p:xfrm>
        <a:graphic>
          <a:graphicData uri="http://schemas.openxmlformats.org/presentationml/2006/ole">
            <mc:AlternateContent xmlns:mc="http://schemas.openxmlformats.org/markup-compatibility/2006">
              <mc:Choice xmlns:v="urn:schemas-microsoft-com:vml" Requires="v">
                <p:oleObj spid="_x0000_s261468" name="Equation" r:id="rId4" imgW="31699200" imgH="5486400" progId="Equation.DSMT4">
                  <p:embed/>
                </p:oleObj>
              </mc:Choice>
              <mc:Fallback>
                <p:oleObj name="Equation" r:id="rId4" imgW="31699200" imgH="5486400" progId="Equation.DSMT4">
                  <p:embed/>
                  <p:pic>
                    <p:nvPicPr>
                      <p:cNvPr id="67590" name="Object 4"/>
                      <p:cNvPicPr>
                        <a:picLocks noChangeAspect="1" noChangeArrowheads="1"/>
                      </p:cNvPicPr>
                      <p:nvPr/>
                    </p:nvPicPr>
                    <p:blipFill>
                      <a:blip r:embed="rId5"/>
                      <a:srcRect/>
                      <a:stretch>
                        <a:fillRect/>
                      </a:stretch>
                    </p:blipFill>
                    <p:spPr bwMode="auto">
                      <a:xfrm>
                        <a:off x="2639265" y="1388542"/>
                        <a:ext cx="359251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2" name="Rectangle 31"/>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593" name="Rectangle 32"/>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88897" name="Group 33"/>
          <p:cNvGrpSpPr/>
          <p:nvPr/>
        </p:nvGrpSpPr>
        <p:grpSpPr bwMode="auto">
          <a:xfrm>
            <a:off x="179388" y="3759200"/>
            <a:ext cx="4968875" cy="1376363"/>
            <a:chOff x="113" y="2368"/>
            <a:chExt cx="3130" cy="867"/>
          </a:xfrm>
        </p:grpSpPr>
        <p:sp>
          <p:nvSpPr>
            <p:cNvPr id="67605" name="Text Box 34"/>
            <p:cNvSpPr txBox="1">
              <a:spLocks noChangeArrowheads="1"/>
            </p:cNvSpPr>
            <p:nvPr/>
          </p:nvSpPr>
          <p:spPr bwMode="auto">
            <a:xfrm>
              <a:off x="113" y="2368"/>
              <a:ext cx="313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两相邻格点（</a:t>
              </a:r>
              <a:r>
                <a:rPr kumimoji="0" lang="en-US" altLang="zh-CN" sz="24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24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）的散射间光</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程差为</a:t>
              </a:r>
              <a:r>
                <a:rPr kumimoji="0" lang="en-US" altLang="zh-CN" sz="24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a:t>
              </a:r>
              <a:r>
                <a:rPr kumimoji="0"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OD</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，则衍射极大条件：</a:t>
              </a:r>
            </a:p>
          </p:txBody>
        </p:sp>
        <p:graphicFrame>
          <p:nvGraphicFramePr>
            <p:cNvPr id="67606" name="Object 35"/>
            <p:cNvGraphicFramePr>
              <a:graphicFrameLocks noChangeAspect="1"/>
            </p:cNvGraphicFramePr>
            <p:nvPr/>
          </p:nvGraphicFramePr>
          <p:xfrm>
            <a:off x="295" y="2819"/>
            <a:ext cx="1835" cy="416"/>
          </p:xfrm>
          <a:graphic>
            <a:graphicData uri="http://schemas.openxmlformats.org/presentationml/2006/ole">
              <mc:AlternateContent xmlns:mc="http://schemas.openxmlformats.org/markup-compatibility/2006">
                <mc:Choice xmlns:v="urn:schemas-microsoft-com:vml" Requires="v">
                  <p:oleObj spid="_x0000_s261469" name="Equation" r:id="rId6" imgW="26517600" imgH="6096000" progId="Equation.DSMT4">
                    <p:embed/>
                  </p:oleObj>
                </mc:Choice>
                <mc:Fallback>
                  <p:oleObj name="Equation" r:id="rId6" imgW="26517600" imgH="6096000" progId="Equation.DSMT4">
                    <p:embed/>
                    <p:pic>
                      <p:nvPicPr>
                        <p:cNvPr id="67606" name="Object 35"/>
                        <p:cNvPicPr>
                          <a:picLocks noChangeAspect="1" noChangeArrowheads="1"/>
                        </p:cNvPicPr>
                        <p:nvPr/>
                      </p:nvPicPr>
                      <p:blipFill>
                        <a:blip r:embed="rId7"/>
                        <a:srcRect/>
                        <a:stretch>
                          <a:fillRect/>
                        </a:stretch>
                      </p:blipFill>
                      <p:spPr bwMode="auto">
                        <a:xfrm>
                          <a:off x="295" y="2819"/>
                          <a:ext cx="183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88900" name="Text Box 36"/>
          <p:cNvSpPr txBox="1">
            <a:spLocks noChangeArrowheads="1"/>
          </p:cNvSpPr>
          <p:nvPr/>
        </p:nvSpPr>
        <p:spPr bwMode="auto">
          <a:xfrm>
            <a:off x="1544639" y="5805264"/>
            <a:ext cx="5535612" cy="4572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为衍射级数，称此方程为劳厄衍射方程</a:t>
            </a:r>
          </a:p>
        </p:txBody>
      </p:sp>
      <p:grpSp>
        <p:nvGrpSpPr>
          <p:cNvPr id="1188901" name="Group 37"/>
          <p:cNvGrpSpPr/>
          <p:nvPr/>
        </p:nvGrpSpPr>
        <p:grpSpPr bwMode="auto">
          <a:xfrm>
            <a:off x="2170953" y="5251733"/>
            <a:ext cx="3724276" cy="528638"/>
            <a:chOff x="1337" y="3264"/>
            <a:chExt cx="2346" cy="333"/>
          </a:xfrm>
        </p:grpSpPr>
        <p:graphicFrame>
          <p:nvGraphicFramePr>
            <p:cNvPr id="67603" name="Object 38"/>
            <p:cNvGraphicFramePr>
              <a:graphicFrameLocks noChangeAspect="1"/>
            </p:cNvGraphicFramePr>
            <p:nvPr/>
          </p:nvGraphicFramePr>
          <p:xfrm>
            <a:off x="1941" y="3264"/>
            <a:ext cx="1742" cy="333"/>
          </p:xfrm>
          <a:graphic>
            <a:graphicData uri="http://schemas.openxmlformats.org/presentationml/2006/ole">
              <mc:AlternateContent xmlns:mc="http://schemas.openxmlformats.org/markup-compatibility/2006">
                <mc:Choice xmlns:v="urn:schemas-microsoft-com:vml" Requires="v">
                  <p:oleObj spid="_x0000_s261470" name="Equation" r:id="rId8" imgW="28651200" imgH="5486400" progId="Equation.DSMT4">
                    <p:embed/>
                  </p:oleObj>
                </mc:Choice>
                <mc:Fallback>
                  <p:oleObj name="Equation" r:id="rId8" imgW="28651200" imgH="5486400" progId="Equation.DSMT4">
                    <p:embed/>
                    <p:pic>
                      <p:nvPicPr>
                        <p:cNvPr id="67603" name="Object 38"/>
                        <p:cNvPicPr>
                          <a:picLocks noChangeAspect="1" noChangeArrowheads="1"/>
                        </p:cNvPicPr>
                        <p:nvPr/>
                      </p:nvPicPr>
                      <p:blipFill>
                        <a:blip r:embed="rId9"/>
                        <a:srcRect/>
                        <a:stretch>
                          <a:fillRect/>
                        </a:stretch>
                      </p:blipFill>
                      <p:spPr bwMode="auto">
                        <a:xfrm>
                          <a:off x="1941" y="3264"/>
                          <a:ext cx="174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4" name="AutoShape 39"/>
            <p:cNvSpPr>
              <a:spLocks noChangeArrowheads="1"/>
            </p:cNvSpPr>
            <p:nvPr/>
          </p:nvSpPr>
          <p:spPr bwMode="auto">
            <a:xfrm>
              <a:off x="1337" y="3339"/>
              <a:ext cx="590" cy="227"/>
            </a:xfrm>
            <a:prstGeom prst="rightArrow">
              <a:avLst>
                <a:gd name="adj1" fmla="val 50000"/>
                <a:gd name="adj2" fmla="val 64978"/>
              </a:avLst>
            </a:prstGeom>
            <a:gradFill rotWithShape="1">
              <a:gsLst>
                <a:gs pos="0">
                  <a:srgbClr val="FFD0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8906" name="Group 42"/>
          <p:cNvGrpSpPr/>
          <p:nvPr/>
        </p:nvGrpSpPr>
        <p:grpSpPr bwMode="auto">
          <a:xfrm>
            <a:off x="474468" y="2142320"/>
            <a:ext cx="4243388" cy="1395411"/>
            <a:chOff x="158" y="1509"/>
            <a:chExt cx="2673" cy="879"/>
          </a:xfrm>
        </p:grpSpPr>
        <p:graphicFrame>
          <p:nvGraphicFramePr>
            <p:cNvPr id="67600" name="Object 43"/>
            <p:cNvGraphicFramePr>
              <a:graphicFrameLocks noChangeAspect="1"/>
            </p:cNvGraphicFramePr>
            <p:nvPr/>
          </p:nvGraphicFramePr>
          <p:xfrm>
            <a:off x="204" y="1705"/>
            <a:ext cx="1162" cy="681"/>
          </p:xfrm>
          <a:graphic>
            <a:graphicData uri="http://schemas.openxmlformats.org/presentationml/2006/ole">
              <mc:AlternateContent xmlns:mc="http://schemas.openxmlformats.org/markup-compatibility/2006">
                <mc:Choice xmlns:v="urn:schemas-microsoft-com:vml" Requires="v">
                  <p:oleObj spid="_x0000_s261471" name="Equation" r:id="rId10" imgW="17068800" imgH="10058400" progId="Equation.DSMT4">
                    <p:embed/>
                  </p:oleObj>
                </mc:Choice>
                <mc:Fallback>
                  <p:oleObj name="Equation" r:id="rId10" imgW="17068800" imgH="10058400" progId="Equation.DSMT4">
                    <p:embed/>
                    <p:pic>
                      <p:nvPicPr>
                        <p:cNvPr id="67600" name="Object 43"/>
                        <p:cNvPicPr>
                          <a:picLocks noChangeAspect="1" noChangeArrowheads="1"/>
                        </p:cNvPicPr>
                        <p:nvPr/>
                      </p:nvPicPr>
                      <p:blipFill>
                        <a:blip r:embed="rId11"/>
                        <a:srcRect/>
                        <a:stretch>
                          <a:fillRect/>
                        </a:stretch>
                      </p:blipFill>
                      <p:spPr bwMode="auto">
                        <a:xfrm>
                          <a:off x="204" y="1705"/>
                          <a:ext cx="1162"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01" name="Object 44"/>
            <p:cNvGraphicFramePr>
              <a:graphicFrameLocks noChangeAspect="1"/>
            </p:cNvGraphicFramePr>
            <p:nvPr/>
          </p:nvGraphicFramePr>
          <p:xfrm>
            <a:off x="1628" y="1706"/>
            <a:ext cx="1203" cy="682"/>
          </p:xfrm>
          <a:graphic>
            <a:graphicData uri="http://schemas.openxmlformats.org/presentationml/2006/ole">
              <mc:AlternateContent xmlns:mc="http://schemas.openxmlformats.org/markup-compatibility/2006">
                <mc:Choice xmlns:v="urn:schemas-microsoft-com:vml" Requires="v">
                  <p:oleObj spid="_x0000_s261472" name="Equation" r:id="rId12" imgW="17678400" imgH="10058400" progId="Equation.DSMT4">
                    <p:embed/>
                  </p:oleObj>
                </mc:Choice>
                <mc:Fallback>
                  <p:oleObj name="Equation" r:id="rId12" imgW="17678400" imgH="10058400" progId="Equation.DSMT4">
                    <p:embed/>
                    <p:pic>
                      <p:nvPicPr>
                        <p:cNvPr id="67601" name="Object 44"/>
                        <p:cNvPicPr>
                          <a:picLocks noChangeAspect="1" noChangeArrowheads="1"/>
                        </p:cNvPicPr>
                        <p:nvPr/>
                      </p:nvPicPr>
                      <p:blipFill>
                        <a:blip r:embed="rId13"/>
                        <a:srcRect/>
                        <a:stretch>
                          <a:fillRect/>
                        </a:stretch>
                      </p:blipFill>
                      <p:spPr bwMode="auto">
                        <a:xfrm>
                          <a:off x="1628" y="1706"/>
                          <a:ext cx="1203"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2" name="Text Box 45"/>
            <p:cNvSpPr txBox="1">
              <a:spLocks noChangeArrowheads="1"/>
            </p:cNvSpPr>
            <p:nvPr/>
          </p:nvSpPr>
          <p:spPr bwMode="auto">
            <a:xfrm>
              <a:off x="158" y="1509"/>
              <a:ext cx="2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rPr>
                <a:t>入射光与散射光的波矢：</a:t>
              </a:r>
            </a:p>
          </p:txBody>
        </p:sp>
      </p:grpSp>
      <p:grpSp>
        <p:nvGrpSpPr>
          <p:cNvPr id="2" name="组合 1"/>
          <p:cNvGrpSpPr/>
          <p:nvPr/>
        </p:nvGrpSpPr>
        <p:grpSpPr>
          <a:xfrm>
            <a:off x="4930775" y="2997201"/>
            <a:ext cx="4105275" cy="2751138"/>
            <a:chOff x="4930775" y="2997201"/>
            <a:chExt cx="4105275" cy="2751138"/>
          </a:xfrm>
        </p:grpSpPr>
        <p:grpSp>
          <p:nvGrpSpPr>
            <p:cNvPr id="1188871" name="Group 7"/>
            <p:cNvGrpSpPr/>
            <p:nvPr/>
          </p:nvGrpSpPr>
          <p:grpSpPr bwMode="auto">
            <a:xfrm>
              <a:off x="4930775" y="2997201"/>
              <a:ext cx="4105275" cy="2751138"/>
              <a:chOff x="2834" y="2069"/>
              <a:chExt cx="2586" cy="1733"/>
            </a:xfrm>
          </p:grpSpPr>
          <p:grpSp>
            <p:nvGrpSpPr>
              <p:cNvPr id="67607" name="Group 8"/>
              <p:cNvGrpSpPr/>
              <p:nvPr/>
            </p:nvGrpSpPr>
            <p:grpSpPr bwMode="auto">
              <a:xfrm>
                <a:off x="2942" y="2069"/>
                <a:ext cx="2387" cy="1733"/>
                <a:chOff x="2942" y="2069"/>
                <a:chExt cx="2387" cy="1733"/>
              </a:xfrm>
            </p:grpSpPr>
            <p:grpSp>
              <p:nvGrpSpPr>
                <p:cNvPr id="67611" name="Group 9"/>
                <p:cNvGrpSpPr/>
                <p:nvPr/>
              </p:nvGrpSpPr>
              <p:grpSpPr bwMode="auto">
                <a:xfrm>
                  <a:off x="3016" y="2069"/>
                  <a:ext cx="2313" cy="1407"/>
                  <a:chOff x="3016" y="2205"/>
                  <a:chExt cx="2313" cy="1407"/>
                </a:xfrm>
              </p:grpSpPr>
              <p:sp>
                <p:nvSpPr>
                  <p:cNvPr id="67620" name="Line 11"/>
                  <p:cNvSpPr>
                    <a:spLocks noChangeShapeType="1"/>
                  </p:cNvSpPr>
                  <p:nvPr/>
                </p:nvSpPr>
                <p:spPr bwMode="auto">
                  <a:xfrm>
                    <a:off x="3031" y="2704"/>
                    <a:ext cx="998" cy="908"/>
                  </a:xfrm>
                  <a:prstGeom prst="line">
                    <a:avLst/>
                  </a:prstGeom>
                  <a:noFill/>
                  <a:ln w="38100">
                    <a:solidFill>
                      <a:schemeClr val="tx2"/>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21" name="Line 12"/>
                  <p:cNvSpPr>
                    <a:spLocks noChangeShapeType="1"/>
                  </p:cNvSpPr>
                  <p:nvPr/>
                </p:nvSpPr>
                <p:spPr bwMode="auto">
                  <a:xfrm flipH="1">
                    <a:off x="3742" y="3113"/>
                    <a:ext cx="272" cy="272"/>
                  </a:xfrm>
                  <a:prstGeom prst="line">
                    <a:avLst/>
                  </a:prstGeom>
                  <a:noFill/>
                  <a:ln w="19050">
                    <a:solidFill>
                      <a:schemeClr val="tx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22" name="Line 13"/>
                  <p:cNvSpPr>
                    <a:spLocks noChangeShapeType="1"/>
                  </p:cNvSpPr>
                  <p:nvPr/>
                </p:nvSpPr>
                <p:spPr bwMode="auto">
                  <a:xfrm flipH="1">
                    <a:off x="4014" y="2568"/>
                    <a:ext cx="1315" cy="545"/>
                  </a:xfrm>
                  <a:prstGeom prst="line">
                    <a:avLst/>
                  </a:prstGeom>
                  <a:noFill/>
                  <a:ln w="38100">
                    <a:solidFill>
                      <a:schemeClr val="tx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23" name="Line 14"/>
                  <p:cNvSpPr>
                    <a:spLocks noChangeShapeType="1"/>
                  </p:cNvSpPr>
                  <p:nvPr/>
                </p:nvSpPr>
                <p:spPr bwMode="auto">
                  <a:xfrm rot="17740096" flipH="1">
                    <a:off x="3923" y="3158"/>
                    <a:ext cx="317" cy="318"/>
                  </a:xfrm>
                  <a:prstGeom prst="line">
                    <a:avLst/>
                  </a:prstGeom>
                  <a:noFill/>
                  <a:ln w="19050">
                    <a:solidFill>
                      <a:schemeClr val="tx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24" name="Line 15"/>
                  <p:cNvSpPr>
                    <a:spLocks noChangeShapeType="1"/>
                  </p:cNvSpPr>
                  <p:nvPr/>
                </p:nvSpPr>
                <p:spPr bwMode="auto">
                  <a:xfrm flipH="1">
                    <a:off x="4014" y="3067"/>
                    <a:ext cx="1315" cy="545"/>
                  </a:xfrm>
                  <a:prstGeom prst="line">
                    <a:avLst/>
                  </a:prstGeom>
                  <a:noFill/>
                  <a:ln w="38100">
                    <a:solidFill>
                      <a:schemeClr val="tx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25" name="Line 16"/>
                  <p:cNvSpPr>
                    <a:spLocks noChangeShapeType="1"/>
                  </p:cNvSpPr>
                  <p:nvPr/>
                </p:nvSpPr>
                <p:spPr bwMode="auto">
                  <a:xfrm flipV="1">
                    <a:off x="4014" y="3113"/>
                    <a:ext cx="0" cy="499"/>
                  </a:xfrm>
                  <a:prstGeom prst="line">
                    <a:avLst/>
                  </a:prstGeom>
                  <a:noFill/>
                  <a:ln w="3810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67619" name="Line 10"/>
                  <p:cNvSpPr>
                    <a:spLocks noChangeShapeType="1"/>
                  </p:cNvSpPr>
                  <p:nvPr/>
                </p:nvSpPr>
                <p:spPr bwMode="auto">
                  <a:xfrm>
                    <a:off x="3016" y="2205"/>
                    <a:ext cx="998" cy="908"/>
                  </a:xfrm>
                  <a:prstGeom prst="line">
                    <a:avLst/>
                  </a:prstGeom>
                  <a:noFill/>
                  <a:ln w="38100">
                    <a:solidFill>
                      <a:schemeClr val="tx2"/>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67612" name="Text Box 21"/>
                <p:cNvSpPr txBox="1">
                  <a:spLocks noChangeArrowheads="1"/>
                </p:cNvSpPr>
                <p:nvPr/>
              </p:nvSpPr>
              <p:spPr bwMode="auto">
                <a:xfrm flipH="1">
                  <a:off x="2942" y="2631"/>
                  <a:ext cx="49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7614" name="Text Box 23"/>
                <p:cNvSpPr txBox="1">
                  <a:spLocks noChangeArrowheads="1"/>
                </p:cNvSpPr>
                <p:nvPr/>
              </p:nvSpPr>
              <p:spPr bwMode="auto">
                <a:xfrm>
                  <a:off x="3923" y="260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endPar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15" name="Text Box 24"/>
                <p:cNvSpPr txBox="1">
                  <a:spLocks noChangeArrowheads="1"/>
                </p:cNvSpPr>
                <p:nvPr/>
              </p:nvSpPr>
              <p:spPr bwMode="auto">
                <a:xfrm>
                  <a:off x="3470" y="320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endPar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16" name="Text Box 25"/>
                <p:cNvSpPr txBox="1">
                  <a:spLocks noChangeArrowheads="1"/>
                </p:cNvSpPr>
                <p:nvPr/>
              </p:nvSpPr>
              <p:spPr bwMode="auto">
                <a:xfrm>
                  <a:off x="3606" y="3410"/>
                  <a:ext cx="6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67617" name="Text Box 26"/>
                <p:cNvSpPr txBox="1">
                  <a:spLocks noChangeArrowheads="1"/>
                </p:cNvSpPr>
                <p:nvPr/>
              </p:nvSpPr>
              <p:spPr bwMode="auto">
                <a:xfrm>
                  <a:off x="4059" y="337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endPar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18" name="Text Box 27"/>
                <p:cNvSpPr txBox="1">
                  <a:spLocks noChangeArrowheads="1"/>
                </p:cNvSpPr>
                <p:nvPr/>
              </p:nvSpPr>
              <p:spPr bwMode="auto">
                <a:xfrm>
                  <a:off x="3833" y="347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endParaRPr kumimoji="0"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7608" name="Text Box 28"/>
              <p:cNvSpPr txBox="1">
                <a:spLocks noChangeArrowheads="1"/>
              </p:cNvSpPr>
              <p:nvPr/>
            </p:nvSpPr>
            <p:spPr bwMode="auto">
              <a:xfrm>
                <a:off x="4104" y="2922"/>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800" b="1" i="0" u="none" strike="noStrike" kern="1200" cap="none" spc="0" normalizeH="0" baseline="-25000" noProof="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7609" name="Text Box 29"/>
              <p:cNvSpPr txBox="1">
                <a:spLocks noChangeArrowheads="1"/>
              </p:cNvSpPr>
              <p:nvPr/>
            </p:nvSpPr>
            <p:spPr bwMode="auto">
              <a:xfrm>
                <a:off x="2834" y="2251"/>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入射</a:t>
                </a:r>
              </a:p>
            </p:txBody>
          </p:sp>
          <p:sp>
            <p:nvSpPr>
              <p:cNvPr id="67610" name="Text Box 30"/>
              <p:cNvSpPr txBox="1">
                <a:spLocks noChangeArrowheads="1"/>
              </p:cNvSpPr>
              <p:nvPr/>
            </p:nvSpPr>
            <p:spPr bwMode="auto">
              <a:xfrm>
                <a:off x="4920" y="2160"/>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rPr>
                  <a:t>散射</a:t>
                </a:r>
              </a:p>
            </p:txBody>
          </p:sp>
        </p:grpSp>
        <p:sp>
          <p:nvSpPr>
            <p:cNvPr id="47" name="Text Box 22"/>
            <p:cNvSpPr txBox="1">
              <a:spLocks noChangeArrowheads="1"/>
            </p:cNvSpPr>
            <p:nvPr/>
          </p:nvSpPr>
          <p:spPr bwMode="auto">
            <a:xfrm>
              <a:off x="8553450" y="4360022"/>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grpSp>
      <p:sp>
        <p:nvSpPr>
          <p:cNvPr id="51" name="Oval 40"/>
          <p:cNvSpPr>
            <a:spLocks noChangeArrowheads="1"/>
          </p:cNvSpPr>
          <p:nvPr/>
        </p:nvSpPr>
        <p:spPr bwMode="auto">
          <a:xfrm>
            <a:off x="6732588" y="5143500"/>
            <a:ext cx="144462" cy="14287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Oval 41"/>
          <p:cNvSpPr>
            <a:spLocks noChangeArrowheads="1"/>
          </p:cNvSpPr>
          <p:nvPr/>
        </p:nvSpPr>
        <p:spPr bwMode="auto">
          <a:xfrm>
            <a:off x="6732588" y="4322763"/>
            <a:ext cx="144462" cy="14287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Rectangle 7"/>
          <p:cNvSpPr txBox="1">
            <a:spLocks noRot="1" noChangeArrowheads="1"/>
          </p:cNvSpPr>
          <p:nvPr/>
        </p:nvSpPr>
        <p:spPr bwMode="auto">
          <a:xfrm>
            <a:off x="259968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衍射波矢与倒格空间</a:t>
            </a:r>
          </a:p>
        </p:txBody>
      </p:sp>
      <p:sp>
        <p:nvSpPr>
          <p:cNvPr id="44"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45" name="页脚占位符 1">
            <a:extLst>
              <a:ext uri="{FF2B5EF4-FFF2-40B4-BE49-F238E27FC236}">
                <a16:creationId xmlns:a16="http://schemas.microsoft.com/office/drawing/2014/main" id="{FECEECC8-5138-48CD-9954-BCF4E86ED5D6}"/>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6" name="灯片编号占位符 2">
            <a:extLst>
              <a:ext uri="{FF2B5EF4-FFF2-40B4-BE49-F238E27FC236}">
                <a16:creationId xmlns:a16="http://schemas.microsoft.com/office/drawing/2014/main" id="{EC87AB30-FA07-4E44-9941-B42EABA444D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3286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88906"/>
                                        </p:tgtEl>
                                        <p:attrNameLst>
                                          <p:attrName>style.visibility</p:attrName>
                                        </p:attrNameLst>
                                      </p:cBhvr>
                                      <p:to>
                                        <p:strVal val="visible"/>
                                      </p:to>
                                    </p:set>
                                    <p:animEffect transition="in" filter="dissolve">
                                      <p:cBhvr>
                                        <p:cTn id="12" dur="500"/>
                                        <p:tgtEl>
                                          <p:spTgt spid="11889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88897"/>
                                        </p:tgtEl>
                                        <p:attrNameLst>
                                          <p:attrName>style.visibility</p:attrName>
                                        </p:attrNameLst>
                                      </p:cBhvr>
                                      <p:to>
                                        <p:strVal val="visible"/>
                                      </p:to>
                                    </p:set>
                                    <p:animEffect transition="in" filter="dissolve">
                                      <p:cBhvr>
                                        <p:cTn id="17" dur="500"/>
                                        <p:tgtEl>
                                          <p:spTgt spid="118889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188901"/>
                                        </p:tgtEl>
                                        <p:attrNameLst>
                                          <p:attrName>style.visibility</p:attrName>
                                        </p:attrNameLst>
                                      </p:cBhvr>
                                      <p:to>
                                        <p:strVal val="visible"/>
                                      </p:to>
                                    </p:set>
                                    <p:anim calcmode="lin" valueType="num">
                                      <p:cBhvr additive="base">
                                        <p:cTn id="22" dur="500"/>
                                        <p:tgtEl>
                                          <p:spTgt spid="1188901"/>
                                        </p:tgtEl>
                                        <p:attrNameLst>
                                          <p:attrName>ppt_x</p:attrName>
                                        </p:attrNameLst>
                                      </p:cBhvr>
                                      <p:tavLst>
                                        <p:tav tm="0">
                                          <p:val>
                                            <p:strVal val="#ppt_x-#ppt_w*1.125000"/>
                                          </p:val>
                                        </p:tav>
                                        <p:tav tm="100000">
                                          <p:val>
                                            <p:strVal val="#ppt_x"/>
                                          </p:val>
                                        </p:tav>
                                      </p:tavLst>
                                    </p:anim>
                                    <p:animEffect transition="in" filter="wipe(right)">
                                      <p:cBhvr>
                                        <p:cTn id="23" dur="500"/>
                                        <p:tgtEl>
                                          <p:spTgt spid="118890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188900"/>
                                        </p:tgtEl>
                                        <p:attrNameLst>
                                          <p:attrName>style.visibility</p:attrName>
                                        </p:attrNameLst>
                                      </p:cBhvr>
                                      <p:to>
                                        <p:strVal val="visible"/>
                                      </p:to>
                                    </p:set>
                                    <p:anim calcmode="lin" valueType="num">
                                      <p:cBhvr additive="base">
                                        <p:cTn id="28" dur="500"/>
                                        <p:tgtEl>
                                          <p:spTgt spid="1188900"/>
                                        </p:tgtEl>
                                        <p:attrNameLst>
                                          <p:attrName>ppt_y</p:attrName>
                                        </p:attrNameLst>
                                      </p:cBhvr>
                                      <p:tavLst>
                                        <p:tav tm="0">
                                          <p:val>
                                            <p:strVal val="#ppt_y+#ppt_h*1.125000"/>
                                          </p:val>
                                        </p:tav>
                                        <p:tav tm="100000">
                                          <p:val>
                                            <p:strVal val="#ppt_y"/>
                                          </p:val>
                                        </p:tav>
                                      </p:tavLst>
                                    </p:anim>
                                    <p:animEffect transition="in" filter="wipe(up)">
                                      <p:cBhvr>
                                        <p:cTn id="29" dur="500"/>
                                        <p:tgtEl>
                                          <p:spTgt spid="118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900"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9" name="组合 858"/>
          <p:cNvGrpSpPr/>
          <p:nvPr/>
        </p:nvGrpSpPr>
        <p:grpSpPr>
          <a:xfrm>
            <a:off x="1480545" y="855946"/>
            <a:ext cx="3361828" cy="1030683"/>
            <a:chOff x="1480545" y="855946"/>
            <a:chExt cx="3361828" cy="1030683"/>
          </a:xfrm>
        </p:grpSpPr>
        <p:sp>
          <p:nvSpPr>
            <p:cNvPr id="861" name="Text Box 36"/>
            <p:cNvSpPr txBox="1">
              <a:spLocks noChangeArrowheads="1"/>
            </p:cNvSpPr>
            <p:nvPr/>
          </p:nvSpPr>
          <p:spPr bwMode="auto">
            <a:xfrm>
              <a:off x="1480545" y="855946"/>
              <a:ext cx="2621280" cy="460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根据劳厄衍射方程</a:t>
              </a:r>
            </a:p>
          </p:txBody>
        </p:sp>
        <p:graphicFrame>
          <p:nvGraphicFramePr>
            <p:cNvPr id="862" name="Object 38"/>
            <p:cNvGraphicFramePr>
              <a:graphicFrameLocks noChangeAspect="1"/>
            </p:cNvGraphicFramePr>
            <p:nvPr/>
          </p:nvGraphicFramePr>
          <p:xfrm>
            <a:off x="2076947" y="1357991"/>
            <a:ext cx="2765426" cy="528638"/>
          </p:xfrm>
          <a:graphic>
            <a:graphicData uri="http://schemas.openxmlformats.org/presentationml/2006/ole">
              <mc:AlternateContent xmlns:mc="http://schemas.openxmlformats.org/markup-compatibility/2006">
                <mc:Choice xmlns:v="urn:schemas-microsoft-com:vml" Requires="v">
                  <p:oleObj spid="_x0000_s238565" name="Equation" r:id="rId4" imgW="28651200" imgH="5486400" progId="Equation.DSMT4">
                    <p:embed/>
                  </p:oleObj>
                </mc:Choice>
                <mc:Fallback>
                  <p:oleObj name="Equation" r:id="rId4" imgW="28651200" imgH="5486400" progId="Equation.DSMT4">
                    <p:embed/>
                    <p:pic>
                      <p:nvPicPr>
                        <p:cNvPr id="862" name="Object 38"/>
                        <p:cNvPicPr>
                          <a:picLocks noChangeAspect="1" noChangeArrowheads="1"/>
                        </p:cNvPicPr>
                        <p:nvPr/>
                      </p:nvPicPr>
                      <p:blipFill>
                        <a:blip r:embed="rId5"/>
                        <a:srcRect/>
                        <a:stretch>
                          <a:fillRect/>
                        </a:stretch>
                      </p:blipFill>
                      <p:spPr bwMode="auto">
                        <a:xfrm>
                          <a:off x="2076947" y="1357991"/>
                          <a:ext cx="2765426"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238566" name="Equation" r:id="rId6" imgW="10363200" imgH="5486400" progId="Equation.DSMT4">
                    <p:embed/>
                  </p:oleObj>
                </mc:Choice>
                <mc:Fallback>
                  <p:oleObj name="Equation" r:id="rId6" imgW="10363200" imgH="5486400" progId="Equation.DSMT4">
                    <p:embed/>
                    <p:pic>
                      <p:nvPicPr>
                        <p:cNvPr id="1313" name="Object 38"/>
                        <p:cNvPicPr>
                          <a:picLocks noChangeAspect="1" noChangeArrowheads="1"/>
                        </p:cNvPicPr>
                        <p:nvPr/>
                      </p:nvPicPr>
                      <p:blipFill>
                        <a:blip r:embed="rId7"/>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4" name="Object 38"/>
            <p:cNvGraphicFramePr>
              <a:graphicFrameLocks noChangeAspect="1"/>
            </p:cNvGraphicFramePr>
            <p:nvPr/>
          </p:nvGraphicFramePr>
          <p:xfrm>
            <a:off x="4986519" y="4020774"/>
            <a:ext cx="305561" cy="373440"/>
          </p:xfrm>
          <a:graphic>
            <a:graphicData uri="http://schemas.openxmlformats.org/presentationml/2006/ole">
              <mc:AlternateContent xmlns:mc="http://schemas.openxmlformats.org/markup-compatibility/2006">
                <mc:Choice xmlns:v="urn:schemas-microsoft-com:vml" Requires="v">
                  <p:oleObj spid="_x0000_s238567" name="Equation" r:id="rId8" imgW="126720" imgH="177480" progId="Equation.DSMT4">
                    <p:embed/>
                  </p:oleObj>
                </mc:Choice>
                <mc:Fallback>
                  <p:oleObj name="Equation" r:id="rId8" imgW="126720" imgH="177480" progId="Equation.DSMT4">
                    <p:embed/>
                    <p:pic>
                      <p:nvPicPr>
                        <p:cNvPr id="1314" name="Object 38"/>
                        <p:cNvPicPr>
                          <a:picLocks noChangeAspect="1" noChangeArrowheads="1"/>
                        </p:cNvPicPr>
                        <p:nvPr/>
                      </p:nvPicPr>
                      <p:blipFill>
                        <a:blip r:embed="rId9"/>
                        <a:srcRect/>
                        <a:stretch>
                          <a:fillRect/>
                        </a:stretch>
                      </p:blipFill>
                      <p:spPr bwMode="auto">
                        <a:xfrm>
                          <a:off x="4986519" y="4020774"/>
                          <a:ext cx="305561" cy="373440"/>
                        </a:xfrm>
                        <a:prstGeom prst="rect">
                          <a:avLst/>
                        </a:prstGeom>
                        <a:noFill/>
                        <a:ln>
                          <a:noFill/>
                        </a:ln>
                      </p:spPr>
                    </p:pic>
                  </p:oleObj>
                </mc:Fallback>
              </mc:AlternateContent>
            </a:graphicData>
          </a:graphic>
        </p:graphicFrame>
      </p:grpSp>
      <p:grpSp>
        <p:nvGrpSpPr>
          <p:cNvPr id="5" name="组合 4"/>
          <p:cNvGrpSpPr/>
          <p:nvPr/>
        </p:nvGrpSpPr>
        <p:grpSpPr>
          <a:xfrm>
            <a:off x="3919766" y="5010907"/>
            <a:ext cx="738325" cy="523220"/>
            <a:chOff x="3919766" y="5010907"/>
            <a:chExt cx="738325" cy="523220"/>
          </a:xfrm>
        </p:grpSpPr>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组合 2"/>
          <p:cNvGrpSpPr/>
          <p:nvPr/>
        </p:nvGrpSpPr>
        <p:grpSpPr>
          <a:xfrm>
            <a:off x="421389" y="2065203"/>
            <a:ext cx="5078997" cy="576262"/>
            <a:chOff x="421389" y="2065203"/>
            <a:chExt cx="5078997" cy="576262"/>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7" name="Object 21"/>
            <p:cNvGraphicFramePr>
              <a:graphicFrameLocks noChangeAspect="1"/>
            </p:cNvGraphicFramePr>
            <p:nvPr/>
          </p:nvGraphicFramePr>
          <p:xfrm>
            <a:off x="3268361" y="2065203"/>
            <a:ext cx="2232025" cy="576262"/>
          </p:xfrm>
          <a:graphic>
            <a:graphicData uri="http://schemas.openxmlformats.org/presentationml/2006/ole">
              <mc:AlternateContent xmlns:mc="http://schemas.openxmlformats.org/markup-compatibility/2006">
                <mc:Choice xmlns:v="urn:schemas-microsoft-com:vml" Requires="v">
                  <p:oleObj spid="_x0000_s238568" name="Equation" r:id="rId10" imgW="21336000" imgH="5486400" progId="Equation.DSMT4">
                    <p:embed/>
                  </p:oleObj>
                </mc:Choice>
                <mc:Fallback>
                  <p:oleObj name="Equation" r:id="rId10" imgW="21336000" imgH="5486400" progId="Equation.DSMT4">
                    <p:embed/>
                    <p:pic>
                      <p:nvPicPr>
                        <p:cNvPr id="457" name="Object 21"/>
                        <p:cNvPicPr>
                          <a:picLocks noChangeAspect="1" noChangeArrowheads="1"/>
                        </p:cNvPicPr>
                        <p:nvPr/>
                      </p:nvPicPr>
                      <p:blipFill>
                        <a:blip r:embed="rId11"/>
                        <a:srcRect/>
                        <a:stretch>
                          <a:fillRect/>
                        </a:stretch>
                      </p:blipFill>
                      <p:spPr bwMode="auto">
                        <a:xfrm>
                          <a:off x="3268361" y="2065203"/>
                          <a:ext cx="2232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421389" y="2075156"/>
              <a:ext cx="296908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根据倒格矢的定义：</a:t>
              </a:r>
            </a:p>
          </p:txBody>
        </p:sp>
      </p:grpSp>
      <p:grpSp>
        <p:nvGrpSpPr>
          <p:cNvPr id="7" name="组合 6"/>
          <p:cNvGrpSpPr/>
          <p:nvPr/>
        </p:nvGrpSpPr>
        <p:grpSpPr>
          <a:xfrm>
            <a:off x="403013" y="2635576"/>
            <a:ext cx="3457472" cy="1176591"/>
            <a:chOff x="403013" y="2635576"/>
            <a:chExt cx="3457472" cy="1176591"/>
          </a:xfrm>
        </p:grpSpPr>
        <p:graphicFrame>
          <p:nvGraphicFramePr>
            <p:cNvPr id="459" name="Object 21"/>
            <p:cNvGraphicFramePr>
              <a:graphicFrameLocks noChangeAspect="1"/>
            </p:cNvGraphicFramePr>
            <p:nvPr/>
          </p:nvGraphicFramePr>
          <p:xfrm>
            <a:off x="2011048" y="3204154"/>
            <a:ext cx="1849437" cy="608013"/>
          </p:xfrm>
          <a:graphic>
            <a:graphicData uri="http://schemas.openxmlformats.org/presentationml/2006/ole">
              <mc:AlternateContent xmlns:mc="http://schemas.openxmlformats.org/markup-compatibility/2006">
                <mc:Choice xmlns:v="urn:schemas-microsoft-com:vml" Requires="v">
                  <p:oleObj spid="_x0000_s238569" name="Equation" r:id="rId12" imgW="17678400" imgH="5791200" progId="Equation.DSMT4">
                    <p:embed/>
                  </p:oleObj>
                </mc:Choice>
                <mc:Fallback>
                  <p:oleObj name="Equation" r:id="rId12" imgW="17678400" imgH="5791200" progId="Equation.DSMT4">
                    <p:embed/>
                    <p:pic>
                      <p:nvPicPr>
                        <p:cNvPr id="459" name="Object 21"/>
                        <p:cNvPicPr>
                          <a:picLocks noChangeAspect="1" noChangeArrowheads="1"/>
                        </p:cNvPicPr>
                        <p:nvPr/>
                      </p:nvPicPr>
                      <p:blipFill>
                        <a:blip r:embed="rId13"/>
                        <a:srcRect/>
                        <a:stretch>
                          <a:fillRect/>
                        </a:stretch>
                      </p:blipFill>
                      <p:spPr bwMode="auto">
                        <a:xfrm>
                          <a:off x="2011048" y="3204154"/>
                          <a:ext cx="18494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 name="文本框 460"/>
            <p:cNvSpPr txBox="1"/>
            <p:nvPr/>
          </p:nvSpPr>
          <p:spPr>
            <a:xfrm>
              <a:off x="403013" y="2635576"/>
              <a:ext cx="329449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则存在一个倒格矢</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49"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50" name="组合 449"/>
          <p:cNvGrpSpPr/>
          <p:nvPr/>
        </p:nvGrpSpPr>
        <p:grpSpPr>
          <a:xfrm>
            <a:off x="2051782" y="3705553"/>
            <a:ext cx="2066427" cy="687898"/>
            <a:chOff x="2210151" y="3710222"/>
            <a:chExt cx="2066427" cy="687898"/>
          </a:xfrm>
        </p:grpSpPr>
        <p:sp>
          <p:nvSpPr>
            <p:cNvPr id="451" name="文本框 450"/>
            <p:cNvSpPr txBox="1"/>
            <p:nvPr/>
          </p:nvSpPr>
          <p:spPr>
            <a:xfrm>
              <a:off x="2210151" y="3978425"/>
              <a:ext cx="2066427" cy="419695"/>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虚拟波</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的波矢</a:t>
              </a:r>
              <a:endParaRPr kumimoji="0" lang="zh-CN" altLang="en-US" sz="24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52" name="直接箭头连接符 451"/>
            <p:cNvCxnSpPr/>
            <p:nvPr/>
          </p:nvCxnSpPr>
          <p:spPr>
            <a:xfrm flipH="1" flipV="1">
              <a:off x="2408702" y="3710222"/>
              <a:ext cx="55101" cy="2704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8" name="文本框 457"/>
          <p:cNvSpPr txBox="1"/>
          <p:nvPr/>
        </p:nvSpPr>
        <p:spPr>
          <a:xfrm>
            <a:off x="2051783" y="3973756"/>
            <a:ext cx="1199514"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虚拟波</a:t>
            </a:r>
            <a:endParaRPr kumimoji="0" lang="zh-CN" altLang="en-US" sz="24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6" name="页脚占位符 1">
            <a:extLst>
              <a:ext uri="{FF2B5EF4-FFF2-40B4-BE49-F238E27FC236}">
                <a16:creationId xmlns:a16="http://schemas.microsoft.com/office/drawing/2014/main" id="{CF8D176D-8A18-4FA2-A4F7-F16412640C9F}"/>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460" name="灯片编号占位符 2">
            <a:extLst>
              <a:ext uri="{FF2B5EF4-FFF2-40B4-BE49-F238E27FC236}">
                <a16:creationId xmlns:a16="http://schemas.microsoft.com/office/drawing/2014/main" id="{84A3B589-E075-400B-AF63-0E0EAB2FD0B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63" name="Rectangle 7">
            <a:extLst>
              <a:ext uri="{FF2B5EF4-FFF2-40B4-BE49-F238E27FC236}">
                <a16:creationId xmlns:a16="http://schemas.microsoft.com/office/drawing/2014/main" id="{A4F329AA-5306-4FAA-9257-67A0CD74A053}"/>
              </a:ext>
            </a:extLst>
          </p:cNvPr>
          <p:cNvSpPr txBox="1">
            <a:spLocks noRot="1" noChangeArrowheads="1"/>
          </p:cNvSpPr>
          <p:nvPr/>
        </p:nvSpPr>
        <p:spPr bwMode="auto">
          <a:xfrm>
            <a:off x="259968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衍射波矢与倒格空间</a:t>
            </a:r>
          </a:p>
        </p:txBody>
      </p:sp>
    </p:spTree>
    <p:extLst>
      <p:ext uri="{BB962C8B-B14F-4D97-AF65-F5344CB8AC3E}">
        <p14:creationId xmlns:p14="http://schemas.microsoft.com/office/powerpoint/2010/main" val="39456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5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0"/>
                                        </p:tgtEl>
                                        <p:attrNameLst>
                                          <p:attrName>style.visibility</p:attrName>
                                        </p:attrNameLst>
                                      </p:cBhvr>
                                      <p:to>
                                        <p:strVal val="visible"/>
                                      </p:to>
                                    </p:set>
                                    <p:animEffect transition="in" filter="fade">
                                      <p:cBhvr>
                                        <p:cTn id="22"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239584" name="Equation" r:id="rId4" imgW="10363200" imgH="5486400" progId="Equation.DSMT4">
                    <p:embed/>
                  </p:oleObj>
                </mc:Choice>
                <mc:Fallback>
                  <p:oleObj name="Equation" r:id="rId4" imgW="10363200" imgH="5486400" progId="Equation.DSMT4">
                    <p:embed/>
                    <p:pic>
                      <p:nvPicPr>
                        <p:cNvPr id="1313" name="Object 38"/>
                        <p:cNvPicPr>
                          <a:picLocks noChangeAspect="1" noChangeArrowheads="1"/>
                        </p:cNvPicPr>
                        <p:nvPr/>
                      </p:nvPicPr>
                      <p:blipFill>
                        <a:blip r:embed="rId5"/>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7" name="Object 21"/>
          <p:cNvGraphicFramePr>
            <a:graphicFrameLocks noChangeAspect="1"/>
          </p:cNvGraphicFramePr>
          <p:nvPr/>
        </p:nvGraphicFramePr>
        <p:xfrm>
          <a:off x="3276079" y="2060848"/>
          <a:ext cx="2232025" cy="576262"/>
        </p:xfrm>
        <a:graphic>
          <a:graphicData uri="http://schemas.openxmlformats.org/presentationml/2006/ole">
            <mc:AlternateContent xmlns:mc="http://schemas.openxmlformats.org/markup-compatibility/2006">
              <mc:Choice xmlns:v="urn:schemas-microsoft-com:vml" Requires="v">
                <p:oleObj spid="_x0000_s239585" name="Equation" r:id="rId6" imgW="21336000" imgH="5486400" progId="Equation.DSMT4">
                  <p:embed/>
                </p:oleObj>
              </mc:Choice>
              <mc:Fallback>
                <p:oleObj name="Equation" r:id="rId6" imgW="21336000" imgH="5486400" progId="Equation.DSMT4">
                  <p:embed/>
                  <p:pic>
                    <p:nvPicPr>
                      <p:cNvPr id="457" name="Object 21"/>
                      <p:cNvPicPr>
                        <a:picLocks noChangeAspect="1" noChangeArrowheads="1"/>
                      </p:cNvPicPr>
                      <p:nvPr/>
                    </p:nvPicPr>
                    <p:blipFill>
                      <a:blip r:embed="rId7"/>
                      <a:srcRect/>
                      <a:stretch>
                        <a:fillRect/>
                      </a:stretch>
                    </p:blipFill>
                    <p:spPr bwMode="auto">
                      <a:xfrm>
                        <a:off x="3276079" y="2060848"/>
                        <a:ext cx="2232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421389" y="2075156"/>
            <a:ext cx="296908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根据倒格矢的定义：</a:t>
            </a:r>
          </a:p>
        </p:txBody>
      </p:sp>
      <p:graphicFrame>
        <p:nvGraphicFramePr>
          <p:cNvPr id="459" name="Object 21"/>
          <p:cNvGraphicFramePr>
            <a:graphicFrameLocks noChangeAspect="1"/>
          </p:cNvGraphicFramePr>
          <p:nvPr/>
        </p:nvGraphicFramePr>
        <p:xfrm>
          <a:off x="2011048" y="3204154"/>
          <a:ext cx="1849437" cy="608013"/>
        </p:xfrm>
        <a:graphic>
          <a:graphicData uri="http://schemas.openxmlformats.org/presentationml/2006/ole">
            <mc:AlternateContent xmlns:mc="http://schemas.openxmlformats.org/markup-compatibility/2006">
              <mc:Choice xmlns:v="urn:schemas-microsoft-com:vml" Requires="v">
                <p:oleObj spid="_x0000_s239586" name="Equation" r:id="rId8" imgW="17678400" imgH="5791200" progId="Equation.DSMT4">
                  <p:embed/>
                </p:oleObj>
              </mc:Choice>
              <mc:Fallback>
                <p:oleObj name="Equation" r:id="rId8" imgW="17678400" imgH="5791200" progId="Equation.DSMT4">
                  <p:embed/>
                  <p:pic>
                    <p:nvPicPr>
                      <p:cNvPr id="459" name="Object 21"/>
                      <p:cNvPicPr>
                        <a:picLocks noChangeAspect="1" noChangeArrowheads="1"/>
                      </p:cNvPicPr>
                      <p:nvPr/>
                    </p:nvPicPr>
                    <p:blipFill>
                      <a:blip r:embed="rId9"/>
                      <a:srcRect/>
                      <a:stretch>
                        <a:fillRect/>
                      </a:stretch>
                    </p:blipFill>
                    <p:spPr bwMode="auto">
                      <a:xfrm>
                        <a:off x="2011048" y="3204154"/>
                        <a:ext cx="18494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 name="文本框 460"/>
          <p:cNvSpPr txBox="1"/>
          <p:nvPr/>
        </p:nvSpPr>
        <p:spPr>
          <a:xfrm>
            <a:off x="403013" y="2635576"/>
            <a:ext cx="329449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则存在一个倒格矢</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4" name="文本框 33"/>
          <p:cNvSpPr txBox="1"/>
          <p:nvPr/>
        </p:nvSpPr>
        <p:spPr>
          <a:xfrm>
            <a:off x="662081" y="5722510"/>
            <a:ext cx="8039728" cy="523220"/>
          </a:xfrm>
          <a:prstGeom prst="rect">
            <a:avLst/>
          </a:prstGeom>
          <a:solidFill>
            <a:srgbClr val="FFCCFF"/>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这个虚拟波与入射波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的合波，就得到衍射波</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 name="Rectangle 36"/>
          <p:cNvSpPr>
            <a:spLocks noChangeArrowheads="1"/>
          </p:cNvSpPr>
          <p:nvPr/>
        </p:nvSpPr>
        <p:spPr bwMode="auto">
          <a:xfrm>
            <a:off x="1117103" y="4725923"/>
            <a:ext cx="7199313" cy="885825"/>
          </a:xfrm>
          <a:prstGeom prst="rect">
            <a:avLst/>
          </a:prstGeom>
          <a:solidFill>
            <a:srgbClr val="FFFF00"/>
          </a:solidFill>
          <a:ln>
            <a:noFill/>
          </a:ln>
          <a:effectLst/>
        </p:spPr>
        <p:txBody>
          <a:bodyPr anchor="ctr">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周期性的晶格结构对入射波的作用，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就是等效为以倒格矢为波矢的波的作用 </a:t>
            </a: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50"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51" name="组合 450"/>
          <p:cNvGrpSpPr/>
          <p:nvPr/>
        </p:nvGrpSpPr>
        <p:grpSpPr>
          <a:xfrm>
            <a:off x="1480545" y="855946"/>
            <a:ext cx="3361828" cy="1030683"/>
            <a:chOff x="1480545" y="855946"/>
            <a:chExt cx="3361828" cy="1030683"/>
          </a:xfrm>
        </p:grpSpPr>
        <p:sp>
          <p:nvSpPr>
            <p:cNvPr id="452" name="Text Box 36"/>
            <p:cNvSpPr txBox="1">
              <a:spLocks noChangeArrowheads="1"/>
            </p:cNvSpPr>
            <p:nvPr/>
          </p:nvSpPr>
          <p:spPr bwMode="auto">
            <a:xfrm>
              <a:off x="1480545" y="855946"/>
              <a:ext cx="2621280" cy="460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根据劳厄衍射方程</a:t>
              </a:r>
            </a:p>
          </p:txBody>
        </p:sp>
        <p:graphicFrame>
          <p:nvGraphicFramePr>
            <p:cNvPr id="456" name="Object 38"/>
            <p:cNvGraphicFramePr>
              <a:graphicFrameLocks noChangeAspect="1"/>
            </p:cNvGraphicFramePr>
            <p:nvPr/>
          </p:nvGraphicFramePr>
          <p:xfrm>
            <a:off x="2076947" y="1357991"/>
            <a:ext cx="2765426" cy="528638"/>
          </p:xfrm>
          <a:graphic>
            <a:graphicData uri="http://schemas.openxmlformats.org/presentationml/2006/ole">
              <mc:AlternateContent xmlns:mc="http://schemas.openxmlformats.org/markup-compatibility/2006">
                <mc:Choice xmlns:v="urn:schemas-microsoft-com:vml" Requires="v">
                  <p:oleObj spid="_x0000_s239587" name="Equation" r:id="rId10" imgW="28651200" imgH="5486400" progId="Equation.DSMT4">
                    <p:embed/>
                  </p:oleObj>
                </mc:Choice>
                <mc:Fallback>
                  <p:oleObj name="Equation" r:id="rId10" imgW="28651200" imgH="5486400" progId="Equation.DSMT4">
                    <p:embed/>
                    <p:pic>
                      <p:nvPicPr>
                        <p:cNvPr id="456" name="Object 38"/>
                        <p:cNvPicPr>
                          <a:picLocks noChangeAspect="1" noChangeArrowheads="1"/>
                        </p:cNvPicPr>
                        <p:nvPr/>
                      </p:nvPicPr>
                      <p:blipFill>
                        <a:blip r:embed="rId11"/>
                        <a:srcRect/>
                        <a:stretch>
                          <a:fillRect/>
                        </a:stretch>
                      </p:blipFill>
                      <p:spPr bwMode="auto">
                        <a:xfrm>
                          <a:off x="2076947" y="1357991"/>
                          <a:ext cx="2765426"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 name="Rectangle 25"/>
          <p:cNvSpPr>
            <a:spLocks noChangeArrowheads="1"/>
          </p:cNvSpPr>
          <p:nvPr/>
        </p:nvSpPr>
        <p:spPr bwMode="auto">
          <a:xfrm>
            <a:off x="426564" y="1263397"/>
            <a:ext cx="8533525" cy="1865126"/>
          </a:xfrm>
          <a:prstGeom prst="rect">
            <a:avLst/>
          </a:prstGeom>
          <a:solidFill>
            <a:srgbClr val="FFCCFF"/>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周期性晶格结构对入射波的作用（从波矢为</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的入射波到波矢为</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的散射波），可以等效为以该晶格倒格矢为波矢的波的作用。换言之，一个空间的周期结构可以看成是一个虚拟</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波</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，它的波矢就是这个周期结构的一个倒格矢量</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58" name="Object 38"/>
          <p:cNvGraphicFramePr>
            <a:graphicFrameLocks noChangeAspect="1"/>
          </p:cNvGraphicFramePr>
          <p:nvPr/>
        </p:nvGraphicFramePr>
        <p:xfrm>
          <a:off x="4938285" y="4020774"/>
          <a:ext cx="305561" cy="373440"/>
        </p:xfrm>
        <a:graphic>
          <a:graphicData uri="http://schemas.openxmlformats.org/presentationml/2006/ole">
            <mc:AlternateContent xmlns:mc="http://schemas.openxmlformats.org/markup-compatibility/2006">
              <mc:Choice xmlns:v="urn:schemas-microsoft-com:vml" Requires="v">
                <p:oleObj spid="_x0000_s239588" name="Equation" r:id="rId12" imgW="126720" imgH="177480" progId="Equation.DSMT4">
                  <p:embed/>
                </p:oleObj>
              </mc:Choice>
              <mc:Fallback>
                <p:oleObj name="Equation" r:id="rId12" imgW="126720" imgH="177480" progId="Equation.DSMT4">
                  <p:embed/>
                  <p:pic>
                    <p:nvPicPr>
                      <p:cNvPr id="458" name="Object 38"/>
                      <p:cNvPicPr>
                        <a:picLocks noChangeAspect="1" noChangeArrowheads="1"/>
                      </p:cNvPicPr>
                      <p:nvPr/>
                    </p:nvPicPr>
                    <p:blipFill>
                      <a:blip r:embed="rId13"/>
                      <a:srcRect/>
                      <a:stretch>
                        <a:fillRect/>
                      </a:stretch>
                    </p:blipFill>
                    <p:spPr bwMode="auto">
                      <a:xfrm>
                        <a:off x="4938285" y="4020774"/>
                        <a:ext cx="305561" cy="373440"/>
                      </a:xfrm>
                      <a:prstGeom prst="rect">
                        <a:avLst/>
                      </a:prstGeom>
                      <a:noFill/>
                      <a:ln>
                        <a:noFill/>
                      </a:ln>
                    </p:spPr>
                  </p:pic>
                </p:oleObj>
              </mc:Fallback>
            </mc:AlternateContent>
          </a:graphicData>
        </a:graphic>
      </p:graphicFrame>
      <p:grpSp>
        <p:nvGrpSpPr>
          <p:cNvPr id="8" name="组合 7"/>
          <p:cNvGrpSpPr/>
          <p:nvPr/>
        </p:nvGrpSpPr>
        <p:grpSpPr>
          <a:xfrm>
            <a:off x="2051782" y="3677630"/>
            <a:ext cx="2066427" cy="715821"/>
            <a:chOff x="2210151" y="3682299"/>
            <a:chExt cx="2066427" cy="715821"/>
          </a:xfrm>
        </p:grpSpPr>
        <p:sp>
          <p:nvSpPr>
            <p:cNvPr id="460" name="文本框 459"/>
            <p:cNvSpPr txBox="1"/>
            <p:nvPr/>
          </p:nvSpPr>
          <p:spPr>
            <a:xfrm>
              <a:off x="2210151" y="3978425"/>
              <a:ext cx="2066427" cy="419695"/>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虚拟波</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的波矢</a:t>
              </a:r>
              <a:endParaRPr kumimoji="0" lang="zh-CN" altLang="en-US" sz="24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 name="直接箭头连接符 4"/>
            <p:cNvCxnSpPr/>
            <p:nvPr/>
          </p:nvCxnSpPr>
          <p:spPr>
            <a:xfrm flipH="1" flipV="1">
              <a:off x="2408702" y="3682299"/>
              <a:ext cx="55101" cy="297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2" name="页脚占位符 1">
            <a:extLst>
              <a:ext uri="{FF2B5EF4-FFF2-40B4-BE49-F238E27FC236}">
                <a16:creationId xmlns:a16="http://schemas.microsoft.com/office/drawing/2014/main" id="{C69C7367-19EC-425D-A2A2-426E8BD8E247}"/>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463" name="灯片编号占位符 2">
            <a:extLst>
              <a:ext uri="{FF2B5EF4-FFF2-40B4-BE49-F238E27FC236}">
                <a16:creationId xmlns:a16="http://schemas.microsoft.com/office/drawing/2014/main" id="{C1B56DF1-1250-486A-8E6F-F1EDDF4D634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65" name="Rectangle 7">
            <a:extLst>
              <a:ext uri="{FF2B5EF4-FFF2-40B4-BE49-F238E27FC236}">
                <a16:creationId xmlns:a16="http://schemas.microsoft.com/office/drawing/2014/main" id="{F9130261-D6E0-4432-AC5F-2D8F28EC6651}"/>
              </a:ext>
            </a:extLst>
          </p:cNvPr>
          <p:cNvSpPr txBox="1">
            <a:spLocks noRot="1" noChangeArrowheads="1"/>
          </p:cNvSpPr>
          <p:nvPr/>
        </p:nvSpPr>
        <p:spPr bwMode="auto">
          <a:xfrm>
            <a:off x="259968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衍射波矢与倒格空间</a:t>
            </a:r>
          </a:p>
        </p:txBody>
      </p:sp>
    </p:spTree>
    <p:extLst>
      <p:ext uri="{BB962C8B-B14F-4D97-AF65-F5344CB8AC3E}">
        <p14:creationId xmlns:p14="http://schemas.microsoft.com/office/powerpoint/2010/main" val="23778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83" grpId="0" animBg="1"/>
      <p:bldP spid="2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Rot="1" noChangeArrowheads="1"/>
          </p:cNvSpPr>
          <p:nvPr/>
        </p:nvSpPr>
        <p:spPr bwMode="auto">
          <a:xfrm>
            <a:off x="1830264" y="132577"/>
            <a:ext cx="60372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倒格矢与晶面之间的关系</a:t>
            </a:r>
          </a:p>
        </p:txBody>
      </p:sp>
      <p:sp>
        <p:nvSpPr>
          <p:cNvPr id="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4" name="组合 13"/>
          <p:cNvGrpSpPr/>
          <p:nvPr/>
        </p:nvGrpSpPr>
        <p:grpSpPr>
          <a:xfrm>
            <a:off x="323528" y="1187914"/>
            <a:ext cx="4507179" cy="1335944"/>
            <a:chOff x="424861" y="1187914"/>
            <a:chExt cx="4507179" cy="1335944"/>
          </a:xfrm>
        </p:grpSpPr>
        <p:sp>
          <p:nvSpPr>
            <p:cNvPr id="15" name="Text Box 29"/>
            <p:cNvSpPr txBox="1">
              <a:spLocks noChangeArrowheads="1"/>
            </p:cNvSpPr>
            <p:nvPr/>
          </p:nvSpPr>
          <p:spPr bwMode="auto">
            <a:xfrm>
              <a:off x="424861" y="1187914"/>
              <a:ext cx="4507179" cy="830997"/>
            </a:xfrm>
            <a:prstGeom prst="rect">
              <a:avLst/>
            </a:prstGeom>
            <a:solidFill>
              <a:schemeClr val="bg1"/>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正格子中一族晶面</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与某一倒格矢      正交</a:t>
              </a:r>
            </a:p>
          </p:txBody>
        </p:sp>
        <p:graphicFrame>
          <p:nvGraphicFramePr>
            <p:cNvPr id="16" name="对象 15"/>
            <p:cNvGraphicFramePr>
              <a:graphicFrameLocks noChangeAspect="1"/>
            </p:cNvGraphicFramePr>
            <p:nvPr/>
          </p:nvGraphicFramePr>
          <p:xfrm>
            <a:off x="857806" y="2018045"/>
            <a:ext cx="3168352" cy="505813"/>
          </p:xfrm>
          <a:graphic>
            <a:graphicData uri="http://schemas.openxmlformats.org/presentationml/2006/ole">
              <mc:AlternateContent xmlns:mc="http://schemas.openxmlformats.org/markup-compatibility/2006">
                <mc:Choice xmlns:v="urn:schemas-microsoft-com:vml" Requires="v">
                  <p:oleObj spid="_x0000_s249610" name="Equation" r:id="rId4" imgW="1422400" imgH="228600" progId="Equation.DSMT4">
                    <p:embed/>
                  </p:oleObj>
                </mc:Choice>
                <mc:Fallback>
                  <p:oleObj name="Equation" r:id="rId4" imgW="1422400" imgH="2286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6" y="2018045"/>
                          <a:ext cx="3168352" cy="505813"/>
                        </a:xfrm>
                        <a:prstGeom prst="rect">
                          <a:avLst/>
                        </a:prstGeom>
                        <a:noFill/>
                      </p:spPr>
                    </p:pic>
                  </p:oleObj>
                </mc:Fallback>
              </mc:AlternateContent>
            </a:graphicData>
          </a:graphic>
        </p:graphicFrame>
        <p:graphicFrame>
          <p:nvGraphicFramePr>
            <p:cNvPr id="17" name="Object 4"/>
            <p:cNvGraphicFramePr>
              <a:graphicFrameLocks noChangeAspect="1"/>
            </p:cNvGraphicFramePr>
            <p:nvPr/>
          </p:nvGraphicFramePr>
          <p:xfrm>
            <a:off x="2726217" y="1598458"/>
            <a:ext cx="387845" cy="435768"/>
          </p:xfrm>
          <a:graphic>
            <a:graphicData uri="http://schemas.openxmlformats.org/presentationml/2006/ole">
              <mc:AlternateContent xmlns:mc="http://schemas.openxmlformats.org/markup-compatibility/2006">
                <mc:Choice xmlns:v="urn:schemas-microsoft-com:vml" Requires="v">
                  <p:oleObj spid="_x0000_s249611" name="公式" r:id="rId6" imgW="203200" imgH="228600" progId="Equation.3">
                    <p:embed/>
                  </p:oleObj>
                </mc:Choice>
                <mc:Fallback>
                  <p:oleObj name="公式" r:id="rId6" imgW="203200" imgH="228600" progId="Equation.3">
                    <p:embed/>
                    <p:pic>
                      <p:nvPicPr>
                        <p:cNvPr id="1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6217" y="1598458"/>
                          <a:ext cx="387845" cy="435768"/>
                        </a:xfrm>
                        <a:prstGeom prst="rect">
                          <a:avLst/>
                        </a:prstGeom>
                        <a:noFill/>
                        <a:ln>
                          <a:noFill/>
                        </a:ln>
                      </p:spPr>
                    </p:pic>
                  </p:oleObj>
                </mc:Fallback>
              </mc:AlternateContent>
            </a:graphicData>
          </a:graphic>
        </p:graphicFrame>
      </p:grpSp>
      <p:grpSp>
        <p:nvGrpSpPr>
          <p:cNvPr id="18" name="组合 17"/>
          <p:cNvGrpSpPr/>
          <p:nvPr/>
        </p:nvGrpSpPr>
        <p:grpSpPr>
          <a:xfrm>
            <a:off x="317418" y="2605316"/>
            <a:ext cx="4326590" cy="1137489"/>
            <a:chOff x="245409" y="2834048"/>
            <a:chExt cx="4326590" cy="1137489"/>
          </a:xfrm>
        </p:grpSpPr>
        <p:sp>
          <p:nvSpPr>
            <p:cNvPr id="19" name="Text Box 33"/>
            <p:cNvSpPr txBox="1">
              <a:spLocks noChangeArrowheads="1"/>
            </p:cNvSpPr>
            <p:nvPr/>
          </p:nvSpPr>
          <p:spPr bwMode="auto">
            <a:xfrm>
              <a:off x="245409" y="2834048"/>
              <a:ext cx="398218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如果正格子晶面系</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的面间距为</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的长度为</a:t>
              </a:r>
              <a:endPar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Object 4"/>
            <p:cNvGraphicFramePr>
              <a:graphicFrameLocks noChangeAspect="1"/>
            </p:cNvGraphicFramePr>
            <p:nvPr/>
          </p:nvGraphicFramePr>
          <p:xfrm>
            <a:off x="2497133" y="3338995"/>
            <a:ext cx="392771" cy="441304"/>
          </p:xfrm>
          <a:graphic>
            <a:graphicData uri="http://schemas.openxmlformats.org/presentationml/2006/ole">
              <mc:AlternateContent xmlns:mc="http://schemas.openxmlformats.org/markup-compatibility/2006">
                <mc:Choice xmlns:v="urn:schemas-microsoft-com:vml" Requires="v">
                  <p:oleObj spid="_x0000_s249612" name="公式" r:id="rId8" imgW="203200" imgH="228600" progId="Equation.3">
                    <p:embed/>
                  </p:oleObj>
                </mc:Choice>
                <mc:Fallback>
                  <p:oleObj name="公式" r:id="rId8" imgW="203200" imgH="228600" progId="Equation.3">
                    <p:embed/>
                    <p:pic>
                      <p:nvPicPr>
                        <p:cNvPr id="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7133" y="3338995"/>
                          <a:ext cx="392771" cy="441304"/>
                        </a:xfrm>
                        <a:prstGeom prst="rect">
                          <a:avLst/>
                        </a:prstGeom>
                        <a:noFill/>
                        <a:ln>
                          <a:noFill/>
                        </a:ln>
                      </p:spPr>
                    </p:pic>
                  </p:oleObj>
                </mc:Fallback>
              </mc:AlternateContent>
            </a:graphicData>
          </a:graphic>
        </p:graphicFrame>
        <p:graphicFrame>
          <p:nvGraphicFramePr>
            <p:cNvPr id="26" name="Object 37"/>
            <p:cNvGraphicFramePr>
              <a:graphicFrameLocks noChangeAspect="1"/>
            </p:cNvGraphicFramePr>
            <p:nvPr/>
          </p:nvGraphicFramePr>
          <p:xfrm>
            <a:off x="4077628" y="3166741"/>
            <a:ext cx="494371" cy="804796"/>
          </p:xfrm>
          <a:graphic>
            <a:graphicData uri="http://schemas.openxmlformats.org/presentationml/2006/ole">
              <mc:AlternateContent xmlns:mc="http://schemas.openxmlformats.org/markup-compatibility/2006">
                <mc:Choice xmlns:v="urn:schemas-microsoft-com:vml" Requires="v">
                  <p:oleObj spid="_x0000_s249613" name="Equation" r:id="rId9" imgW="241200" imgH="393480" progId="Equation.DSMT4">
                    <p:embed/>
                  </p:oleObj>
                </mc:Choice>
                <mc:Fallback>
                  <p:oleObj name="Equation" r:id="rId9" imgW="241200" imgH="393480" progId="Equation.DSMT4">
                    <p:embed/>
                    <p:pic>
                      <p:nvPicPr>
                        <p:cNvPr id="26" name="Object 37"/>
                        <p:cNvPicPr>
                          <a:picLocks noChangeAspect="1" noChangeArrowheads="1"/>
                        </p:cNvPicPr>
                        <p:nvPr/>
                      </p:nvPicPr>
                      <p:blipFill>
                        <a:blip r:embed="rId10"/>
                        <a:srcRect/>
                        <a:stretch>
                          <a:fillRect/>
                        </a:stretch>
                      </p:blipFill>
                      <p:spPr bwMode="auto">
                        <a:xfrm>
                          <a:off x="4077628" y="3166741"/>
                          <a:ext cx="494371" cy="804796"/>
                        </a:xfrm>
                        <a:prstGeom prst="rect">
                          <a:avLst/>
                        </a:prstGeom>
                        <a:noFill/>
                        <a:ln w="28575">
                          <a:noFill/>
                          <a:miter lim="800000"/>
                          <a:headEnd/>
                          <a:tailEnd/>
                        </a:ln>
                      </p:spPr>
                    </p:pic>
                  </p:oleObj>
                </mc:Fallback>
              </mc:AlternateContent>
            </a:graphicData>
          </a:graphic>
        </p:graphicFrame>
      </p:grpSp>
      <p:pic>
        <p:nvPicPr>
          <p:cNvPr id="27" name="图片 26"/>
          <p:cNvPicPr>
            <a:picLocks noChangeAspect="1"/>
          </p:cNvPicPr>
          <p:nvPr/>
        </p:nvPicPr>
        <p:blipFill>
          <a:blip r:embed="rId11"/>
          <a:stretch>
            <a:fillRect/>
          </a:stretch>
        </p:blipFill>
        <p:spPr>
          <a:xfrm>
            <a:off x="4198385" y="1095002"/>
            <a:ext cx="4811726" cy="2838054"/>
          </a:xfrm>
          <a:prstGeom prst="rect">
            <a:avLst/>
          </a:prstGeom>
        </p:spPr>
      </p:pic>
      <p:sp>
        <p:nvSpPr>
          <p:cNvPr id="21" name="Text Box 45"/>
          <p:cNvSpPr txBox="1">
            <a:spLocks noChangeArrowheads="1"/>
          </p:cNvSpPr>
          <p:nvPr/>
        </p:nvSpPr>
        <p:spPr bwMode="auto">
          <a:xfrm>
            <a:off x="517649" y="4718553"/>
            <a:ext cx="480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倒格子中一格点对应一个衍射波矢</a:t>
            </a:r>
          </a:p>
        </p:txBody>
      </p:sp>
      <p:sp>
        <p:nvSpPr>
          <p:cNvPr id="24" name="Text Box 46"/>
          <p:cNvSpPr txBox="1">
            <a:spLocks noChangeArrowheads="1"/>
          </p:cNvSpPr>
          <p:nvPr/>
        </p:nvSpPr>
        <p:spPr bwMode="auto">
          <a:xfrm>
            <a:off x="561455" y="5150023"/>
            <a:ext cx="8280920" cy="1260345"/>
          </a:xfrm>
          <a:prstGeom prst="rect">
            <a:avLst/>
          </a:prstGeom>
          <a:solidFill>
            <a:srgbClr val="FFFF00"/>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3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晶格衍射图形上的一个斑点是和正格子的一族晶面相对应的，晶体衍射的过程就是把正格子中一族晶面转化为倒格子中一点的过程。所以晶体衍射图样可以看成晶体倒格子的映像</a:t>
            </a:r>
          </a:p>
        </p:txBody>
      </p:sp>
      <p:sp>
        <p:nvSpPr>
          <p:cNvPr id="28" name="Text Box 44"/>
          <p:cNvSpPr txBox="1">
            <a:spLocks noChangeArrowheads="1"/>
          </p:cNvSpPr>
          <p:nvPr/>
        </p:nvSpPr>
        <p:spPr bwMode="auto">
          <a:xfrm>
            <a:off x="780628" y="3789040"/>
            <a:ext cx="7726759"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倒格子中的一个格点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表了正格子中的一组由 </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标志的</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平行晶面</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页脚占位符 1">
            <a:extLst>
              <a:ext uri="{FF2B5EF4-FFF2-40B4-BE49-F238E27FC236}">
                <a16:creationId xmlns:a16="http://schemas.microsoft.com/office/drawing/2014/main" id="{42625E02-7902-4AA2-A05E-35107C223FB9}"/>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9" name="灯片编号占位符 2">
            <a:extLst>
              <a:ext uri="{FF2B5EF4-FFF2-40B4-BE49-F238E27FC236}">
                <a16:creationId xmlns:a16="http://schemas.microsoft.com/office/drawing/2014/main" id="{F10CBBBD-3C66-45CC-87EE-B54D62C5AB7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68450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lide(fromBottom)">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267424" name="Equation" r:id="rId4" imgW="10363200" imgH="5486400" progId="Equation.DSMT4">
                    <p:embed/>
                  </p:oleObj>
                </mc:Choice>
                <mc:Fallback>
                  <p:oleObj name="Equation" r:id="rId4" imgW="10363200" imgH="5486400" progId="Equation.DSMT4">
                    <p:embed/>
                    <p:pic>
                      <p:nvPicPr>
                        <p:cNvPr id="1313" name="Object 38"/>
                        <p:cNvPicPr>
                          <a:picLocks noChangeAspect="1" noChangeArrowheads="1"/>
                        </p:cNvPicPr>
                        <p:nvPr/>
                      </p:nvPicPr>
                      <p:blipFill>
                        <a:blip r:embed="rId5"/>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316" name="直接连接符 1315"/>
          <p:cNvCxnSpPr/>
          <p:nvPr/>
        </p:nvCxnSpPr>
        <p:spPr bwMode="auto">
          <a:xfrm flipV="1">
            <a:off x="4220001" y="2488987"/>
            <a:ext cx="4220610" cy="2558498"/>
          </a:xfrm>
          <a:prstGeom prst="line">
            <a:avLst/>
          </a:prstGeom>
          <a:solidFill>
            <a:schemeClr val="accent1"/>
          </a:solidFill>
          <a:ln w="28575" cap="flat" cmpd="sng" algn="ctr">
            <a:solidFill>
              <a:srgbClr val="CC66FF"/>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17" name="Group 27"/>
          <p:cNvGrpSpPr/>
          <p:nvPr/>
        </p:nvGrpSpPr>
        <p:grpSpPr bwMode="auto">
          <a:xfrm>
            <a:off x="1479007" y="4682542"/>
            <a:ext cx="3317875" cy="1093788"/>
            <a:chOff x="2154" y="2373"/>
            <a:chExt cx="2090" cy="689"/>
          </a:xfrm>
        </p:grpSpPr>
        <p:sp>
          <p:nvSpPr>
            <p:cNvPr id="1318" name="Text Box 28"/>
            <p:cNvSpPr txBox="1">
              <a:spLocks noChangeArrowheads="1"/>
            </p:cNvSpPr>
            <p:nvPr/>
          </p:nvSpPr>
          <p:spPr bwMode="auto">
            <a:xfrm>
              <a:off x="2154" y="2538"/>
              <a:ext cx="1274" cy="524"/>
            </a:xfrm>
            <a:prstGeom prst="rect">
              <a:avLst/>
            </a:prstGeom>
            <a:noFill/>
            <a:ln w="9525">
              <a:solidFill>
                <a:srgbClr val="CC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微软雅黑" panose="020B0503020204020204" pitchFamily="34" charset="-122"/>
                </a:rPr>
                <a:t>倒格矢的垂直</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微软雅黑" panose="020B0503020204020204" pitchFamily="34" charset="-122"/>
                </a:rPr>
                <a:t>平分线（面）</a:t>
              </a:r>
            </a:p>
          </p:txBody>
        </p:sp>
        <p:sp>
          <p:nvSpPr>
            <p:cNvPr id="1319" name="Line 29"/>
            <p:cNvSpPr>
              <a:spLocks noChangeShapeType="1"/>
            </p:cNvSpPr>
            <p:nvPr/>
          </p:nvSpPr>
          <p:spPr bwMode="auto">
            <a:xfrm flipV="1">
              <a:off x="3423" y="2373"/>
              <a:ext cx="821" cy="272"/>
            </a:xfrm>
            <a:prstGeom prst="line">
              <a:avLst/>
            </a:prstGeom>
            <a:noFill/>
            <a:ln w="19050">
              <a:solidFill>
                <a:srgbClr val="CC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1320" name="Text Box 32"/>
          <p:cNvSpPr txBox="1">
            <a:spLocks noChangeArrowheads="1"/>
          </p:cNvSpPr>
          <p:nvPr/>
        </p:nvSpPr>
        <p:spPr bwMode="auto">
          <a:xfrm>
            <a:off x="1456373" y="5775647"/>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微软雅黑" panose="020B0503020204020204" pitchFamily="34" charset="-122"/>
              </a:rPr>
              <a:t>布里渊区边界</a:t>
            </a:r>
          </a:p>
        </p:txBody>
      </p:sp>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7" name="Object 21"/>
          <p:cNvGraphicFramePr>
            <a:graphicFrameLocks noChangeAspect="1"/>
          </p:cNvGraphicFramePr>
          <p:nvPr/>
        </p:nvGraphicFramePr>
        <p:xfrm>
          <a:off x="3275856" y="2082793"/>
          <a:ext cx="2232025" cy="576262"/>
        </p:xfrm>
        <a:graphic>
          <a:graphicData uri="http://schemas.openxmlformats.org/presentationml/2006/ole">
            <mc:AlternateContent xmlns:mc="http://schemas.openxmlformats.org/markup-compatibility/2006">
              <mc:Choice xmlns:v="urn:schemas-microsoft-com:vml" Requires="v">
                <p:oleObj spid="_x0000_s267425" name="Equation" r:id="rId6" imgW="21336000" imgH="5486400" progId="Equation.DSMT4">
                  <p:embed/>
                </p:oleObj>
              </mc:Choice>
              <mc:Fallback>
                <p:oleObj name="Equation" r:id="rId6" imgW="21336000" imgH="5486400" progId="Equation.DSMT4">
                  <p:embed/>
                  <p:pic>
                    <p:nvPicPr>
                      <p:cNvPr id="457" name="Object 21"/>
                      <p:cNvPicPr>
                        <a:picLocks noChangeAspect="1" noChangeArrowheads="1"/>
                      </p:cNvPicPr>
                      <p:nvPr/>
                    </p:nvPicPr>
                    <p:blipFill>
                      <a:blip r:embed="rId7"/>
                      <a:srcRect/>
                      <a:stretch>
                        <a:fillRect/>
                      </a:stretch>
                    </p:blipFill>
                    <p:spPr bwMode="auto">
                      <a:xfrm>
                        <a:off x="3275856" y="2082793"/>
                        <a:ext cx="2232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421389" y="2075156"/>
            <a:ext cx="296908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根据倒格矢的定义：</a:t>
            </a:r>
          </a:p>
        </p:txBody>
      </p:sp>
      <p:graphicFrame>
        <p:nvGraphicFramePr>
          <p:cNvPr id="459" name="Object 21"/>
          <p:cNvGraphicFramePr>
            <a:graphicFrameLocks noChangeAspect="1"/>
          </p:cNvGraphicFramePr>
          <p:nvPr/>
        </p:nvGraphicFramePr>
        <p:xfrm>
          <a:off x="2011048" y="3204154"/>
          <a:ext cx="1849437" cy="608013"/>
        </p:xfrm>
        <a:graphic>
          <a:graphicData uri="http://schemas.openxmlformats.org/presentationml/2006/ole">
            <mc:AlternateContent xmlns:mc="http://schemas.openxmlformats.org/markup-compatibility/2006">
              <mc:Choice xmlns:v="urn:schemas-microsoft-com:vml" Requires="v">
                <p:oleObj spid="_x0000_s267426" name="Equation" r:id="rId8" imgW="17678400" imgH="5791200" progId="Equation.DSMT4">
                  <p:embed/>
                </p:oleObj>
              </mc:Choice>
              <mc:Fallback>
                <p:oleObj name="Equation" r:id="rId8" imgW="17678400" imgH="5791200" progId="Equation.DSMT4">
                  <p:embed/>
                  <p:pic>
                    <p:nvPicPr>
                      <p:cNvPr id="459" name="Object 21"/>
                      <p:cNvPicPr>
                        <a:picLocks noChangeAspect="1" noChangeArrowheads="1"/>
                      </p:cNvPicPr>
                      <p:nvPr/>
                    </p:nvPicPr>
                    <p:blipFill>
                      <a:blip r:embed="rId9"/>
                      <a:srcRect/>
                      <a:stretch>
                        <a:fillRect/>
                      </a:stretch>
                    </p:blipFill>
                    <p:spPr bwMode="auto">
                      <a:xfrm>
                        <a:off x="2011048" y="3204154"/>
                        <a:ext cx="18494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 name="文本框 460"/>
          <p:cNvSpPr txBox="1"/>
          <p:nvPr/>
        </p:nvSpPr>
        <p:spPr>
          <a:xfrm>
            <a:off x="403013" y="2635576"/>
            <a:ext cx="329449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则存在一个倒格矢</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456" name="Object 30"/>
          <p:cNvGraphicFramePr>
            <a:graphicFrameLocks noChangeAspect="1"/>
          </p:cNvGraphicFramePr>
          <p:nvPr/>
        </p:nvGraphicFramePr>
        <p:xfrm>
          <a:off x="504527" y="3797421"/>
          <a:ext cx="2506662" cy="1022350"/>
        </p:xfrm>
        <a:graphic>
          <a:graphicData uri="http://schemas.openxmlformats.org/presentationml/2006/ole">
            <mc:AlternateContent xmlns:mc="http://schemas.openxmlformats.org/markup-compatibility/2006">
              <mc:Choice xmlns:v="urn:schemas-microsoft-com:vml" Requires="v">
                <p:oleObj spid="_x0000_s267427" name="Equation" r:id="rId10" imgW="23164800" imgH="9448800" progId="Equation.DSMT4">
                  <p:embed/>
                </p:oleObj>
              </mc:Choice>
              <mc:Fallback>
                <p:oleObj name="Equation" r:id="rId10" imgW="23164800" imgH="9448800" progId="Equation.DSMT4">
                  <p:embed/>
                  <p:pic>
                    <p:nvPicPr>
                      <p:cNvPr id="456" name="Object 30"/>
                      <p:cNvPicPr>
                        <a:picLocks noChangeAspect="1" noChangeArrowheads="1"/>
                      </p:cNvPicPr>
                      <p:nvPr/>
                    </p:nvPicPr>
                    <p:blipFill>
                      <a:blip r:embed="rId11"/>
                      <a:srcRect/>
                      <a:stretch>
                        <a:fillRect/>
                      </a:stretch>
                    </p:blipFill>
                    <p:spPr bwMode="auto">
                      <a:xfrm>
                        <a:off x="504527" y="3797421"/>
                        <a:ext cx="2506662" cy="1022350"/>
                      </a:xfrm>
                      <a:prstGeom prst="rect">
                        <a:avLst/>
                      </a:prstGeom>
                      <a:noFill/>
                      <a:ln>
                        <a:noFill/>
                      </a:ln>
                    </p:spPr>
                  </p:pic>
                </p:oleObj>
              </mc:Fallback>
            </mc:AlternateContent>
          </a:graphicData>
        </a:graphic>
      </p:graphicFrame>
      <p:grpSp>
        <p:nvGrpSpPr>
          <p:cNvPr id="460" name="组合 459"/>
          <p:cNvGrpSpPr/>
          <p:nvPr/>
        </p:nvGrpSpPr>
        <p:grpSpPr>
          <a:xfrm rot="20360619">
            <a:off x="5072983" y="5114043"/>
            <a:ext cx="517612" cy="523220"/>
            <a:chOff x="5341345" y="4835445"/>
            <a:chExt cx="456108" cy="468593"/>
          </a:xfrm>
        </p:grpSpPr>
        <p:sp>
          <p:nvSpPr>
            <p:cNvPr id="462" name="Arc 21"/>
            <p:cNvSpPr/>
            <p:nvPr/>
          </p:nvSpPr>
          <p:spPr bwMode="auto">
            <a:xfrm flipH="1">
              <a:off x="5652119" y="4907010"/>
              <a:ext cx="145334" cy="315193"/>
            </a:xfrm>
            <a:custGeom>
              <a:avLst/>
              <a:gdLst>
                <a:gd name="T0" fmla="*/ 0 w 21600"/>
                <a:gd name="T1" fmla="*/ 0 h 24920"/>
                <a:gd name="T2" fmla="*/ 285597401 w 21600"/>
                <a:gd name="T3" fmla="*/ 2147483647 h 24920"/>
                <a:gd name="T4" fmla="*/ 0 w 21600"/>
                <a:gd name="T5" fmla="*/ 2147483647 h 24920"/>
                <a:gd name="T6" fmla="*/ 0 60000 65536"/>
                <a:gd name="T7" fmla="*/ 0 60000 65536"/>
                <a:gd name="T8" fmla="*/ 0 60000 65536"/>
              </a:gdLst>
              <a:ahLst/>
              <a:cxnLst>
                <a:cxn ang="T6">
                  <a:pos x="T0" y="T1"/>
                </a:cxn>
                <a:cxn ang="T7">
                  <a:pos x="T2" y="T3"/>
                </a:cxn>
                <a:cxn ang="T8">
                  <a:pos x="T4" y="T5"/>
                </a:cxn>
              </a:cxnLst>
              <a:rect l="0" t="0" r="r" b="b"/>
              <a:pathLst>
                <a:path w="21600" h="24920" fill="none" extrusionOk="0">
                  <a:moveTo>
                    <a:pt x="-1" y="0"/>
                  </a:moveTo>
                  <a:cubicBezTo>
                    <a:pt x="11929" y="0"/>
                    <a:pt x="21600" y="9670"/>
                    <a:pt x="21600" y="21600"/>
                  </a:cubicBezTo>
                  <a:cubicBezTo>
                    <a:pt x="21600" y="22711"/>
                    <a:pt x="21514" y="23821"/>
                    <a:pt x="21343" y="24920"/>
                  </a:cubicBezTo>
                </a:path>
                <a:path w="21600" h="24920" stroke="0" extrusionOk="0">
                  <a:moveTo>
                    <a:pt x="-1" y="0"/>
                  </a:moveTo>
                  <a:cubicBezTo>
                    <a:pt x="11929" y="0"/>
                    <a:pt x="21600" y="9670"/>
                    <a:pt x="21600" y="21600"/>
                  </a:cubicBezTo>
                  <a:cubicBezTo>
                    <a:pt x="21600" y="22711"/>
                    <a:pt x="21514" y="23821"/>
                    <a:pt x="21343" y="24920"/>
                  </a:cubicBezTo>
                  <a:lnTo>
                    <a:pt x="0" y="21600"/>
                  </a:lnTo>
                  <a:lnTo>
                    <a:pt x="-1" y="0"/>
                  </a:lnTo>
                  <a:close/>
                </a:path>
              </a:pathLst>
            </a:cu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3" name="Text Box 23"/>
            <p:cNvSpPr txBox="1">
              <a:spLocks noChangeArrowheads="1"/>
            </p:cNvSpPr>
            <p:nvPr/>
          </p:nvSpPr>
          <p:spPr bwMode="auto">
            <a:xfrm>
              <a:off x="5341345" y="4835445"/>
              <a:ext cx="327990" cy="46859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p>
          </p:txBody>
        </p:sp>
      </p:gr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65"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66" name="组合 465"/>
          <p:cNvGrpSpPr/>
          <p:nvPr/>
        </p:nvGrpSpPr>
        <p:grpSpPr>
          <a:xfrm>
            <a:off x="1480545" y="855946"/>
            <a:ext cx="3361828" cy="1030683"/>
            <a:chOff x="1480545" y="855946"/>
            <a:chExt cx="3361828" cy="1030683"/>
          </a:xfrm>
        </p:grpSpPr>
        <p:sp>
          <p:nvSpPr>
            <p:cNvPr id="467" name="Text Box 36"/>
            <p:cNvSpPr txBox="1">
              <a:spLocks noChangeArrowheads="1"/>
            </p:cNvSpPr>
            <p:nvPr/>
          </p:nvSpPr>
          <p:spPr bwMode="auto">
            <a:xfrm>
              <a:off x="1480545" y="855946"/>
              <a:ext cx="2621280" cy="460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根据劳厄衍射方程</a:t>
              </a:r>
            </a:p>
          </p:txBody>
        </p:sp>
        <p:graphicFrame>
          <p:nvGraphicFramePr>
            <p:cNvPr id="468" name="Object 38"/>
            <p:cNvGraphicFramePr>
              <a:graphicFrameLocks noChangeAspect="1"/>
            </p:cNvGraphicFramePr>
            <p:nvPr/>
          </p:nvGraphicFramePr>
          <p:xfrm>
            <a:off x="2076947" y="1357991"/>
            <a:ext cx="2765426" cy="528638"/>
          </p:xfrm>
          <a:graphic>
            <a:graphicData uri="http://schemas.openxmlformats.org/presentationml/2006/ole">
              <mc:AlternateContent xmlns:mc="http://schemas.openxmlformats.org/markup-compatibility/2006">
                <mc:Choice xmlns:v="urn:schemas-microsoft-com:vml" Requires="v">
                  <p:oleObj spid="_x0000_s267428" name="Equation" r:id="rId12" imgW="28651200" imgH="5486400" progId="Equation.DSMT4">
                    <p:embed/>
                  </p:oleObj>
                </mc:Choice>
                <mc:Fallback>
                  <p:oleObj name="Equation" r:id="rId12" imgW="28651200" imgH="5486400" progId="Equation.DSMT4">
                    <p:embed/>
                    <p:pic>
                      <p:nvPicPr>
                        <p:cNvPr id="468" name="Object 38"/>
                        <p:cNvPicPr>
                          <a:picLocks noChangeAspect="1" noChangeArrowheads="1"/>
                        </p:cNvPicPr>
                        <p:nvPr/>
                      </p:nvPicPr>
                      <p:blipFill>
                        <a:blip r:embed="rId13"/>
                        <a:srcRect/>
                        <a:stretch>
                          <a:fillRect/>
                        </a:stretch>
                      </p:blipFill>
                      <p:spPr bwMode="auto">
                        <a:xfrm>
                          <a:off x="2076947" y="1357991"/>
                          <a:ext cx="2765426"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69" name="Rectangle 7"/>
          <p:cNvSpPr txBox="1">
            <a:spLocks noRot="1" noChangeArrowheads="1"/>
          </p:cNvSpPr>
          <p:nvPr/>
        </p:nvSpPr>
        <p:spPr bwMode="auto">
          <a:xfrm>
            <a:off x="236133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劳厄方程与布拉格定律</a:t>
            </a:r>
          </a:p>
        </p:txBody>
      </p:sp>
      <p:graphicFrame>
        <p:nvGraphicFramePr>
          <p:cNvPr id="458" name="Object 38"/>
          <p:cNvGraphicFramePr>
            <a:graphicFrameLocks noChangeAspect="1"/>
          </p:cNvGraphicFramePr>
          <p:nvPr/>
        </p:nvGraphicFramePr>
        <p:xfrm>
          <a:off x="4986519" y="4020774"/>
          <a:ext cx="305561" cy="373440"/>
        </p:xfrm>
        <a:graphic>
          <a:graphicData uri="http://schemas.openxmlformats.org/presentationml/2006/ole">
            <mc:AlternateContent xmlns:mc="http://schemas.openxmlformats.org/markup-compatibility/2006">
              <mc:Choice xmlns:v="urn:schemas-microsoft-com:vml" Requires="v">
                <p:oleObj spid="_x0000_s267429" name="Equation" r:id="rId14" imgW="126720" imgH="177480" progId="Equation.DSMT4">
                  <p:embed/>
                </p:oleObj>
              </mc:Choice>
              <mc:Fallback>
                <p:oleObj name="Equation" r:id="rId14" imgW="126720" imgH="177480" progId="Equation.DSMT4">
                  <p:embed/>
                  <p:pic>
                    <p:nvPicPr>
                      <p:cNvPr id="458" name="Object 38"/>
                      <p:cNvPicPr>
                        <a:picLocks noChangeAspect="1" noChangeArrowheads="1"/>
                      </p:cNvPicPr>
                      <p:nvPr/>
                    </p:nvPicPr>
                    <p:blipFill>
                      <a:blip r:embed="rId15"/>
                      <a:srcRect/>
                      <a:stretch>
                        <a:fillRect/>
                      </a:stretch>
                    </p:blipFill>
                    <p:spPr bwMode="auto">
                      <a:xfrm>
                        <a:off x="4986519" y="4020774"/>
                        <a:ext cx="305561" cy="373440"/>
                      </a:xfrm>
                      <a:prstGeom prst="rect">
                        <a:avLst/>
                      </a:prstGeom>
                      <a:noFill/>
                      <a:ln>
                        <a:noFill/>
                      </a:ln>
                    </p:spPr>
                  </p:pic>
                </p:oleObj>
              </mc:Fallback>
            </mc:AlternateContent>
          </a:graphicData>
        </a:graphic>
      </p:graphicFrame>
      <p:sp>
        <p:nvSpPr>
          <p:cNvPr id="464" name="页脚占位符 1">
            <a:extLst>
              <a:ext uri="{FF2B5EF4-FFF2-40B4-BE49-F238E27FC236}">
                <a16:creationId xmlns:a16="http://schemas.microsoft.com/office/drawing/2014/main" id="{44EC14E6-9FB7-481E-9B19-46A04CF5298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470" name="灯片编号占位符 2">
            <a:extLst>
              <a:ext uri="{FF2B5EF4-FFF2-40B4-BE49-F238E27FC236}">
                <a16:creationId xmlns:a16="http://schemas.microsoft.com/office/drawing/2014/main" id="{2E816174-3942-41BB-A261-A77741DCEE1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8383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6"/>
                                        </p:tgtEl>
                                        <p:attrNameLst>
                                          <p:attrName>style.visibility</p:attrName>
                                        </p:attrNameLst>
                                      </p:cBhvr>
                                      <p:to>
                                        <p:strVal val="visible"/>
                                      </p:to>
                                    </p:set>
                                    <p:animEffect transition="in" filter="fade">
                                      <p:cBhvr>
                                        <p:cTn id="7" dur="500"/>
                                        <p:tgtEl>
                                          <p:spTgt spid="13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7"/>
                                        </p:tgtEl>
                                        <p:attrNameLst>
                                          <p:attrName>style.visibility</p:attrName>
                                        </p:attrNameLst>
                                      </p:cBhvr>
                                      <p:to>
                                        <p:strVal val="visible"/>
                                      </p:to>
                                    </p:set>
                                    <p:animEffect transition="in" filter="fade">
                                      <p:cBhvr>
                                        <p:cTn id="12" dur="500"/>
                                        <p:tgtEl>
                                          <p:spTgt spid="13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
                                        </p:tgtEl>
                                        <p:attrNameLst>
                                          <p:attrName>style.visibility</p:attrName>
                                        </p:attrNameLst>
                                      </p:cBhvr>
                                      <p:to>
                                        <p:strVal val="visible"/>
                                      </p:to>
                                    </p:set>
                                    <p:animEffect transition="in" filter="fade">
                                      <p:cBhvr>
                                        <p:cTn id="17" dur="500"/>
                                        <p:tgtEl>
                                          <p:spTgt spid="13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
                                        </p:tgtEl>
                                        <p:attrNameLst>
                                          <p:attrName>style.visibility</p:attrName>
                                        </p:attrNameLst>
                                      </p:cBhvr>
                                      <p:to>
                                        <p:strVal val="visible"/>
                                      </p:to>
                                    </p:set>
                                    <p:animEffect transition="in" filter="fade">
                                      <p:cBhvr>
                                        <p:cTn id="22" dur="500"/>
                                        <p:tgtEl>
                                          <p:spTgt spid="4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6"/>
                                        </p:tgtEl>
                                        <p:attrNameLst>
                                          <p:attrName>style.visibility</p:attrName>
                                        </p:attrNameLst>
                                      </p:cBhvr>
                                      <p:to>
                                        <p:strVal val="visible"/>
                                      </p:to>
                                    </p:set>
                                    <p:animEffect transition="in" filter="fade">
                                      <p:cBhvr>
                                        <p:cTn id="27"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圆角矩形 868"/>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4317883" y="2266872"/>
            <a:ext cx="5078653" cy="4546504"/>
            <a:chOff x="4317883" y="2266872"/>
            <a:chExt cx="5078653" cy="4546504"/>
          </a:xfrm>
        </p:grpSpPr>
        <p:grpSp>
          <p:nvGrpSpPr>
            <p:cNvPr id="885" name="组合 884"/>
            <p:cNvGrpSpPr/>
            <p:nvPr/>
          </p:nvGrpSpPr>
          <p:grpSpPr>
            <a:xfrm>
              <a:off x="4351335" y="2566916"/>
              <a:ext cx="5045201" cy="4246460"/>
              <a:chOff x="1096782" y="498009"/>
              <a:chExt cx="6726934" cy="5661946"/>
            </a:xfrm>
          </p:grpSpPr>
          <p:cxnSp>
            <p:nvCxnSpPr>
              <p:cNvPr id="886" name="直接连接符 885"/>
              <p:cNvCxnSpPr/>
              <p:nvPr/>
            </p:nvCxnSpPr>
            <p:spPr bwMode="auto">
              <a:xfrm flipV="1">
                <a:off x="1728277" y="1556792"/>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7" name="直接连接符 886"/>
              <p:cNvCxnSpPr/>
              <p:nvPr/>
            </p:nvCxnSpPr>
            <p:spPr bwMode="auto">
              <a:xfrm flipV="1">
                <a:off x="1526004" y="132796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8" name="直接连接符 887"/>
              <p:cNvCxnSpPr/>
              <p:nvPr/>
            </p:nvCxnSpPr>
            <p:spPr bwMode="auto">
              <a:xfrm flipV="1">
                <a:off x="1254187" y="1132137"/>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9" name="直接连接符 888"/>
              <p:cNvCxnSpPr/>
              <p:nvPr/>
            </p:nvCxnSpPr>
            <p:spPr bwMode="auto">
              <a:xfrm flipV="1">
                <a:off x="1181467" y="814133"/>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0" name="直接连接符 889"/>
              <p:cNvCxnSpPr/>
              <p:nvPr/>
            </p:nvCxnSpPr>
            <p:spPr bwMode="auto">
              <a:xfrm flipV="1">
                <a:off x="1817244" y="1874650"/>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 name="直接连接符 890"/>
              <p:cNvCxnSpPr/>
              <p:nvPr/>
            </p:nvCxnSpPr>
            <p:spPr bwMode="auto">
              <a:xfrm flipV="1">
                <a:off x="2025067" y="2109408"/>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2" name="直接连接符 891"/>
              <p:cNvCxnSpPr/>
              <p:nvPr/>
            </p:nvCxnSpPr>
            <p:spPr bwMode="auto">
              <a:xfrm flipV="1">
                <a:off x="2115681" y="2414674"/>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3" name="直接连接符 892"/>
              <p:cNvCxnSpPr/>
              <p:nvPr/>
            </p:nvCxnSpPr>
            <p:spPr bwMode="auto">
              <a:xfrm flipV="1">
                <a:off x="2196237" y="2748625"/>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4" name="直接连接符 893"/>
              <p:cNvCxnSpPr/>
              <p:nvPr/>
            </p:nvCxnSpPr>
            <p:spPr bwMode="auto">
              <a:xfrm flipV="1">
                <a:off x="1096782" y="498009"/>
                <a:ext cx="5627479" cy="341133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5" name="文本框 894"/>
            <p:cNvSpPr txBox="1"/>
            <p:nvPr/>
          </p:nvSpPr>
          <p:spPr>
            <a:xfrm>
              <a:off x="5923961" y="5192895"/>
              <a:ext cx="364202"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896" name="文本框 895"/>
            <p:cNvSpPr txBox="1"/>
            <p:nvPr/>
          </p:nvSpPr>
          <p:spPr>
            <a:xfrm>
              <a:off x="7884561" y="3550804"/>
              <a:ext cx="41549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7" name="Group 7"/>
            <p:cNvGrpSpPr/>
            <p:nvPr/>
          </p:nvGrpSpPr>
          <p:grpSpPr bwMode="auto">
            <a:xfrm>
              <a:off x="4635491" y="3198987"/>
              <a:ext cx="4410075" cy="2984897"/>
              <a:chOff x="2660" y="1784"/>
              <a:chExt cx="4632" cy="3133"/>
            </a:xfrm>
          </p:grpSpPr>
          <p:grpSp>
            <p:nvGrpSpPr>
              <p:cNvPr id="898" name="Group 8"/>
              <p:cNvGrpSpPr/>
              <p:nvPr/>
            </p:nvGrpSpPr>
            <p:grpSpPr bwMode="auto">
              <a:xfrm>
                <a:off x="3597" y="2032"/>
                <a:ext cx="3695" cy="57"/>
                <a:chOff x="3597" y="2032"/>
                <a:chExt cx="3695" cy="57"/>
              </a:xfrm>
            </p:grpSpPr>
            <p:grpSp>
              <p:nvGrpSpPr>
                <p:cNvPr id="1274" name="Group 9"/>
                <p:cNvGrpSpPr/>
                <p:nvPr/>
              </p:nvGrpSpPr>
              <p:grpSpPr bwMode="auto">
                <a:xfrm>
                  <a:off x="3597" y="2032"/>
                  <a:ext cx="454" cy="57"/>
                  <a:chOff x="3597" y="2032"/>
                  <a:chExt cx="454" cy="57"/>
                </a:xfrm>
              </p:grpSpPr>
              <p:sp>
                <p:nvSpPr>
                  <p:cNvPr id="1296"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7"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5" name="Group 12"/>
                <p:cNvGrpSpPr/>
                <p:nvPr/>
              </p:nvGrpSpPr>
              <p:grpSpPr bwMode="auto">
                <a:xfrm>
                  <a:off x="4066" y="2032"/>
                  <a:ext cx="454" cy="57"/>
                  <a:chOff x="3597" y="2032"/>
                  <a:chExt cx="454" cy="57"/>
                </a:xfrm>
              </p:grpSpPr>
              <p:sp>
                <p:nvSpPr>
                  <p:cNvPr id="1294"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5"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6" name="Group 15"/>
                <p:cNvGrpSpPr/>
                <p:nvPr/>
              </p:nvGrpSpPr>
              <p:grpSpPr bwMode="auto">
                <a:xfrm>
                  <a:off x="4530" y="2032"/>
                  <a:ext cx="454" cy="57"/>
                  <a:chOff x="3597" y="2032"/>
                  <a:chExt cx="454" cy="57"/>
                </a:xfrm>
              </p:grpSpPr>
              <p:sp>
                <p:nvSpPr>
                  <p:cNvPr id="1292"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3"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7" name="Group 18"/>
                <p:cNvGrpSpPr/>
                <p:nvPr/>
              </p:nvGrpSpPr>
              <p:grpSpPr bwMode="auto">
                <a:xfrm>
                  <a:off x="4998" y="2032"/>
                  <a:ext cx="454" cy="57"/>
                  <a:chOff x="3597" y="2032"/>
                  <a:chExt cx="454" cy="57"/>
                </a:xfrm>
              </p:grpSpPr>
              <p:sp>
                <p:nvSpPr>
                  <p:cNvPr id="1290"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1"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8" name="Group 21"/>
                <p:cNvGrpSpPr/>
                <p:nvPr/>
              </p:nvGrpSpPr>
              <p:grpSpPr bwMode="auto">
                <a:xfrm>
                  <a:off x="5454" y="2032"/>
                  <a:ext cx="454" cy="57"/>
                  <a:chOff x="3597" y="2032"/>
                  <a:chExt cx="454" cy="57"/>
                </a:xfrm>
              </p:grpSpPr>
              <p:sp>
                <p:nvSpPr>
                  <p:cNvPr id="1288"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9"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79" name="Group 24"/>
                <p:cNvGrpSpPr/>
                <p:nvPr/>
              </p:nvGrpSpPr>
              <p:grpSpPr bwMode="auto">
                <a:xfrm>
                  <a:off x="5922" y="2032"/>
                  <a:ext cx="454" cy="57"/>
                  <a:chOff x="3597" y="2032"/>
                  <a:chExt cx="454" cy="57"/>
                </a:xfrm>
              </p:grpSpPr>
              <p:sp>
                <p:nvSpPr>
                  <p:cNvPr id="1286"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7"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0" name="Group 27"/>
                <p:cNvGrpSpPr/>
                <p:nvPr/>
              </p:nvGrpSpPr>
              <p:grpSpPr bwMode="auto">
                <a:xfrm>
                  <a:off x="6382" y="2032"/>
                  <a:ext cx="454" cy="57"/>
                  <a:chOff x="3597" y="2032"/>
                  <a:chExt cx="454" cy="57"/>
                </a:xfrm>
              </p:grpSpPr>
              <p:sp>
                <p:nvSpPr>
                  <p:cNvPr id="1284"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5"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81" name="Group 30"/>
                <p:cNvGrpSpPr/>
                <p:nvPr/>
              </p:nvGrpSpPr>
              <p:grpSpPr bwMode="auto">
                <a:xfrm>
                  <a:off x="6838" y="2032"/>
                  <a:ext cx="454" cy="57"/>
                  <a:chOff x="3597" y="2032"/>
                  <a:chExt cx="454" cy="57"/>
                </a:xfrm>
              </p:grpSpPr>
              <p:sp>
                <p:nvSpPr>
                  <p:cNvPr id="1282"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3"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899" name="Group 33"/>
              <p:cNvGrpSpPr/>
              <p:nvPr/>
            </p:nvGrpSpPr>
            <p:grpSpPr bwMode="auto">
              <a:xfrm rot="6600000">
                <a:off x="1804" y="3323"/>
                <a:ext cx="3129" cy="57"/>
                <a:chOff x="3597" y="2032"/>
                <a:chExt cx="3695" cy="57"/>
              </a:xfrm>
            </p:grpSpPr>
            <p:grpSp>
              <p:nvGrpSpPr>
                <p:cNvPr id="1250" name="Group 34"/>
                <p:cNvGrpSpPr/>
                <p:nvPr/>
              </p:nvGrpSpPr>
              <p:grpSpPr bwMode="auto">
                <a:xfrm>
                  <a:off x="3597" y="2032"/>
                  <a:ext cx="454" cy="57"/>
                  <a:chOff x="3597" y="2032"/>
                  <a:chExt cx="454" cy="57"/>
                </a:xfrm>
              </p:grpSpPr>
              <p:sp>
                <p:nvSpPr>
                  <p:cNvPr id="1272"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3"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1" name="Group 37"/>
                <p:cNvGrpSpPr/>
                <p:nvPr/>
              </p:nvGrpSpPr>
              <p:grpSpPr bwMode="auto">
                <a:xfrm>
                  <a:off x="4066" y="2032"/>
                  <a:ext cx="454" cy="57"/>
                  <a:chOff x="3597" y="2032"/>
                  <a:chExt cx="454" cy="57"/>
                </a:xfrm>
              </p:grpSpPr>
              <p:sp>
                <p:nvSpPr>
                  <p:cNvPr id="1270"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1"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2" name="Group 40"/>
                <p:cNvGrpSpPr/>
                <p:nvPr/>
              </p:nvGrpSpPr>
              <p:grpSpPr bwMode="auto">
                <a:xfrm>
                  <a:off x="4530" y="2032"/>
                  <a:ext cx="454" cy="57"/>
                  <a:chOff x="3597" y="2032"/>
                  <a:chExt cx="454" cy="57"/>
                </a:xfrm>
              </p:grpSpPr>
              <p:sp>
                <p:nvSpPr>
                  <p:cNvPr id="1268"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3" name="Group 43"/>
                <p:cNvGrpSpPr/>
                <p:nvPr/>
              </p:nvGrpSpPr>
              <p:grpSpPr bwMode="auto">
                <a:xfrm>
                  <a:off x="4998" y="2032"/>
                  <a:ext cx="454" cy="57"/>
                  <a:chOff x="3597" y="2032"/>
                  <a:chExt cx="454" cy="57"/>
                </a:xfrm>
              </p:grpSpPr>
              <p:sp>
                <p:nvSpPr>
                  <p:cNvPr id="1266"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7"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4" name="Group 46"/>
                <p:cNvGrpSpPr/>
                <p:nvPr/>
              </p:nvGrpSpPr>
              <p:grpSpPr bwMode="auto">
                <a:xfrm>
                  <a:off x="5454" y="2032"/>
                  <a:ext cx="454" cy="57"/>
                  <a:chOff x="3597" y="2032"/>
                  <a:chExt cx="454" cy="57"/>
                </a:xfrm>
              </p:grpSpPr>
              <p:sp>
                <p:nvSpPr>
                  <p:cNvPr id="1264"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5"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5" name="Group 49"/>
                <p:cNvGrpSpPr/>
                <p:nvPr/>
              </p:nvGrpSpPr>
              <p:grpSpPr bwMode="auto">
                <a:xfrm>
                  <a:off x="5922" y="2032"/>
                  <a:ext cx="454" cy="57"/>
                  <a:chOff x="3597" y="2032"/>
                  <a:chExt cx="454" cy="57"/>
                </a:xfrm>
              </p:grpSpPr>
              <p:sp>
                <p:nvSpPr>
                  <p:cNvPr id="1262"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3"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6" name="Group 52"/>
                <p:cNvGrpSpPr/>
                <p:nvPr/>
              </p:nvGrpSpPr>
              <p:grpSpPr bwMode="auto">
                <a:xfrm>
                  <a:off x="6382" y="2032"/>
                  <a:ext cx="454" cy="57"/>
                  <a:chOff x="3597" y="2032"/>
                  <a:chExt cx="454" cy="57"/>
                </a:xfrm>
              </p:grpSpPr>
              <p:sp>
                <p:nvSpPr>
                  <p:cNvPr id="1260"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1"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7" name="Group 55"/>
                <p:cNvGrpSpPr/>
                <p:nvPr/>
              </p:nvGrpSpPr>
              <p:grpSpPr bwMode="auto">
                <a:xfrm>
                  <a:off x="6838" y="2032"/>
                  <a:ext cx="454" cy="57"/>
                  <a:chOff x="3597" y="2032"/>
                  <a:chExt cx="454" cy="57"/>
                </a:xfrm>
              </p:grpSpPr>
              <p:sp>
                <p:nvSpPr>
                  <p:cNvPr id="1258"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0" name="Group 58"/>
              <p:cNvGrpSpPr/>
              <p:nvPr/>
            </p:nvGrpSpPr>
            <p:grpSpPr bwMode="auto">
              <a:xfrm rot="6600000">
                <a:off x="2252" y="3324"/>
                <a:ext cx="3129" cy="57"/>
                <a:chOff x="3597" y="2032"/>
                <a:chExt cx="3695" cy="57"/>
              </a:xfrm>
            </p:grpSpPr>
            <p:grpSp>
              <p:nvGrpSpPr>
                <p:cNvPr id="1226" name="Group 59"/>
                <p:cNvGrpSpPr/>
                <p:nvPr/>
              </p:nvGrpSpPr>
              <p:grpSpPr bwMode="auto">
                <a:xfrm>
                  <a:off x="3597" y="2032"/>
                  <a:ext cx="454" cy="57"/>
                  <a:chOff x="3597" y="2032"/>
                  <a:chExt cx="454" cy="57"/>
                </a:xfrm>
              </p:grpSpPr>
              <p:sp>
                <p:nvSpPr>
                  <p:cNvPr id="1248"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7" name="Group 62"/>
                <p:cNvGrpSpPr/>
                <p:nvPr/>
              </p:nvGrpSpPr>
              <p:grpSpPr bwMode="auto">
                <a:xfrm>
                  <a:off x="4066" y="2032"/>
                  <a:ext cx="454" cy="57"/>
                  <a:chOff x="3597" y="2032"/>
                  <a:chExt cx="454" cy="57"/>
                </a:xfrm>
              </p:grpSpPr>
              <p:sp>
                <p:nvSpPr>
                  <p:cNvPr id="1246"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7"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8" name="Group 65"/>
                <p:cNvGrpSpPr/>
                <p:nvPr/>
              </p:nvGrpSpPr>
              <p:grpSpPr bwMode="auto">
                <a:xfrm>
                  <a:off x="4530" y="2032"/>
                  <a:ext cx="454" cy="57"/>
                  <a:chOff x="3597" y="2032"/>
                  <a:chExt cx="454" cy="57"/>
                </a:xfrm>
              </p:grpSpPr>
              <p:sp>
                <p:nvSpPr>
                  <p:cNvPr id="1244"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5"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29" name="Group 68"/>
                <p:cNvGrpSpPr/>
                <p:nvPr/>
              </p:nvGrpSpPr>
              <p:grpSpPr bwMode="auto">
                <a:xfrm>
                  <a:off x="4998" y="2032"/>
                  <a:ext cx="454" cy="57"/>
                  <a:chOff x="3597" y="2032"/>
                  <a:chExt cx="454" cy="57"/>
                </a:xfrm>
              </p:grpSpPr>
              <p:sp>
                <p:nvSpPr>
                  <p:cNvPr id="1242"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3"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0" name="Group 71"/>
                <p:cNvGrpSpPr/>
                <p:nvPr/>
              </p:nvGrpSpPr>
              <p:grpSpPr bwMode="auto">
                <a:xfrm>
                  <a:off x="5454" y="2032"/>
                  <a:ext cx="454" cy="57"/>
                  <a:chOff x="3597" y="2032"/>
                  <a:chExt cx="454" cy="57"/>
                </a:xfrm>
              </p:grpSpPr>
              <p:sp>
                <p:nvSpPr>
                  <p:cNvPr id="1240"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1"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1" name="Group 74"/>
                <p:cNvGrpSpPr/>
                <p:nvPr/>
              </p:nvGrpSpPr>
              <p:grpSpPr bwMode="auto">
                <a:xfrm>
                  <a:off x="5922" y="2032"/>
                  <a:ext cx="454" cy="57"/>
                  <a:chOff x="3597" y="2032"/>
                  <a:chExt cx="454" cy="57"/>
                </a:xfrm>
              </p:grpSpPr>
              <p:sp>
                <p:nvSpPr>
                  <p:cNvPr id="1238"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2" name="Group 77"/>
                <p:cNvGrpSpPr/>
                <p:nvPr/>
              </p:nvGrpSpPr>
              <p:grpSpPr bwMode="auto">
                <a:xfrm>
                  <a:off x="6382" y="2032"/>
                  <a:ext cx="454" cy="57"/>
                  <a:chOff x="3597" y="2032"/>
                  <a:chExt cx="454" cy="57"/>
                </a:xfrm>
              </p:grpSpPr>
              <p:sp>
                <p:nvSpPr>
                  <p:cNvPr id="1236"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7"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33" name="Group 80"/>
                <p:cNvGrpSpPr/>
                <p:nvPr/>
              </p:nvGrpSpPr>
              <p:grpSpPr bwMode="auto">
                <a:xfrm>
                  <a:off x="6838" y="2032"/>
                  <a:ext cx="454" cy="57"/>
                  <a:chOff x="3597" y="2032"/>
                  <a:chExt cx="454" cy="57"/>
                </a:xfrm>
              </p:grpSpPr>
              <p:sp>
                <p:nvSpPr>
                  <p:cNvPr id="1234"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5"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1" name="Group 83"/>
              <p:cNvGrpSpPr/>
              <p:nvPr/>
            </p:nvGrpSpPr>
            <p:grpSpPr bwMode="auto">
              <a:xfrm rot="6600000">
                <a:off x="2715" y="3320"/>
                <a:ext cx="3129" cy="57"/>
                <a:chOff x="3597" y="2032"/>
                <a:chExt cx="3695" cy="57"/>
              </a:xfrm>
            </p:grpSpPr>
            <p:grpSp>
              <p:nvGrpSpPr>
                <p:cNvPr id="1202" name="Group 84"/>
                <p:cNvGrpSpPr/>
                <p:nvPr/>
              </p:nvGrpSpPr>
              <p:grpSpPr bwMode="auto">
                <a:xfrm>
                  <a:off x="3597" y="2032"/>
                  <a:ext cx="454" cy="57"/>
                  <a:chOff x="3597" y="2032"/>
                  <a:chExt cx="454" cy="57"/>
                </a:xfrm>
              </p:grpSpPr>
              <p:sp>
                <p:nvSpPr>
                  <p:cNvPr id="1224"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5"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3" name="Group 87"/>
                <p:cNvGrpSpPr/>
                <p:nvPr/>
              </p:nvGrpSpPr>
              <p:grpSpPr bwMode="auto">
                <a:xfrm>
                  <a:off x="4066" y="2032"/>
                  <a:ext cx="454" cy="57"/>
                  <a:chOff x="3597" y="2032"/>
                  <a:chExt cx="454" cy="57"/>
                </a:xfrm>
              </p:grpSpPr>
              <p:sp>
                <p:nvSpPr>
                  <p:cNvPr id="1222"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3"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4" name="Group 90"/>
                <p:cNvGrpSpPr/>
                <p:nvPr/>
              </p:nvGrpSpPr>
              <p:grpSpPr bwMode="auto">
                <a:xfrm>
                  <a:off x="4530" y="2032"/>
                  <a:ext cx="454" cy="57"/>
                  <a:chOff x="3597" y="2032"/>
                  <a:chExt cx="454" cy="57"/>
                </a:xfrm>
              </p:grpSpPr>
              <p:sp>
                <p:nvSpPr>
                  <p:cNvPr id="1220"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1"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5" name="Group 93"/>
                <p:cNvGrpSpPr/>
                <p:nvPr/>
              </p:nvGrpSpPr>
              <p:grpSpPr bwMode="auto">
                <a:xfrm>
                  <a:off x="4998" y="2032"/>
                  <a:ext cx="454" cy="57"/>
                  <a:chOff x="3597" y="2032"/>
                  <a:chExt cx="454" cy="57"/>
                </a:xfrm>
              </p:grpSpPr>
              <p:sp>
                <p:nvSpPr>
                  <p:cNvPr id="1218"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9"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6" name="Group 96"/>
                <p:cNvGrpSpPr/>
                <p:nvPr/>
              </p:nvGrpSpPr>
              <p:grpSpPr bwMode="auto">
                <a:xfrm>
                  <a:off x="5454" y="2032"/>
                  <a:ext cx="454" cy="57"/>
                  <a:chOff x="3597" y="2032"/>
                  <a:chExt cx="454" cy="57"/>
                </a:xfrm>
              </p:grpSpPr>
              <p:sp>
                <p:nvSpPr>
                  <p:cNvPr id="1216"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7"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7" name="Group 99"/>
                <p:cNvGrpSpPr/>
                <p:nvPr/>
              </p:nvGrpSpPr>
              <p:grpSpPr bwMode="auto">
                <a:xfrm>
                  <a:off x="5922" y="2032"/>
                  <a:ext cx="454" cy="57"/>
                  <a:chOff x="3597" y="2032"/>
                  <a:chExt cx="454" cy="57"/>
                </a:xfrm>
              </p:grpSpPr>
              <p:sp>
                <p:nvSpPr>
                  <p:cNvPr id="1214"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5"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8" name="Group 102"/>
                <p:cNvGrpSpPr/>
                <p:nvPr/>
              </p:nvGrpSpPr>
              <p:grpSpPr bwMode="auto">
                <a:xfrm>
                  <a:off x="6382" y="2032"/>
                  <a:ext cx="454" cy="57"/>
                  <a:chOff x="3597" y="2032"/>
                  <a:chExt cx="454" cy="57"/>
                </a:xfrm>
              </p:grpSpPr>
              <p:sp>
                <p:nvSpPr>
                  <p:cNvPr id="1212"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3"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09" name="Group 105"/>
                <p:cNvGrpSpPr/>
                <p:nvPr/>
              </p:nvGrpSpPr>
              <p:grpSpPr bwMode="auto">
                <a:xfrm>
                  <a:off x="6838" y="2032"/>
                  <a:ext cx="454" cy="57"/>
                  <a:chOff x="3597" y="2032"/>
                  <a:chExt cx="454" cy="57"/>
                </a:xfrm>
              </p:grpSpPr>
              <p:sp>
                <p:nvSpPr>
                  <p:cNvPr id="1210"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1"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2" name="Group 108"/>
              <p:cNvGrpSpPr/>
              <p:nvPr/>
            </p:nvGrpSpPr>
            <p:grpSpPr bwMode="auto">
              <a:xfrm rot="6600000">
                <a:off x="3191" y="3320"/>
                <a:ext cx="3129" cy="57"/>
                <a:chOff x="3597" y="2032"/>
                <a:chExt cx="3695" cy="57"/>
              </a:xfrm>
            </p:grpSpPr>
            <p:grpSp>
              <p:nvGrpSpPr>
                <p:cNvPr id="1178" name="Group 109"/>
                <p:cNvGrpSpPr/>
                <p:nvPr/>
              </p:nvGrpSpPr>
              <p:grpSpPr bwMode="auto">
                <a:xfrm>
                  <a:off x="3597" y="2032"/>
                  <a:ext cx="454" cy="57"/>
                  <a:chOff x="3597" y="2032"/>
                  <a:chExt cx="454" cy="57"/>
                </a:xfrm>
              </p:grpSpPr>
              <p:sp>
                <p:nvSpPr>
                  <p:cNvPr id="1200"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1"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79" name="Group 112"/>
                <p:cNvGrpSpPr/>
                <p:nvPr/>
              </p:nvGrpSpPr>
              <p:grpSpPr bwMode="auto">
                <a:xfrm>
                  <a:off x="4066" y="2032"/>
                  <a:ext cx="454" cy="57"/>
                  <a:chOff x="3597" y="2032"/>
                  <a:chExt cx="454" cy="57"/>
                </a:xfrm>
              </p:grpSpPr>
              <p:sp>
                <p:nvSpPr>
                  <p:cNvPr id="1198"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9"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0" name="Group 115"/>
                <p:cNvGrpSpPr/>
                <p:nvPr/>
              </p:nvGrpSpPr>
              <p:grpSpPr bwMode="auto">
                <a:xfrm>
                  <a:off x="4530" y="2032"/>
                  <a:ext cx="454" cy="57"/>
                  <a:chOff x="3597" y="2032"/>
                  <a:chExt cx="454" cy="57"/>
                </a:xfrm>
              </p:grpSpPr>
              <p:sp>
                <p:nvSpPr>
                  <p:cNvPr id="1196"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7"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1" name="Group 118"/>
                <p:cNvGrpSpPr/>
                <p:nvPr/>
              </p:nvGrpSpPr>
              <p:grpSpPr bwMode="auto">
                <a:xfrm>
                  <a:off x="4998" y="2032"/>
                  <a:ext cx="454" cy="57"/>
                  <a:chOff x="3597" y="2032"/>
                  <a:chExt cx="454" cy="57"/>
                </a:xfrm>
              </p:grpSpPr>
              <p:sp>
                <p:nvSpPr>
                  <p:cNvPr id="1194"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5"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 name="Group 121"/>
                <p:cNvGrpSpPr/>
                <p:nvPr/>
              </p:nvGrpSpPr>
              <p:grpSpPr bwMode="auto">
                <a:xfrm>
                  <a:off x="5454" y="2032"/>
                  <a:ext cx="454" cy="57"/>
                  <a:chOff x="3597" y="2032"/>
                  <a:chExt cx="454" cy="57"/>
                </a:xfrm>
              </p:grpSpPr>
              <p:sp>
                <p:nvSpPr>
                  <p:cNvPr id="1192"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3"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3" name="Group 124"/>
                <p:cNvGrpSpPr/>
                <p:nvPr/>
              </p:nvGrpSpPr>
              <p:grpSpPr bwMode="auto">
                <a:xfrm>
                  <a:off x="5922" y="2032"/>
                  <a:ext cx="454" cy="57"/>
                  <a:chOff x="3597" y="2032"/>
                  <a:chExt cx="454" cy="57"/>
                </a:xfrm>
              </p:grpSpPr>
              <p:sp>
                <p:nvSpPr>
                  <p:cNvPr id="1190"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1"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 name="Group 127"/>
                <p:cNvGrpSpPr/>
                <p:nvPr/>
              </p:nvGrpSpPr>
              <p:grpSpPr bwMode="auto">
                <a:xfrm>
                  <a:off x="6382" y="2032"/>
                  <a:ext cx="454" cy="57"/>
                  <a:chOff x="3597" y="2032"/>
                  <a:chExt cx="454" cy="57"/>
                </a:xfrm>
              </p:grpSpPr>
              <p:sp>
                <p:nvSpPr>
                  <p:cNvPr id="1188"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9"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5" name="Group 130"/>
                <p:cNvGrpSpPr/>
                <p:nvPr/>
              </p:nvGrpSpPr>
              <p:grpSpPr bwMode="auto">
                <a:xfrm>
                  <a:off x="6838" y="2032"/>
                  <a:ext cx="454" cy="57"/>
                  <a:chOff x="3597" y="2032"/>
                  <a:chExt cx="454" cy="57"/>
                </a:xfrm>
              </p:grpSpPr>
              <p:sp>
                <p:nvSpPr>
                  <p:cNvPr id="1186"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3" name="Group 133"/>
              <p:cNvGrpSpPr/>
              <p:nvPr/>
            </p:nvGrpSpPr>
            <p:grpSpPr bwMode="auto">
              <a:xfrm rot="6600000">
                <a:off x="3643" y="3320"/>
                <a:ext cx="3129" cy="57"/>
                <a:chOff x="3597" y="2032"/>
                <a:chExt cx="3695" cy="57"/>
              </a:xfrm>
            </p:grpSpPr>
            <p:grpSp>
              <p:nvGrpSpPr>
                <p:cNvPr id="1154" name="Group 134"/>
                <p:cNvGrpSpPr/>
                <p:nvPr/>
              </p:nvGrpSpPr>
              <p:grpSpPr bwMode="auto">
                <a:xfrm>
                  <a:off x="3597" y="2032"/>
                  <a:ext cx="454" cy="57"/>
                  <a:chOff x="3597" y="2032"/>
                  <a:chExt cx="454" cy="57"/>
                </a:xfrm>
              </p:grpSpPr>
              <p:sp>
                <p:nvSpPr>
                  <p:cNvPr id="1176"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5" name="Group 137"/>
                <p:cNvGrpSpPr/>
                <p:nvPr/>
              </p:nvGrpSpPr>
              <p:grpSpPr bwMode="auto">
                <a:xfrm>
                  <a:off x="4066" y="2032"/>
                  <a:ext cx="454" cy="57"/>
                  <a:chOff x="3597" y="2032"/>
                  <a:chExt cx="454" cy="57"/>
                </a:xfrm>
              </p:grpSpPr>
              <p:sp>
                <p:nvSpPr>
                  <p:cNvPr id="1174"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5"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6" name="Group 140"/>
                <p:cNvGrpSpPr/>
                <p:nvPr/>
              </p:nvGrpSpPr>
              <p:grpSpPr bwMode="auto">
                <a:xfrm>
                  <a:off x="4530" y="2032"/>
                  <a:ext cx="454" cy="57"/>
                  <a:chOff x="3597" y="2032"/>
                  <a:chExt cx="454" cy="57"/>
                </a:xfrm>
              </p:grpSpPr>
              <p:sp>
                <p:nvSpPr>
                  <p:cNvPr id="1172"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3"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7" name="Group 143"/>
                <p:cNvGrpSpPr/>
                <p:nvPr/>
              </p:nvGrpSpPr>
              <p:grpSpPr bwMode="auto">
                <a:xfrm>
                  <a:off x="4998" y="2032"/>
                  <a:ext cx="454" cy="57"/>
                  <a:chOff x="3597" y="2032"/>
                  <a:chExt cx="454" cy="57"/>
                </a:xfrm>
              </p:grpSpPr>
              <p:sp>
                <p:nvSpPr>
                  <p:cNvPr id="1170"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1"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8" name="Group 146"/>
                <p:cNvGrpSpPr/>
                <p:nvPr/>
              </p:nvGrpSpPr>
              <p:grpSpPr bwMode="auto">
                <a:xfrm>
                  <a:off x="5454" y="2032"/>
                  <a:ext cx="454" cy="57"/>
                  <a:chOff x="3597" y="2032"/>
                  <a:chExt cx="454" cy="57"/>
                </a:xfrm>
              </p:grpSpPr>
              <p:sp>
                <p:nvSpPr>
                  <p:cNvPr id="1168"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9"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59" name="Group 149"/>
                <p:cNvGrpSpPr/>
                <p:nvPr/>
              </p:nvGrpSpPr>
              <p:grpSpPr bwMode="auto">
                <a:xfrm>
                  <a:off x="5922" y="2032"/>
                  <a:ext cx="454" cy="57"/>
                  <a:chOff x="3597" y="2032"/>
                  <a:chExt cx="454" cy="57"/>
                </a:xfrm>
              </p:grpSpPr>
              <p:sp>
                <p:nvSpPr>
                  <p:cNvPr id="1166"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0" name="Group 152"/>
                <p:cNvGrpSpPr/>
                <p:nvPr/>
              </p:nvGrpSpPr>
              <p:grpSpPr bwMode="auto">
                <a:xfrm>
                  <a:off x="6382" y="2032"/>
                  <a:ext cx="454" cy="57"/>
                  <a:chOff x="3597" y="2032"/>
                  <a:chExt cx="454" cy="57"/>
                </a:xfrm>
              </p:grpSpPr>
              <p:sp>
                <p:nvSpPr>
                  <p:cNvPr id="1164"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5"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61" name="Group 155"/>
                <p:cNvGrpSpPr/>
                <p:nvPr/>
              </p:nvGrpSpPr>
              <p:grpSpPr bwMode="auto">
                <a:xfrm>
                  <a:off x="6838" y="2032"/>
                  <a:ext cx="454" cy="57"/>
                  <a:chOff x="3597" y="2032"/>
                  <a:chExt cx="454" cy="57"/>
                </a:xfrm>
              </p:grpSpPr>
              <p:sp>
                <p:nvSpPr>
                  <p:cNvPr id="1162"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3"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4" name="Group 158"/>
              <p:cNvGrpSpPr/>
              <p:nvPr/>
            </p:nvGrpSpPr>
            <p:grpSpPr bwMode="auto">
              <a:xfrm rot="6600000">
                <a:off x="4119" y="3324"/>
                <a:ext cx="3129" cy="57"/>
                <a:chOff x="3597" y="2032"/>
                <a:chExt cx="3695" cy="57"/>
              </a:xfrm>
            </p:grpSpPr>
            <p:grpSp>
              <p:nvGrpSpPr>
                <p:cNvPr id="1130" name="Group 159"/>
                <p:cNvGrpSpPr/>
                <p:nvPr/>
              </p:nvGrpSpPr>
              <p:grpSpPr bwMode="auto">
                <a:xfrm>
                  <a:off x="3597" y="2032"/>
                  <a:ext cx="454" cy="57"/>
                  <a:chOff x="3597" y="2032"/>
                  <a:chExt cx="454" cy="57"/>
                </a:xfrm>
              </p:grpSpPr>
              <p:sp>
                <p:nvSpPr>
                  <p:cNvPr id="1152"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3"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1" name="Group 162"/>
                <p:cNvGrpSpPr/>
                <p:nvPr/>
              </p:nvGrpSpPr>
              <p:grpSpPr bwMode="auto">
                <a:xfrm>
                  <a:off x="4066" y="2032"/>
                  <a:ext cx="454" cy="57"/>
                  <a:chOff x="3597" y="2032"/>
                  <a:chExt cx="454" cy="57"/>
                </a:xfrm>
              </p:grpSpPr>
              <p:sp>
                <p:nvSpPr>
                  <p:cNvPr id="1150"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1"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2" name="Group 165"/>
                <p:cNvGrpSpPr/>
                <p:nvPr/>
              </p:nvGrpSpPr>
              <p:grpSpPr bwMode="auto">
                <a:xfrm>
                  <a:off x="4530" y="2032"/>
                  <a:ext cx="454" cy="57"/>
                  <a:chOff x="3597" y="2032"/>
                  <a:chExt cx="454" cy="57"/>
                </a:xfrm>
              </p:grpSpPr>
              <p:sp>
                <p:nvSpPr>
                  <p:cNvPr id="1148"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9"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3" name="Group 168"/>
                <p:cNvGrpSpPr/>
                <p:nvPr/>
              </p:nvGrpSpPr>
              <p:grpSpPr bwMode="auto">
                <a:xfrm>
                  <a:off x="4998" y="2032"/>
                  <a:ext cx="454" cy="57"/>
                  <a:chOff x="3597" y="2032"/>
                  <a:chExt cx="454" cy="57"/>
                </a:xfrm>
              </p:grpSpPr>
              <p:sp>
                <p:nvSpPr>
                  <p:cNvPr id="1146"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7"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4" name="Group 171"/>
                <p:cNvGrpSpPr/>
                <p:nvPr/>
              </p:nvGrpSpPr>
              <p:grpSpPr bwMode="auto">
                <a:xfrm>
                  <a:off x="5454" y="2032"/>
                  <a:ext cx="454" cy="57"/>
                  <a:chOff x="3597" y="2032"/>
                  <a:chExt cx="454" cy="57"/>
                </a:xfrm>
              </p:grpSpPr>
              <p:sp>
                <p:nvSpPr>
                  <p:cNvPr id="1144"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5"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5" name="Group 174"/>
                <p:cNvGrpSpPr/>
                <p:nvPr/>
              </p:nvGrpSpPr>
              <p:grpSpPr bwMode="auto">
                <a:xfrm>
                  <a:off x="5922" y="2032"/>
                  <a:ext cx="454" cy="57"/>
                  <a:chOff x="3597" y="2032"/>
                  <a:chExt cx="454" cy="57"/>
                </a:xfrm>
              </p:grpSpPr>
              <p:sp>
                <p:nvSpPr>
                  <p:cNvPr id="1142"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3"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6" name="Group 177"/>
                <p:cNvGrpSpPr/>
                <p:nvPr/>
              </p:nvGrpSpPr>
              <p:grpSpPr bwMode="auto">
                <a:xfrm>
                  <a:off x="6382" y="2032"/>
                  <a:ext cx="454" cy="57"/>
                  <a:chOff x="3597" y="2032"/>
                  <a:chExt cx="454" cy="57"/>
                </a:xfrm>
              </p:grpSpPr>
              <p:sp>
                <p:nvSpPr>
                  <p:cNvPr id="1140"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1"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37" name="Group 180"/>
                <p:cNvGrpSpPr/>
                <p:nvPr/>
              </p:nvGrpSpPr>
              <p:grpSpPr bwMode="auto">
                <a:xfrm>
                  <a:off x="6838" y="2032"/>
                  <a:ext cx="454" cy="57"/>
                  <a:chOff x="3597" y="2032"/>
                  <a:chExt cx="454" cy="57"/>
                </a:xfrm>
              </p:grpSpPr>
              <p:sp>
                <p:nvSpPr>
                  <p:cNvPr id="1138"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9"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5" name="Group 183"/>
              <p:cNvGrpSpPr/>
              <p:nvPr/>
            </p:nvGrpSpPr>
            <p:grpSpPr bwMode="auto">
              <a:xfrm rot="6600000">
                <a:off x="4575" y="3320"/>
                <a:ext cx="3129" cy="57"/>
                <a:chOff x="3597" y="2032"/>
                <a:chExt cx="3695" cy="57"/>
              </a:xfrm>
            </p:grpSpPr>
            <p:grpSp>
              <p:nvGrpSpPr>
                <p:cNvPr id="1106" name="Group 184"/>
                <p:cNvGrpSpPr/>
                <p:nvPr/>
              </p:nvGrpSpPr>
              <p:grpSpPr bwMode="auto">
                <a:xfrm>
                  <a:off x="3597" y="2032"/>
                  <a:ext cx="454" cy="57"/>
                  <a:chOff x="3597" y="2032"/>
                  <a:chExt cx="454" cy="57"/>
                </a:xfrm>
              </p:grpSpPr>
              <p:sp>
                <p:nvSpPr>
                  <p:cNvPr id="1128"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9"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7" name="Group 187"/>
                <p:cNvGrpSpPr/>
                <p:nvPr/>
              </p:nvGrpSpPr>
              <p:grpSpPr bwMode="auto">
                <a:xfrm>
                  <a:off x="4066" y="2032"/>
                  <a:ext cx="454" cy="57"/>
                  <a:chOff x="3597" y="2032"/>
                  <a:chExt cx="454" cy="57"/>
                </a:xfrm>
              </p:grpSpPr>
              <p:sp>
                <p:nvSpPr>
                  <p:cNvPr id="1126"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8" name="Group 190"/>
                <p:cNvGrpSpPr/>
                <p:nvPr/>
              </p:nvGrpSpPr>
              <p:grpSpPr bwMode="auto">
                <a:xfrm>
                  <a:off x="4530" y="2032"/>
                  <a:ext cx="454" cy="57"/>
                  <a:chOff x="3597" y="2032"/>
                  <a:chExt cx="454" cy="57"/>
                </a:xfrm>
              </p:grpSpPr>
              <p:sp>
                <p:nvSpPr>
                  <p:cNvPr id="1124"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5"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09" name="Group 193"/>
                <p:cNvGrpSpPr/>
                <p:nvPr/>
              </p:nvGrpSpPr>
              <p:grpSpPr bwMode="auto">
                <a:xfrm>
                  <a:off x="4998" y="2032"/>
                  <a:ext cx="454" cy="57"/>
                  <a:chOff x="3597" y="2032"/>
                  <a:chExt cx="454" cy="57"/>
                </a:xfrm>
              </p:grpSpPr>
              <p:sp>
                <p:nvSpPr>
                  <p:cNvPr id="1122"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3"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0" name="Group 196"/>
                <p:cNvGrpSpPr/>
                <p:nvPr/>
              </p:nvGrpSpPr>
              <p:grpSpPr bwMode="auto">
                <a:xfrm>
                  <a:off x="5454" y="2032"/>
                  <a:ext cx="454" cy="57"/>
                  <a:chOff x="3597" y="2032"/>
                  <a:chExt cx="454" cy="57"/>
                </a:xfrm>
              </p:grpSpPr>
              <p:sp>
                <p:nvSpPr>
                  <p:cNvPr id="1120"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1"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1" name="Group 199"/>
                <p:cNvGrpSpPr/>
                <p:nvPr/>
              </p:nvGrpSpPr>
              <p:grpSpPr bwMode="auto">
                <a:xfrm>
                  <a:off x="5922" y="2032"/>
                  <a:ext cx="454" cy="57"/>
                  <a:chOff x="3597" y="2032"/>
                  <a:chExt cx="454" cy="57"/>
                </a:xfrm>
              </p:grpSpPr>
              <p:sp>
                <p:nvSpPr>
                  <p:cNvPr id="1118"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9"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2" name="Group 202"/>
                <p:cNvGrpSpPr/>
                <p:nvPr/>
              </p:nvGrpSpPr>
              <p:grpSpPr bwMode="auto">
                <a:xfrm>
                  <a:off x="6382" y="2032"/>
                  <a:ext cx="454" cy="57"/>
                  <a:chOff x="3597" y="2032"/>
                  <a:chExt cx="454" cy="57"/>
                </a:xfrm>
              </p:grpSpPr>
              <p:sp>
                <p:nvSpPr>
                  <p:cNvPr id="1116"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7"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13" name="Group 205"/>
                <p:cNvGrpSpPr/>
                <p:nvPr/>
              </p:nvGrpSpPr>
              <p:grpSpPr bwMode="auto">
                <a:xfrm>
                  <a:off x="6838" y="2032"/>
                  <a:ext cx="454" cy="57"/>
                  <a:chOff x="3597" y="2032"/>
                  <a:chExt cx="454" cy="57"/>
                </a:xfrm>
              </p:grpSpPr>
              <p:sp>
                <p:nvSpPr>
                  <p:cNvPr id="1114"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5"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6" name="Group 208"/>
              <p:cNvGrpSpPr/>
              <p:nvPr/>
            </p:nvGrpSpPr>
            <p:grpSpPr bwMode="auto">
              <a:xfrm rot="6600000">
                <a:off x="5036" y="3324"/>
                <a:ext cx="3129" cy="57"/>
                <a:chOff x="3597" y="2032"/>
                <a:chExt cx="3695" cy="57"/>
              </a:xfrm>
            </p:grpSpPr>
            <p:grpSp>
              <p:nvGrpSpPr>
                <p:cNvPr id="1082" name="Group 209"/>
                <p:cNvGrpSpPr/>
                <p:nvPr/>
              </p:nvGrpSpPr>
              <p:grpSpPr bwMode="auto">
                <a:xfrm>
                  <a:off x="3597" y="2032"/>
                  <a:ext cx="454" cy="57"/>
                  <a:chOff x="3597" y="2032"/>
                  <a:chExt cx="454" cy="57"/>
                </a:xfrm>
              </p:grpSpPr>
              <p:sp>
                <p:nvSpPr>
                  <p:cNvPr id="1104"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3" name="Group 212"/>
                <p:cNvGrpSpPr/>
                <p:nvPr/>
              </p:nvGrpSpPr>
              <p:grpSpPr bwMode="auto">
                <a:xfrm>
                  <a:off x="4066" y="2032"/>
                  <a:ext cx="454" cy="57"/>
                  <a:chOff x="3597" y="2032"/>
                  <a:chExt cx="454" cy="57"/>
                </a:xfrm>
              </p:grpSpPr>
              <p:sp>
                <p:nvSpPr>
                  <p:cNvPr id="1102"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3"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4" name="Group 215"/>
                <p:cNvGrpSpPr/>
                <p:nvPr/>
              </p:nvGrpSpPr>
              <p:grpSpPr bwMode="auto">
                <a:xfrm>
                  <a:off x="4530" y="2032"/>
                  <a:ext cx="454" cy="57"/>
                  <a:chOff x="3597" y="2032"/>
                  <a:chExt cx="454" cy="57"/>
                </a:xfrm>
              </p:grpSpPr>
              <p:sp>
                <p:nvSpPr>
                  <p:cNvPr id="1100"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1"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5" name="Group 218"/>
                <p:cNvGrpSpPr/>
                <p:nvPr/>
              </p:nvGrpSpPr>
              <p:grpSpPr bwMode="auto">
                <a:xfrm>
                  <a:off x="4998" y="2032"/>
                  <a:ext cx="454" cy="57"/>
                  <a:chOff x="3597" y="2032"/>
                  <a:chExt cx="454" cy="57"/>
                </a:xfrm>
              </p:grpSpPr>
              <p:sp>
                <p:nvSpPr>
                  <p:cNvPr id="1098"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9"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6" name="Group 221"/>
                <p:cNvGrpSpPr/>
                <p:nvPr/>
              </p:nvGrpSpPr>
              <p:grpSpPr bwMode="auto">
                <a:xfrm>
                  <a:off x="5454" y="2032"/>
                  <a:ext cx="454" cy="57"/>
                  <a:chOff x="3597" y="2032"/>
                  <a:chExt cx="454" cy="57"/>
                </a:xfrm>
              </p:grpSpPr>
              <p:sp>
                <p:nvSpPr>
                  <p:cNvPr id="1096"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7"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7" name="Group 224"/>
                <p:cNvGrpSpPr/>
                <p:nvPr/>
              </p:nvGrpSpPr>
              <p:grpSpPr bwMode="auto">
                <a:xfrm>
                  <a:off x="5922" y="2032"/>
                  <a:ext cx="454" cy="57"/>
                  <a:chOff x="3597" y="2032"/>
                  <a:chExt cx="454" cy="57"/>
                </a:xfrm>
              </p:grpSpPr>
              <p:sp>
                <p:nvSpPr>
                  <p:cNvPr id="1094"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8" name="Group 227"/>
                <p:cNvGrpSpPr/>
                <p:nvPr/>
              </p:nvGrpSpPr>
              <p:grpSpPr bwMode="auto">
                <a:xfrm>
                  <a:off x="6382" y="2032"/>
                  <a:ext cx="454" cy="57"/>
                  <a:chOff x="3597" y="2032"/>
                  <a:chExt cx="454" cy="57"/>
                </a:xfrm>
              </p:grpSpPr>
              <p:sp>
                <p:nvSpPr>
                  <p:cNvPr id="1092"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3"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89" name="Group 230"/>
                <p:cNvGrpSpPr/>
                <p:nvPr/>
              </p:nvGrpSpPr>
              <p:grpSpPr bwMode="auto">
                <a:xfrm>
                  <a:off x="6838" y="2032"/>
                  <a:ext cx="454" cy="57"/>
                  <a:chOff x="3597" y="2032"/>
                  <a:chExt cx="454" cy="57"/>
                </a:xfrm>
              </p:grpSpPr>
              <p:sp>
                <p:nvSpPr>
                  <p:cNvPr id="1090"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1"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7" name="Group 233"/>
              <p:cNvGrpSpPr/>
              <p:nvPr/>
            </p:nvGrpSpPr>
            <p:grpSpPr bwMode="auto">
              <a:xfrm>
                <a:off x="3472" y="2403"/>
                <a:ext cx="3695" cy="57"/>
                <a:chOff x="3597" y="2032"/>
                <a:chExt cx="3695" cy="57"/>
              </a:xfrm>
            </p:grpSpPr>
            <p:grpSp>
              <p:nvGrpSpPr>
                <p:cNvPr id="1058" name="Group 234"/>
                <p:cNvGrpSpPr/>
                <p:nvPr/>
              </p:nvGrpSpPr>
              <p:grpSpPr bwMode="auto">
                <a:xfrm>
                  <a:off x="3597" y="2032"/>
                  <a:ext cx="454" cy="57"/>
                  <a:chOff x="3597" y="2032"/>
                  <a:chExt cx="454" cy="57"/>
                </a:xfrm>
              </p:grpSpPr>
              <p:sp>
                <p:nvSpPr>
                  <p:cNvPr id="1080"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1"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59" name="Group 237"/>
                <p:cNvGrpSpPr/>
                <p:nvPr/>
              </p:nvGrpSpPr>
              <p:grpSpPr bwMode="auto">
                <a:xfrm>
                  <a:off x="4066" y="2032"/>
                  <a:ext cx="454" cy="57"/>
                  <a:chOff x="3597" y="2032"/>
                  <a:chExt cx="454" cy="57"/>
                </a:xfrm>
              </p:grpSpPr>
              <p:sp>
                <p:nvSpPr>
                  <p:cNvPr id="1078"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9"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0" name="Group 240"/>
                <p:cNvGrpSpPr/>
                <p:nvPr/>
              </p:nvGrpSpPr>
              <p:grpSpPr bwMode="auto">
                <a:xfrm>
                  <a:off x="4530" y="2032"/>
                  <a:ext cx="454" cy="57"/>
                  <a:chOff x="3597" y="2032"/>
                  <a:chExt cx="454" cy="57"/>
                </a:xfrm>
              </p:grpSpPr>
              <p:sp>
                <p:nvSpPr>
                  <p:cNvPr id="1076"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7"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1" name="Group 243"/>
                <p:cNvGrpSpPr/>
                <p:nvPr/>
              </p:nvGrpSpPr>
              <p:grpSpPr bwMode="auto">
                <a:xfrm>
                  <a:off x="4998" y="2032"/>
                  <a:ext cx="454" cy="57"/>
                  <a:chOff x="3597" y="2032"/>
                  <a:chExt cx="454" cy="57"/>
                </a:xfrm>
              </p:grpSpPr>
              <p:sp>
                <p:nvSpPr>
                  <p:cNvPr id="1074"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2" name="Group 246"/>
                <p:cNvGrpSpPr/>
                <p:nvPr/>
              </p:nvGrpSpPr>
              <p:grpSpPr bwMode="auto">
                <a:xfrm>
                  <a:off x="5454" y="2032"/>
                  <a:ext cx="454" cy="57"/>
                  <a:chOff x="3597" y="2032"/>
                  <a:chExt cx="454" cy="57"/>
                </a:xfrm>
              </p:grpSpPr>
              <p:sp>
                <p:nvSpPr>
                  <p:cNvPr id="1072"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3"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3" name="Group 249"/>
                <p:cNvGrpSpPr/>
                <p:nvPr/>
              </p:nvGrpSpPr>
              <p:grpSpPr bwMode="auto">
                <a:xfrm>
                  <a:off x="5922" y="2032"/>
                  <a:ext cx="454" cy="57"/>
                  <a:chOff x="3597" y="2032"/>
                  <a:chExt cx="454" cy="57"/>
                </a:xfrm>
              </p:grpSpPr>
              <p:sp>
                <p:nvSpPr>
                  <p:cNvPr id="1070"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1"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4" name="Group 252"/>
                <p:cNvGrpSpPr/>
                <p:nvPr/>
              </p:nvGrpSpPr>
              <p:grpSpPr bwMode="auto">
                <a:xfrm>
                  <a:off x="6382" y="2032"/>
                  <a:ext cx="454" cy="57"/>
                  <a:chOff x="3597" y="2032"/>
                  <a:chExt cx="454" cy="57"/>
                </a:xfrm>
              </p:grpSpPr>
              <p:sp>
                <p:nvSpPr>
                  <p:cNvPr id="1068"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9"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5" name="Group 255"/>
                <p:cNvGrpSpPr/>
                <p:nvPr/>
              </p:nvGrpSpPr>
              <p:grpSpPr bwMode="auto">
                <a:xfrm>
                  <a:off x="6838" y="2032"/>
                  <a:ext cx="454" cy="57"/>
                  <a:chOff x="3597" y="2032"/>
                  <a:chExt cx="454" cy="57"/>
                </a:xfrm>
              </p:grpSpPr>
              <p:sp>
                <p:nvSpPr>
                  <p:cNvPr id="1066"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7"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8" name="Group 258"/>
              <p:cNvGrpSpPr/>
              <p:nvPr/>
            </p:nvGrpSpPr>
            <p:grpSpPr bwMode="auto">
              <a:xfrm>
                <a:off x="3324" y="2779"/>
                <a:ext cx="3695" cy="57"/>
                <a:chOff x="3597" y="2032"/>
                <a:chExt cx="3695" cy="57"/>
              </a:xfrm>
            </p:grpSpPr>
            <p:grpSp>
              <p:nvGrpSpPr>
                <p:cNvPr id="1034" name="Group 259"/>
                <p:cNvGrpSpPr/>
                <p:nvPr/>
              </p:nvGrpSpPr>
              <p:grpSpPr bwMode="auto">
                <a:xfrm>
                  <a:off x="3597" y="2032"/>
                  <a:ext cx="454" cy="57"/>
                  <a:chOff x="3597" y="2032"/>
                  <a:chExt cx="454" cy="57"/>
                </a:xfrm>
              </p:grpSpPr>
              <p:sp>
                <p:nvSpPr>
                  <p:cNvPr id="1056"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7"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5" name="Group 262"/>
                <p:cNvGrpSpPr/>
                <p:nvPr/>
              </p:nvGrpSpPr>
              <p:grpSpPr bwMode="auto">
                <a:xfrm>
                  <a:off x="4066" y="2032"/>
                  <a:ext cx="454" cy="57"/>
                  <a:chOff x="3597" y="2032"/>
                  <a:chExt cx="454" cy="57"/>
                </a:xfrm>
              </p:grpSpPr>
              <p:sp>
                <p:nvSpPr>
                  <p:cNvPr id="1054"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6" name="Group 265"/>
                <p:cNvGrpSpPr/>
                <p:nvPr/>
              </p:nvGrpSpPr>
              <p:grpSpPr bwMode="auto">
                <a:xfrm>
                  <a:off x="4530" y="2032"/>
                  <a:ext cx="454" cy="57"/>
                  <a:chOff x="3597" y="2032"/>
                  <a:chExt cx="454" cy="57"/>
                </a:xfrm>
              </p:grpSpPr>
              <p:sp>
                <p:nvSpPr>
                  <p:cNvPr id="1052"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3"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7" name="Group 268"/>
                <p:cNvGrpSpPr/>
                <p:nvPr/>
              </p:nvGrpSpPr>
              <p:grpSpPr bwMode="auto">
                <a:xfrm>
                  <a:off x="4998" y="2032"/>
                  <a:ext cx="454" cy="57"/>
                  <a:chOff x="3597" y="2032"/>
                  <a:chExt cx="454" cy="57"/>
                </a:xfrm>
              </p:grpSpPr>
              <p:sp>
                <p:nvSpPr>
                  <p:cNvPr id="1050"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1"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8" name="Group 271"/>
                <p:cNvGrpSpPr/>
                <p:nvPr/>
              </p:nvGrpSpPr>
              <p:grpSpPr bwMode="auto">
                <a:xfrm>
                  <a:off x="5454" y="2032"/>
                  <a:ext cx="454" cy="57"/>
                  <a:chOff x="3597" y="2032"/>
                  <a:chExt cx="454" cy="57"/>
                </a:xfrm>
              </p:grpSpPr>
              <p:sp>
                <p:nvSpPr>
                  <p:cNvPr id="1048"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9"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9" name="Group 274"/>
                <p:cNvGrpSpPr/>
                <p:nvPr/>
              </p:nvGrpSpPr>
              <p:grpSpPr bwMode="auto">
                <a:xfrm>
                  <a:off x="5922" y="2032"/>
                  <a:ext cx="454" cy="57"/>
                  <a:chOff x="3597" y="2032"/>
                  <a:chExt cx="454" cy="57"/>
                </a:xfrm>
              </p:grpSpPr>
              <p:sp>
                <p:nvSpPr>
                  <p:cNvPr id="1046"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7"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0" name="Group 277"/>
                <p:cNvGrpSpPr/>
                <p:nvPr/>
              </p:nvGrpSpPr>
              <p:grpSpPr bwMode="auto">
                <a:xfrm>
                  <a:off x="6382" y="2032"/>
                  <a:ext cx="454" cy="57"/>
                  <a:chOff x="3597" y="2032"/>
                  <a:chExt cx="454" cy="57"/>
                </a:xfrm>
              </p:grpSpPr>
              <p:sp>
                <p:nvSpPr>
                  <p:cNvPr id="1044"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5"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41" name="Group 280"/>
                <p:cNvGrpSpPr/>
                <p:nvPr/>
              </p:nvGrpSpPr>
              <p:grpSpPr bwMode="auto">
                <a:xfrm>
                  <a:off x="6838" y="2032"/>
                  <a:ext cx="454" cy="57"/>
                  <a:chOff x="3597" y="2032"/>
                  <a:chExt cx="454" cy="57"/>
                </a:xfrm>
              </p:grpSpPr>
              <p:sp>
                <p:nvSpPr>
                  <p:cNvPr id="1042"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3"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09" name="Group 283"/>
              <p:cNvGrpSpPr/>
              <p:nvPr/>
            </p:nvGrpSpPr>
            <p:grpSpPr bwMode="auto">
              <a:xfrm>
                <a:off x="3192" y="3147"/>
                <a:ext cx="3695" cy="57"/>
                <a:chOff x="3597" y="2032"/>
                <a:chExt cx="3695" cy="57"/>
              </a:xfrm>
            </p:grpSpPr>
            <p:grpSp>
              <p:nvGrpSpPr>
                <p:cNvPr id="1010" name="Group 284"/>
                <p:cNvGrpSpPr/>
                <p:nvPr/>
              </p:nvGrpSpPr>
              <p:grpSpPr bwMode="auto">
                <a:xfrm>
                  <a:off x="3597" y="2032"/>
                  <a:ext cx="454" cy="57"/>
                  <a:chOff x="3597" y="2032"/>
                  <a:chExt cx="454" cy="57"/>
                </a:xfrm>
              </p:grpSpPr>
              <p:sp>
                <p:nvSpPr>
                  <p:cNvPr id="1032"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3"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1" name="Group 287"/>
                <p:cNvGrpSpPr/>
                <p:nvPr/>
              </p:nvGrpSpPr>
              <p:grpSpPr bwMode="auto">
                <a:xfrm>
                  <a:off x="4066" y="2032"/>
                  <a:ext cx="454" cy="57"/>
                  <a:chOff x="3597" y="2032"/>
                  <a:chExt cx="454" cy="57"/>
                </a:xfrm>
              </p:grpSpPr>
              <p:sp>
                <p:nvSpPr>
                  <p:cNvPr id="1030"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2" name="Group 290"/>
                <p:cNvGrpSpPr/>
                <p:nvPr/>
              </p:nvGrpSpPr>
              <p:grpSpPr bwMode="auto">
                <a:xfrm>
                  <a:off x="4530" y="2032"/>
                  <a:ext cx="454" cy="57"/>
                  <a:chOff x="3597" y="2032"/>
                  <a:chExt cx="454" cy="57"/>
                </a:xfrm>
              </p:grpSpPr>
              <p:sp>
                <p:nvSpPr>
                  <p:cNvPr id="1028"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3" name="Group 293"/>
                <p:cNvGrpSpPr/>
                <p:nvPr/>
              </p:nvGrpSpPr>
              <p:grpSpPr bwMode="auto">
                <a:xfrm>
                  <a:off x="4998" y="2032"/>
                  <a:ext cx="454" cy="57"/>
                  <a:chOff x="3597" y="2032"/>
                  <a:chExt cx="454" cy="57"/>
                </a:xfrm>
              </p:grpSpPr>
              <p:sp>
                <p:nvSpPr>
                  <p:cNvPr id="1026"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4" name="Group 296"/>
                <p:cNvGrpSpPr/>
                <p:nvPr/>
              </p:nvGrpSpPr>
              <p:grpSpPr bwMode="auto">
                <a:xfrm>
                  <a:off x="5454" y="2032"/>
                  <a:ext cx="454" cy="57"/>
                  <a:chOff x="3597" y="2032"/>
                  <a:chExt cx="454" cy="57"/>
                </a:xfrm>
              </p:grpSpPr>
              <p:sp>
                <p:nvSpPr>
                  <p:cNvPr id="1024"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5"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5" name="Group 299"/>
                <p:cNvGrpSpPr/>
                <p:nvPr/>
              </p:nvGrpSpPr>
              <p:grpSpPr bwMode="auto">
                <a:xfrm>
                  <a:off x="5922" y="2032"/>
                  <a:ext cx="454" cy="57"/>
                  <a:chOff x="3597" y="2032"/>
                  <a:chExt cx="454" cy="57"/>
                </a:xfrm>
              </p:grpSpPr>
              <p:sp>
                <p:nvSpPr>
                  <p:cNvPr id="1022"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3"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6" name="Group 302"/>
                <p:cNvGrpSpPr/>
                <p:nvPr/>
              </p:nvGrpSpPr>
              <p:grpSpPr bwMode="auto">
                <a:xfrm>
                  <a:off x="6382" y="2032"/>
                  <a:ext cx="454" cy="57"/>
                  <a:chOff x="3597" y="2032"/>
                  <a:chExt cx="454" cy="57"/>
                </a:xfrm>
              </p:grpSpPr>
              <p:sp>
                <p:nvSpPr>
                  <p:cNvPr id="1020"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1"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17" name="Group 305"/>
                <p:cNvGrpSpPr/>
                <p:nvPr/>
              </p:nvGrpSpPr>
              <p:grpSpPr bwMode="auto">
                <a:xfrm>
                  <a:off x="6838" y="2032"/>
                  <a:ext cx="454" cy="57"/>
                  <a:chOff x="3597" y="2032"/>
                  <a:chExt cx="454" cy="57"/>
                </a:xfrm>
              </p:grpSpPr>
              <p:sp>
                <p:nvSpPr>
                  <p:cNvPr id="1018"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9"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0" name="Group 308"/>
              <p:cNvGrpSpPr/>
              <p:nvPr/>
            </p:nvGrpSpPr>
            <p:grpSpPr bwMode="auto">
              <a:xfrm>
                <a:off x="3064" y="3515"/>
                <a:ext cx="3695" cy="57"/>
                <a:chOff x="3597" y="2032"/>
                <a:chExt cx="3695" cy="57"/>
              </a:xfrm>
            </p:grpSpPr>
            <p:grpSp>
              <p:nvGrpSpPr>
                <p:cNvPr id="986" name="Group 309"/>
                <p:cNvGrpSpPr/>
                <p:nvPr/>
              </p:nvGrpSpPr>
              <p:grpSpPr bwMode="auto">
                <a:xfrm>
                  <a:off x="3597" y="2032"/>
                  <a:ext cx="454" cy="57"/>
                  <a:chOff x="3597" y="2032"/>
                  <a:chExt cx="454" cy="57"/>
                </a:xfrm>
              </p:grpSpPr>
              <p:sp>
                <p:nvSpPr>
                  <p:cNvPr id="1008"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9"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7" name="Group 312"/>
                <p:cNvGrpSpPr/>
                <p:nvPr/>
              </p:nvGrpSpPr>
              <p:grpSpPr bwMode="auto">
                <a:xfrm>
                  <a:off x="4066" y="2032"/>
                  <a:ext cx="454" cy="57"/>
                  <a:chOff x="3597" y="2032"/>
                  <a:chExt cx="454" cy="57"/>
                </a:xfrm>
              </p:grpSpPr>
              <p:sp>
                <p:nvSpPr>
                  <p:cNvPr id="1006"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7"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8" name="Group 315"/>
                <p:cNvGrpSpPr/>
                <p:nvPr/>
              </p:nvGrpSpPr>
              <p:grpSpPr bwMode="auto">
                <a:xfrm>
                  <a:off x="4530" y="2032"/>
                  <a:ext cx="454" cy="57"/>
                  <a:chOff x="3597" y="2032"/>
                  <a:chExt cx="454" cy="57"/>
                </a:xfrm>
              </p:grpSpPr>
              <p:sp>
                <p:nvSpPr>
                  <p:cNvPr id="1004"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5"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89" name="Group 318"/>
                <p:cNvGrpSpPr/>
                <p:nvPr/>
              </p:nvGrpSpPr>
              <p:grpSpPr bwMode="auto">
                <a:xfrm>
                  <a:off x="4998" y="2032"/>
                  <a:ext cx="454" cy="57"/>
                  <a:chOff x="3597" y="2032"/>
                  <a:chExt cx="454" cy="57"/>
                </a:xfrm>
              </p:grpSpPr>
              <p:sp>
                <p:nvSpPr>
                  <p:cNvPr id="1002"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0" name="Group 321"/>
                <p:cNvGrpSpPr/>
                <p:nvPr/>
              </p:nvGrpSpPr>
              <p:grpSpPr bwMode="auto">
                <a:xfrm>
                  <a:off x="5454" y="2032"/>
                  <a:ext cx="454" cy="57"/>
                  <a:chOff x="3597" y="2032"/>
                  <a:chExt cx="454" cy="57"/>
                </a:xfrm>
              </p:grpSpPr>
              <p:sp>
                <p:nvSpPr>
                  <p:cNvPr id="1000"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1"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1" name="Group 324"/>
                <p:cNvGrpSpPr/>
                <p:nvPr/>
              </p:nvGrpSpPr>
              <p:grpSpPr bwMode="auto">
                <a:xfrm>
                  <a:off x="5922" y="2032"/>
                  <a:ext cx="454" cy="57"/>
                  <a:chOff x="3597" y="2032"/>
                  <a:chExt cx="454" cy="57"/>
                </a:xfrm>
              </p:grpSpPr>
              <p:sp>
                <p:nvSpPr>
                  <p:cNvPr id="998"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9"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2" name="Group 327"/>
                <p:cNvGrpSpPr/>
                <p:nvPr/>
              </p:nvGrpSpPr>
              <p:grpSpPr bwMode="auto">
                <a:xfrm>
                  <a:off x="6382" y="2032"/>
                  <a:ext cx="454" cy="57"/>
                  <a:chOff x="3597" y="2032"/>
                  <a:chExt cx="454" cy="57"/>
                </a:xfrm>
              </p:grpSpPr>
              <p:sp>
                <p:nvSpPr>
                  <p:cNvPr id="996"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7"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93" name="Group 330"/>
                <p:cNvGrpSpPr/>
                <p:nvPr/>
              </p:nvGrpSpPr>
              <p:grpSpPr bwMode="auto">
                <a:xfrm>
                  <a:off x="6838" y="2032"/>
                  <a:ext cx="454" cy="57"/>
                  <a:chOff x="3597" y="2032"/>
                  <a:chExt cx="454" cy="57"/>
                </a:xfrm>
              </p:grpSpPr>
              <p:sp>
                <p:nvSpPr>
                  <p:cNvPr id="994"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5"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1" name="Group 333"/>
              <p:cNvGrpSpPr/>
              <p:nvPr/>
            </p:nvGrpSpPr>
            <p:grpSpPr bwMode="auto">
              <a:xfrm>
                <a:off x="2924" y="3879"/>
                <a:ext cx="3695" cy="57"/>
                <a:chOff x="3597" y="2032"/>
                <a:chExt cx="3695" cy="57"/>
              </a:xfrm>
            </p:grpSpPr>
            <p:grpSp>
              <p:nvGrpSpPr>
                <p:cNvPr id="962" name="Group 334"/>
                <p:cNvGrpSpPr/>
                <p:nvPr/>
              </p:nvGrpSpPr>
              <p:grpSpPr bwMode="auto">
                <a:xfrm>
                  <a:off x="3597" y="2032"/>
                  <a:ext cx="454" cy="57"/>
                  <a:chOff x="3597" y="2032"/>
                  <a:chExt cx="454" cy="57"/>
                </a:xfrm>
              </p:grpSpPr>
              <p:sp>
                <p:nvSpPr>
                  <p:cNvPr id="984"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5"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3" name="Group 337"/>
                <p:cNvGrpSpPr/>
                <p:nvPr/>
              </p:nvGrpSpPr>
              <p:grpSpPr bwMode="auto">
                <a:xfrm>
                  <a:off x="4066" y="2032"/>
                  <a:ext cx="454" cy="57"/>
                  <a:chOff x="3597" y="2032"/>
                  <a:chExt cx="454" cy="57"/>
                </a:xfrm>
              </p:grpSpPr>
              <p:sp>
                <p:nvSpPr>
                  <p:cNvPr id="982"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4" name="Group 340"/>
                <p:cNvGrpSpPr/>
                <p:nvPr/>
              </p:nvGrpSpPr>
              <p:grpSpPr bwMode="auto">
                <a:xfrm>
                  <a:off x="4530" y="2032"/>
                  <a:ext cx="454" cy="57"/>
                  <a:chOff x="3597" y="2032"/>
                  <a:chExt cx="454" cy="57"/>
                </a:xfrm>
              </p:grpSpPr>
              <p:sp>
                <p:nvSpPr>
                  <p:cNvPr id="980"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1"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5" name="Group 343"/>
                <p:cNvGrpSpPr/>
                <p:nvPr/>
              </p:nvGrpSpPr>
              <p:grpSpPr bwMode="auto">
                <a:xfrm>
                  <a:off x="4998" y="2032"/>
                  <a:ext cx="454" cy="57"/>
                  <a:chOff x="3597" y="2032"/>
                  <a:chExt cx="454" cy="57"/>
                </a:xfrm>
              </p:grpSpPr>
              <p:sp>
                <p:nvSpPr>
                  <p:cNvPr id="978"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9"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6" name="Group 346"/>
                <p:cNvGrpSpPr/>
                <p:nvPr/>
              </p:nvGrpSpPr>
              <p:grpSpPr bwMode="auto">
                <a:xfrm>
                  <a:off x="5454" y="2032"/>
                  <a:ext cx="454" cy="57"/>
                  <a:chOff x="3597" y="2032"/>
                  <a:chExt cx="454" cy="57"/>
                </a:xfrm>
              </p:grpSpPr>
              <p:sp>
                <p:nvSpPr>
                  <p:cNvPr id="976"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7"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7" name="Group 349"/>
                <p:cNvGrpSpPr/>
                <p:nvPr/>
              </p:nvGrpSpPr>
              <p:grpSpPr bwMode="auto">
                <a:xfrm>
                  <a:off x="5922" y="2032"/>
                  <a:ext cx="454" cy="57"/>
                  <a:chOff x="3597" y="2032"/>
                  <a:chExt cx="454" cy="57"/>
                </a:xfrm>
              </p:grpSpPr>
              <p:sp>
                <p:nvSpPr>
                  <p:cNvPr id="974"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5"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8" name="Group 352"/>
                <p:cNvGrpSpPr/>
                <p:nvPr/>
              </p:nvGrpSpPr>
              <p:grpSpPr bwMode="auto">
                <a:xfrm>
                  <a:off x="6382" y="2032"/>
                  <a:ext cx="454" cy="57"/>
                  <a:chOff x="3597" y="2032"/>
                  <a:chExt cx="454" cy="57"/>
                </a:xfrm>
              </p:grpSpPr>
              <p:sp>
                <p:nvSpPr>
                  <p:cNvPr id="972"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3"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69" name="Group 355"/>
                <p:cNvGrpSpPr/>
                <p:nvPr/>
              </p:nvGrpSpPr>
              <p:grpSpPr bwMode="auto">
                <a:xfrm>
                  <a:off x="6838" y="2032"/>
                  <a:ext cx="454" cy="57"/>
                  <a:chOff x="3597" y="2032"/>
                  <a:chExt cx="454" cy="57"/>
                </a:xfrm>
              </p:grpSpPr>
              <p:sp>
                <p:nvSpPr>
                  <p:cNvPr id="970"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1"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2" name="Group 358"/>
              <p:cNvGrpSpPr/>
              <p:nvPr/>
            </p:nvGrpSpPr>
            <p:grpSpPr bwMode="auto">
              <a:xfrm>
                <a:off x="2792" y="4255"/>
                <a:ext cx="3695" cy="57"/>
                <a:chOff x="3597" y="2032"/>
                <a:chExt cx="3695" cy="57"/>
              </a:xfrm>
            </p:grpSpPr>
            <p:grpSp>
              <p:nvGrpSpPr>
                <p:cNvPr id="938" name="Group 359"/>
                <p:cNvGrpSpPr/>
                <p:nvPr/>
              </p:nvGrpSpPr>
              <p:grpSpPr bwMode="auto">
                <a:xfrm>
                  <a:off x="3597" y="2032"/>
                  <a:ext cx="454" cy="57"/>
                  <a:chOff x="3597" y="2032"/>
                  <a:chExt cx="454" cy="57"/>
                </a:xfrm>
              </p:grpSpPr>
              <p:sp>
                <p:nvSpPr>
                  <p:cNvPr id="960"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1"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39" name="Group 362"/>
                <p:cNvGrpSpPr/>
                <p:nvPr/>
              </p:nvGrpSpPr>
              <p:grpSpPr bwMode="auto">
                <a:xfrm>
                  <a:off x="4066" y="2032"/>
                  <a:ext cx="454" cy="57"/>
                  <a:chOff x="3597" y="2032"/>
                  <a:chExt cx="454" cy="57"/>
                </a:xfrm>
              </p:grpSpPr>
              <p:sp>
                <p:nvSpPr>
                  <p:cNvPr id="958"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9"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0" name="Group 365"/>
                <p:cNvGrpSpPr/>
                <p:nvPr/>
              </p:nvGrpSpPr>
              <p:grpSpPr bwMode="auto">
                <a:xfrm>
                  <a:off x="4530" y="2032"/>
                  <a:ext cx="454" cy="57"/>
                  <a:chOff x="3597" y="2032"/>
                  <a:chExt cx="454" cy="57"/>
                </a:xfrm>
              </p:grpSpPr>
              <p:sp>
                <p:nvSpPr>
                  <p:cNvPr id="956"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7"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1" name="Group 368"/>
                <p:cNvGrpSpPr/>
                <p:nvPr/>
              </p:nvGrpSpPr>
              <p:grpSpPr bwMode="auto">
                <a:xfrm>
                  <a:off x="4998" y="2032"/>
                  <a:ext cx="454" cy="57"/>
                  <a:chOff x="3597" y="2032"/>
                  <a:chExt cx="454" cy="57"/>
                </a:xfrm>
              </p:grpSpPr>
              <p:sp>
                <p:nvSpPr>
                  <p:cNvPr id="954"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5"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2" name="Group 371"/>
                <p:cNvGrpSpPr/>
                <p:nvPr/>
              </p:nvGrpSpPr>
              <p:grpSpPr bwMode="auto">
                <a:xfrm>
                  <a:off x="5454" y="2032"/>
                  <a:ext cx="454" cy="57"/>
                  <a:chOff x="3597" y="2032"/>
                  <a:chExt cx="454" cy="57"/>
                </a:xfrm>
              </p:grpSpPr>
              <p:sp>
                <p:nvSpPr>
                  <p:cNvPr id="952"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3"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3" name="Group 374"/>
                <p:cNvGrpSpPr/>
                <p:nvPr/>
              </p:nvGrpSpPr>
              <p:grpSpPr bwMode="auto">
                <a:xfrm>
                  <a:off x="5922" y="2032"/>
                  <a:ext cx="454" cy="57"/>
                  <a:chOff x="3597" y="2032"/>
                  <a:chExt cx="454" cy="57"/>
                </a:xfrm>
              </p:grpSpPr>
              <p:sp>
                <p:nvSpPr>
                  <p:cNvPr id="950"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1"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4" name="Group 377"/>
                <p:cNvGrpSpPr/>
                <p:nvPr/>
              </p:nvGrpSpPr>
              <p:grpSpPr bwMode="auto">
                <a:xfrm>
                  <a:off x="6382" y="2032"/>
                  <a:ext cx="454" cy="57"/>
                  <a:chOff x="3597" y="2032"/>
                  <a:chExt cx="454" cy="57"/>
                </a:xfrm>
              </p:grpSpPr>
              <p:sp>
                <p:nvSpPr>
                  <p:cNvPr id="948"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9"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45" name="Group 380"/>
                <p:cNvGrpSpPr/>
                <p:nvPr/>
              </p:nvGrpSpPr>
              <p:grpSpPr bwMode="auto">
                <a:xfrm>
                  <a:off x="6838" y="2032"/>
                  <a:ext cx="454" cy="57"/>
                  <a:chOff x="3597" y="2032"/>
                  <a:chExt cx="454" cy="57"/>
                </a:xfrm>
              </p:grpSpPr>
              <p:sp>
                <p:nvSpPr>
                  <p:cNvPr id="946"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7"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913" name="Group 383"/>
              <p:cNvGrpSpPr/>
              <p:nvPr/>
            </p:nvGrpSpPr>
            <p:grpSpPr bwMode="auto">
              <a:xfrm>
                <a:off x="2660" y="4611"/>
                <a:ext cx="3695" cy="57"/>
                <a:chOff x="3597" y="2032"/>
                <a:chExt cx="3695" cy="57"/>
              </a:xfrm>
            </p:grpSpPr>
            <p:grpSp>
              <p:nvGrpSpPr>
                <p:cNvPr id="914" name="Group 384"/>
                <p:cNvGrpSpPr/>
                <p:nvPr/>
              </p:nvGrpSpPr>
              <p:grpSpPr bwMode="auto">
                <a:xfrm>
                  <a:off x="3597" y="2032"/>
                  <a:ext cx="454" cy="57"/>
                  <a:chOff x="3597" y="2032"/>
                  <a:chExt cx="454" cy="57"/>
                </a:xfrm>
              </p:grpSpPr>
              <p:sp>
                <p:nvSpPr>
                  <p:cNvPr id="936"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7"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5" name="Group 387"/>
                <p:cNvGrpSpPr/>
                <p:nvPr/>
              </p:nvGrpSpPr>
              <p:grpSpPr bwMode="auto">
                <a:xfrm>
                  <a:off x="4066" y="2032"/>
                  <a:ext cx="454" cy="57"/>
                  <a:chOff x="3597" y="2032"/>
                  <a:chExt cx="454" cy="57"/>
                </a:xfrm>
              </p:grpSpPr>
              <p:sp>
                <p:nvSpPr>
                  <p:cNvPr id="934"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5"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6" name="Group 390"/>
                <p:cNvGrpSpPr/>
                <p:nvPr/>
              </p:nvGrpSpPr>
              <p:grpSpPr bwMode="auto">
                <a:xfrm>
                  <a:off x="4530" y="2032"/>
                  <a:ext cx="454" cy="57"/>
                  <a:chOff x="3597" y="2032"/>
                  <a:chExt cx="454" cy="57"/>
                </a:xfrm>
              </p:grpSpPr>
              <p:sp>
                <p:nvSpPr>
                  <p:cNvPr id="932"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7" name="Group 393"/>
                <p:cNvGrpSpPr/>
                <p:nvPr/>
              </p:nvGrpSpPr>
              <p:grpSpPr bwMode="auto">
                <a:xfrm>
                  <a:off x="4998" y="2032"/>
                  <a:ext cx="454" cy="57"/>
                  <a:chOff x="3597" y="2032"/>
                  <a:chExt cx="454" cy="57"/>
                </a:xfrm>
              </p:grpSpPr>
              <p:sp>
                <p:nvSpPr>
                  <p:cNvPr id="930"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8" name="Group 396"/>
                <p:cNvGrpSpPr/>
                <p:nvPr/>
              </p:nvGrpSpPr>
              <p:grpSpPr bwMode="auto">
                <a:xfrm>
                  <a:off x="5454" y="2032"/>
                  <a:ext cx="454" cy="57"/>
                  <a:chOff x="3597" y="2032"/>
                  <a:chExt cx="454" cy="57"/>
                </a:xfrm>
              </p:grpSpPr>
              <p:sp>
                <p:nvSpPr>
                  <p:cNvPr id="928"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9"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9" name="Group 399"/>
                <p:cNvGrpSpPr/>
                <p:nvPr/>
              </p:nvGrpSpPr>
              <p:grpSpPr bwMode="auto">
                <a:xfrm>
                  <a:off x="5922" y="2032"/>
                  <a:ext cx="454" cy="57"/>
                  <a:chOff x="3597" y="2032"/>
                  <a:chExt cx="454" cy="57"/>
                </a:xfrm>
              </p:grpSpPr>
              <p:sp>
                <p:nvSpPr>
                  <p:cNvPr id="926"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7"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0" name="Group 402"/>
                <p:cNvGrpSpPr/>
                <p:nvPr/>
              </p:nvGrpSpPr>
              <p:grpSpPr bwMode="auto">
                <a:xfrm>
                  <a:off x="6382" y="2032"/>
                  <a:ext cx="454" cy="57"/>
                  <a:chOff x="3597" y="2032"/>
                  <a:chExt cx="454" cy="57"/>
                </a:xfrm>
              </p:grpSpPr>
              <p:sp>
                <p:nvSpPr>
                  <p:cNvPr id="924"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5"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21" name="Group 405"/>
                <p:cNvGrpSpPr/>
                <p:nvPr/>
              </p:nvGrpSpPr>
              <p:grpSpPr bwMode="auto">
                <a:xfrm>
                  <a:off x="6838" y="2032"/>
                  <a:ext cx="454" cy="57"/>
                  <a:chOff x="3597" y="2032"/>
                  <a:chExt cx="454" cy="57"/>
                </a:xfrm>
              </p:grpSpPr>
              <p:sp>
                <p:nvSpPr>
                  <p:cNvPr id="922"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298" name="Line 415"/>
            <p:cNvSpPr>
              <a:spLocks noChangeShapeType="1"/>
            </p:cNvSpPr>
            <p:nvPr/>
          </p:nvSpPr>
          <p:spPr bwMode="auto">
            <a:xfrm rot="12300000" flipH="1">
              <a:off x="6369949" y="3491581"/>
              <a:ext cx="1083364" cy="2062649"/>
            </a:xfrm>
            <a:prstGeom prst="line">
              <a:avLst/>
            </a:prstGeom>
            <a:noFill/>
            <a:ln w="38100">
              <a:solidFill>
                <a:srgbClr val="C00000"/>
              </a:solidFill>
              <a:round/>
              <a:tailEnd type="triangle" w="sm" len="me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99" name="组合 1298"/>
            <p:cNvGrpSpPr/>
            <p:nvPr/>
          </p:nvGrpSpPr>
          <p:grpSpPr>
            <a:xfrm>
              <a:off x="4686263" y="3383744"/>
              <a:ext cx="3135582" cy="1815074"/>
              <a:chOff x="1462714" y="2120834"/>
              <a:chExt cx="4180776" cy="2420098"/>
            </a:xfrm>
          </p:grpSpPr>
          <p:cxnSp>
            <p:nvCxnSpPr>
              <p:cNvPr id="1300" name="直接箭头连接符 1299"/>
              <p:cNvCxnSpPr/>
              <p:nvPr/>
            </p:nvCxnSpPr>
            <p:spPr bwMode="auto">
              <a:xfrm>
                <a:off x="1462714" y="3985316"/>
                <a:ext cx="1712961" cy="555616"/>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1" name="直接箭头连接符 1300"/>
              <p:cNvCxnSpPr/>
              <p:nvPr/>
            </p:nvCxnSpPr>
            <p:spPr bwMode="auto">
              <a:xfrm>
                <a:off x="3892049" y="2120834"/>
                <a:ext cx="1751441" cy="571231"/>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02" name="直接箭头连接符 1301"/>
            <p:cNvCxnSpPr/>
            <p:nvPr/>
          </p:nvCxnSpPr>
          <p:spPr bwMode="auto">
            <a:xfrm flipV="1">
              <a:off x="5975035" y="386558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3" name="直接箭头连接符 1302"/>
            <p:cNvCxnSpPr>
              <a:stCxn id="1298" idx="0"/>
            </p:cNvCxnSpPr>
            <p:nvPr/>
          </p:nvCxnSpPr>
          <p:spPr bwMode="auto">
            <a:xfrm flipH="1" flipV="1">
              <a:off x="4902498" y="3496051"/>
              <a:ext cx="1082346" cy="1732627"/>
            </a:xfrm>
            <a:prstGeom prst="straightConnector1">
              <a:avLst/>
            </a:prstGeom>
            <a:solidFill>
              <a:schemeClr val="accent1"/>
            </a:solidFill>
            <a:ln w="38100" cap="flat" cmpd="sng" algn="ctr">
              <a:solidFill>
                <a:srgbClr val="FF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4" name="直接箭头连接符 1303"/>
            <p:cNvCxnSpPr/>
            <p:nvPr/>
          </p:nvCxnSpPr>
          <p:spPr bwMode="auto">
            <a:xfrm flipV="1">
              <a:off x="7835957" y="2461540"/>
              <a:ext cx="201912" cy="1325434"/>
            </a:xfrm>
            <a:prstGeom prst="straightConnector1">
              <a:avLst/>
            </a:prstGeom>
            <a:solidFill>
              <a:schemeClr val="accent1"/>
            </a:solidFill>
            <a:ln w="571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5" name="Text Box 21"/>
            <p:cNvSpPr txBox="1">
              <a:spLocks noChangeArrowheads="1"/>
            </p:cNvSpPr>
            <p:nvPr/>
          </p:nvSpPr>
          <p:spPr bwMode="auto">
            <a:xfrm flipH="1">
              <a:off x="5547148" y="5060037"/>
              <a:ext cx="4267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6" name="Text Box 21"/>
            <p:cNvSpPr txBox="1">
              <a:spLocks noChangeArrowheads="1"/>
            </p:cNvSpPr>
            <p:nvPr/>
          </p:nvSpPr>
          <p:spPr bwMode="auto">
            <a:xfrm flipH="1">
              <a:off x="7497809" y="3374140"/>
              <a:ext cx="4159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307" name="Text Box 22"/>
            <p:cNvSpPr txBox="1">
              <a:spLocks noChangeArrowheads="1"/>
            </p:cNvSpPr>
            <p:nvPr/>
          </p:nvSpPr>
          <p:spPr bwMode="auto">
            <a:xfrm>
              <a:off x="7983035" y="2266872"/>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8" name="Text Box 22"/>
            <p:cNvSpPr txBox="1">
              <a:spLocks noChangeArrowheads="1"/>
            </p:cNvSpPr>
            <p:nvPr/>
          </p:nvSpPr>
          <p:spPr bwMode="auto">
            <a:xfrm>
              <a:off x="6094913" y="3530131"/>
              <a:ext cx="409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1309" name="文本框 1308"/>
            <p:cNvSpPr txBox="1"/>
            <p:nvPr/>
          </p:nvSpPr>
          <p:spPr>
            <a:xfrm>
              <a:off x="7718032" y="3789040"/>
              <a:ext cx="351378"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1310" name="组合 1309"/>
            <p:cNvGrpSpPr/>
            <p:nvPr/>
          </p:nvGrpSpPr>
          <p:grpSpPr>
            <a:xfrm>
              <a:off x="4896631" y="3075862"/>
              <a:ext cx="1284721" cy="820676"/>
              <a:chOff x="4320567" y="2427790"/>
              <a:chExt cx="1284721" cy="820676"/>
            </a:xfrm>
          </p:grpSpPr>
          <p:cxnSp>
            <p:nvCxnSpPr>
              <p:cNvPr id="1311" name="直接箭头连接符 1310"/>
              <p:cNvCxnSpPr/>
              <p:nvPr/>
            </p:nvCxnSpPr>
            <p:spPr bwMode="auto">
              <a:xfrm>
                <a:off x="4320567" y="2831754"/>
                <a:ext cx="1284721" cy="416712"/>
              </a:xfrm>
              <a:prstGeom prst="straightConnector1">
                <a:avLst/>
              </a:prstGeom>
              <a:solidFill>
                <a:schemeClr val="accent1"/>
              </a:solidFill>
              <a:ln w="57150" cap="flat" cmpd="sng" algn="ctr">
                <a:solidFill>
                  <a:srgbClr val="00B050"/>
                </a:solidFill>
                <a:prstDash val="sysDot"/>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2" name="Text Box 21"/>
              <p:cNvSpPr txBox="1">
                <a:spLocks noChangeArrowheads="1"/>
              </p:cNvSpPr>
              <p:nvPr/>
            </p:nvSpPr>
            <p:spPr bwMode="auto">
              <a:xfrm flipH="1">
                <a:off x="4427984" y="2427790"/>
                <a:ext cx="5914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1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1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grpSp>
        <p:graphicFrame>
          <p:nvGraphicFramePr>
            <p:cNvPr id="1313" name="Object 38"/>
            <p:cNvGraphicFramePr>
              <a:graphicFrameLocks noChangeAspect="1"/>
            </p:cNvGraphicFramePr>
            <p:nvPr/>
          </p:nvGraphicFramePr>
          <p:xfrm>
            <a:off x="4317883" y="3594706"/>
            <a:ext cx="750888" cy="396875"/>
          </p:xfrm>
          <a:graphic>
            <a:graphicData uri="http://schemas.openxmlformats.org/presentationml/2006/ole">
              <mc:AlternateContent xmlns:mc="http://schemas.openxmlformats.org/markup-compatibility/2006">
                <mc:Choice xmlns:v="urn:schemas-microsoft-com:vml" Requires="v">
                  <p:oleObj spid="_x0000_s260020" name="Equation" r:id="rId4" imgW="10363200" imgH="5486400" progId="Equation.DSMT4">
                    <p:embed/>
                  </p:oleObj>
                </mc:Choice>
                <mc:Fallback>
                  <p:oleObj name="Equation" r:id="rId4" imgW="10363200" imgH="5486400" progId="Equation.DSMT4">
                    <p:embed/>
                    <p:pic>
                      <p:nvPicPr>
                        <p:cNvPr id="1313" name="Object 38"/>
                        <p:cNvPicPr>
                          <a:picLocks noChangeAspect="1" noChangeArrowheads="1"/>
                        </p:cNvPicPr>
                        <p:nvPr/>
                      </p:nvPicPr>
                      <p:blipFill>
                        <a:blip r:embed="rId5"/>
                        <a:srcRect/>
                        <a:stretch>
                          <a:fillRect/>
                        </a:stretch>
                      </p:blipFill>
                      <p:spPr bwMode="auto">
                        <a:xfrm>
                          <a:off x="4317883" y="3594706"/>
                          <a:ext cx="750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316" name="直接连接符 1315"/>
          <p:cNvCxnSpPr/>
          <p:nvPr/>
        </p:nvCxnSpPr>
        <p:spPr bwMode="auto">
          <a:xfrm flipV="1">
            <a:off x="4220001" y="2488987"/>
            <a:ext cx="4220610" cy="2558498"/>
          </a:xfrm>
          <a:prstGeom prst="line">
            <a:avLst/>
          </a:prstGeom>
          <a:solidFill>
            <a:schemeClr val="accent1"/>
          </a:solidFill>
          <a:ln w="28575" cap="flat" cmpd="sng" algn="ctr">
            <a:solidFill>
              <a:srgbClr val="CC66FF"/>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直接箭头连接符 452"/>
          <p:cNvCxnSpPr/>
          <p:nvPr/>
        </p:nvCxnSpPr>
        <p:spPr bwMode="auto">
          <a:xfrm>
            <a:off x="4514075" y="5025167"/>
            <a:ext cx="144016" cy="217775"/>
          </a:xfrm>
          <a:prstGeom prst="straightConnector1">
            <a:avLst/>
          </a:prstGeom>
          <a:solidFill>
            <a:schemeClr val="accent1"/>
          </a:solidFill>
          <a:ln w="9525" cap="flat" cmpd="sng" algn="ctr">
            <a:solidFill>
              <a:srgbClr val="0000FF"/>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4" name="文本框 453"/>
          <p:cNvSpPr txBox="1"/>
          <p:nvPr/>
        </p:nvSpPr>
        <p:spPr>
          <a:xfrm>
            <a:off x="3919766" y="5010907"/>
            <a:ext cx="36420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p:txBody>
      </p:sp>
      <p:cxnSp>
        <p:nvCxnSpPr>
          <p:cNvPr id="455" name="直接连接符 454"/>
          <p:cNvCxnSpPr>
            <a:stCxn id="454" idx="3"/>
          </p:cNvCxnSpPr>
          <p:nvPr/>
        </p:nvCxnSpPr>
        <p:spPr bwMode="auto">
          <a:xfrm flipV="1">
            <a:off x="4283968" y="5155901"/>
            <a:ext cx="297436" cy="116616"/>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56" name="Object 30"/>
          <p:cNvGraphicFramePr>
            <a:graphicFrameLocks noChangeAspect="1"/>
          </p:cNvGraphicFramePr>
          <p:nvPr/>
        </p:nvGraphicFramePr>
        <p:xfrm>
          <a:off x="504527" y="3797421"/>
          <a:ext cx="2506662" cy="1022350"/>
        </p:xfrm>
        <a:graphic>
          <a:graphicData uri="http://schemas.openxmlformats.org/presentationml/2006/ole">
            <mc:AlternateContent xmlns:mc="http://schemas.openxmlformats.org/markup-compatibility/2006">
              <mc:Choice xmlns:v="urn:schemas-microsoft-com:vml" Requires="v">
                <p:oleObj spid="_x0000_s260021" name="Equation" r:id="rId6" imgW="23164800" imgH="9448800" progId="Equation.DSMT4">
                  <p:embed/>
                </p:oleObj>
              </mc:Choice>
              <mc:Fallback>
                <p:oleObj name="Equation" r:id="rId6" imgW="23164800" imgH="9448800" progId="Equation.DSMT4">
                  <p:embed/>
                  <p:pic>
                    <p:nvPicPr>
                      <p:cNvPr id="456" name="Object 30"/>
                      <p:cNvPicPr>
                        <a:picLocks noChangeAspect="1" noChangeArrowheads="1"/>
                      </p:cNvPicPr>
                      <p:nvPr/>
                    </p:nvPicPr>
                    <p:blipFill>
                      <a:blip r:embed="rId7"/>
                      <a:srcRect/>
                      <a:stretch>
                        <a:fillRect/>
                      </a:stretch>
                    </p:blipFill>
                    <p:spPr bwMode="auto">
                      <a:xfrm>
                        <a:off x="504527" y="3797421"/>
                        <a:ext cx="2506662" cy="1022350"/>
                      </a:xfrm>
                      <a:prstGeom prst="rect">
                        <a:avLst/>
                      </a:prstGeom>
                      <a:noFill/>
                      <a:ln>
                        <a:noFill/>
                      </a:ln>
                    </p:spPr>
                  </p:pic>
                </p:oleObj>
              </mc:Fallback>
            </mc:AlternateContent>
          </a:graphicData>
        </a:graphic>
      </p:graphicFrame>
      <p:grpSp>
        <p:nvGrpSpPr>
          <p:cNvPr id="460" name="组合 459"/>
          <p:cNvGrpSpPr/>
          <p:nvPr/>
        </p:nvGrpSpPr>
        <p:grpSpPr>
          <a:xfrm rot="20360619">
            <a:off x="5072983" y="5114043"/>
            <a:ext cx="517612" cy="523220"/>
            <a:chOff x="5341345" y="4835445"/>
            <a:chExt cx="456108" cy="468593"/>
          </a:xfrm>
        </p:grpSpPr>
        <p:sp>
          <p:nvSpPr>
            <p:cNvPr id="462" name="Arc 21"/>
            <p:cNvSpPr/>
            <p:nvPr/>
          </p:nvSpPr>
          <p:spPr bwMode="auto">
            <a:xfrm flipH="1">
              <a:off x="5652119" y="4907010"/>
              <a:ext cx="145334" cy="315193"/>
            </a:xfrm>
            <a:custGeom>
              <a:avLst/>
              <a:gdLst>
                <a:gd name="T0" fmla="*/ 0 w 21600"/>
                <a:gd name="T1" fmla="*/ 0 h 24920"/>
                <a:gd name="T2" fmla="*/ 285597401 w 21600"/>
                <a:gd name="T3" fmla="*/ 2147483647 h 24920"/>
                <a:gd name="T4" fmla="*/ 0 w 21600"/>
                <a:gd name="T5" fmla="*/ 2147483647 h 24920"/>
                <a:gd name="T6" fmla="*/ 0 60000 65536"/>
                <a:gd name="T7" fmla="*/ 0 60000 65536"/>
                <a:gd name="T8" fmla="*/ 0 60000 65536"/>
              </a:gdLst>
              <a:ahLst/>
              <a:cxnLst>
                <a:cxn ang="T6">
                  <a:pos x="T0" y="T1"/>
                </a:cxn>
                <a:cxn ang="T7">
                  <a:pos x="T2" y="T3"/>
                </a:cxn>
                <a:cxn ang="T8">
                  <a:pos x="T4" y="T5"/>
                </a:cxn>
              </a:cxnLst>
              <a:rect l="0" t="0" r="r" b="b"/>
              <a:pathLst>
                <a:path w="21600" h="24920" fill="none" extrusionOk="0">
                  <a:moveTo>
                    <a:pt x="-1" y="0"/>
                  </a:moveTo>
                  <a:cubicBezTo>
                    <a:pt x="11929" y="0"/>
                    <a:pt x="21600" y="9670"/>
                    <a:pt x="21600" y="21600"/>
                  </a:cubicBezTo>
                  <a:cubicBezTo>
                    <a:pt x="21600" y="22711"/>
                    <a:pt x="21514" y="23821"/>
                    <a:pt x="21343" y="24920"/>
                  </a:cubicBezTo>
                </a:path>
                <a:path w="21600" h="24920" stroke="0" extrusionOk="0">
                  <a:moveTo>
                    <a:pt x="-1" y="0"/>
                  </a:moveTo>
                  <a:cubicBezTo>
                    <a:pt x="11929" y="0"/>
                    <a:pt x="21600" y="9670"/>
                    <a:pt x="21600" y="21600"/>
                  </a:cubicBezTo>
                  <a:cubicBezTo>
                    <a:pt x="21600" y="22711"/>
                    <a:pt x="21514" y="23821"/>
                    <a:pt x="21343" y="24920"/>
                  </a:cubicBezTo>
                  <a:lnTo>
                    <a:pt x="0" y="21600"/>
                  </a:lnTo>
                  <a:lnTo>
                    <a:pt x="-1" y="0"/>
                  </a:lnTo>
                  <a:close/>
                </a:path>
              </a:pathLst>
            </a:cu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3" name="Text Box 23"/>
            <p:cNvSpPr txBox="1">
              <a:spLocks noChangeArrowheads="1"/>
            </p:cNvSpPr>
            <p:nvPr/>
          </p:nvSpPr>
          <p:spPr bwMode="auto">
            <a:xfrm>
              <a:off x="5341345" y="4835445"/>
              <a:ext cx="327990" cy="46859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p>
          </p:txBody>
        </p:sp>
      </p:grpSp>
      <p:grpSp>
        <p:nvGrpSpPr>
          <p:cNvPr id="458" name="组合 457"/>
          <p:cNvGrpSpPr/>
          <p:nvPr/>
        </p:nvGrpSpPr>
        <p:grpSpPr>
          <a:xfrm>
            <a:off x="4970047" y="1379300"/>
            <a:ext cx="2796658" cy="572569"/>
            <a:chOff x="5235638" y="1333087"/>
            <a:chExt cx="3387294" cy="595578"/>
          </a:xfrm>
        </p:grpSpPr>
        <p:graphicFrame>
          <p:nvGraphicFramePr>
            <p:cNvPr id="465" name="对象 464"/>
            <p:cNvGraphicFramePr>
              <a:graphicFrameLocks noChangeAspect="1"/>
            </p:cNvGraphicFramePr>
            <p:nvPr/>
          </p:nvGraphicFramePr>
          <p:xfrm>
            <a:off x="6875545" y="1712765"/>
            <a:ext cx="114300" cy="215900"/>
          </p:xfrm>
          <a:graphic>
            <a:graphicData uri="http://schemas.openxmlformats.org/presentationml/2006/ole">
              <mc:AlternateContent xmlns:mc="http://schemas.openxmlformats.org/markup-compatibility/2006">
                <mc:Choice xmlns:v="urn:schemas-microsoft-com:vml" Requires="v">
                  <p:oleObj spid="_x0000_s260022" name="公式" r:id="rId8" imgW="114300" imgH="215900" progId="Equation.3">
                    <p:embed/>
                  </p:oleObj>
                </mc:Choice>
                <mc:Fallback>
                  <p:oleObj name="公式" r:id="rId8" imgW="114300" imgH="215900" progId="Equation.3">
                    <p:embed/>
                    <p:pic>
                      <p:nvPicPr>
                        <p:cNvPr id="465" name="对象 464"/>
                        <p:cNvPicPr/>
                        <p:nvPr/>
                      </p:nvPicPr>
                      <p:blipFill>
                        <a:blip r:embed="rId9"/>
                        <a:stretch>
                          <a:fillRect/>
                        </a:stretch>
                      </p:blipFill>
                      <p:spPr>
                        <a:xfrm>
                          <a:off x="6875545" y="1712765"/>
                          <a:ext cx="114300" cy="215900"/>
                        </a:xfrm>
                        <a:prstGeom prst="rect">
                          <a:avLst/>
                        </a:prstGeom>
                      </p:spPr>
                    </p:pic>
                  </p:oleObj>
                </mc:Fallback>
              </mc:AlternateContent>
            </a:graphicData>
          </a:graphic>
        </p:graphicFrame>
        <p:sp>
          <p:nvSpPr>
            <p:cNvPr id="466" name="AutoShape 39"/>
            <p:cNvSpPr>
              <a:spLocks noChangeArrowheads="1"/>
            </p:cNvSpPr>
            <p:nvPr/>
          </p:nvSpPr>
          <p:spPr bwMode="auto">
            <a:xfrm>
              <a:off x="5235638" y="1478313"/>
              <a:ext cx="600847" cy="273012"/>
            </a:xfrm>
            <a:prstGeom prst="rightArrow">
              <a:avLst>
                <a:gd name="adj1" fmla="val 50000"/>
                <a:gd name="adj2" fmla="val 64978"/>
              </a:avLst>
            </a:prstGeom>
            <a:gradFill rotWithShape="1">
              <a:gsLst>
                <a:gs pos="0">
                  <a:srgbClr val="FFD0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7" name="Object 38"/>
            <p:cNvGraphicFramePr>
              <a:graphicFrameLocks noChangeAspect="1"/>
            </p:cNvGraphicFramePr>
            <p:nvPr/>
          </p:nvGraphicFramePr>
          <p:xfrm>
            <a:off x="5874288" y="1333087"/>
            <a:ext cx="2748644" cy="529555"/>
          </p:xfrm>
          <a:graphic>
            <a:graphicData uri="http://schemas.openxmlformats.org/presentationml/2006/ole">
              <mc:AlternateContent xmlns:mc="http://schemas.openxmlformats.org/markup-compatibility/2006">
                <mc:Choice xmlns:v="urn:schemas-microsoft-com:vml" Requires="v">
                  <p:oleObj spid="_x0000_s260023" name="Equation" r:id="rId10" imgW="1193760" imgH="228600" progId="Equation.DSMT4">
                    <p:embed/>
                  </p:oleObj>
                </mc:Choice>
                <mc:Fallback>
                  <p:oleObj name="Equation" r:id="rId10" imgW="1193760" imgH="228600" progId="Equation.DSMT4">
                    <p:embed/>
                    <p:pic>
                      <p:nvPicPr>
                        <p:cNvPr id="467" name="Object 38"/>
                        <p:cNvPicPr>
                          <a:picLocks noChangeAspect="1" noChangeArrowheads="1"/>
                        </p:cNvPicPr>
                        <p:nvPr/>
                      </p:nvPicPr>
                      <p:blipFill>
                        <a:blip r:embed="rId11"/>
                        <a:srcRect/>
                        <a:stretch>
                          <a:fillRect/>
                        </a:stretch>
                      </p:blipFill>
                      <p:spPr bwMode="auto">
                        <a:xfrm>
                          <a:off x="5874288" y="1333087"/>
                          <a:ext cx="2748644" cy="529555"/>
                        </a:xfrm>
                        <a:prstGeom prst="rect">
                          <a:avLst/>
                        </a:prstGeom>
                        <a:noFill/>
                        <a:ln>
                          <a:noFill/>
                        </a:ln>
                      </p:spPr>
                    </p:pic>
                  </p:oleObj>
                </mc:Fallback>
              </mc:AlternateContent>
            </a:graphicData>
          </a:graphic>
        </p:graphicFrame>
      </p:grpSp>
      <p:sp>
        <p:nvSpPr>
          <p:cNvPr id="468" name="圆角矩形 467"/>
          <p:cNvSpPr/>
          <p:nvPr/>
        </p:nvSpPr>
        <p:spPr bwMode="auto">
          <a:xfrm>
            <a:off x="4722325" y="2185196"/>
            <a:ext cx="504550" cy="390904"/>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9" name="Object 38"/>
          <p:cNvGraphicFramePr>
            <a:graphicFrameLocks noChangeAspect="1"/>
          </p:cNvGraphicFramePr>
          <p:nvPr/>
        </p:nvGraphicFramePr>
        <p:xfrm>
          <a:off x="1667471" y="2131459"/>
          <a:ext cx="1803670" cy="539782"/>
        </p:xfrm>
        <a:graphic>
          <a:graphicData uri="http://schemas.openxmlformats.org/presentationml/2006/ole">
            <mc:AlternateContent xmlns:mc="http://schemas.openxmlformats.org/markup-compatibility/2006">
              <mc:Choice xmlns:v="urn:schemas-microsoft-com:vml" Requires="v">
                <p:oleObj spid="_x0000_s260024" name="Equation" r:id="rId12" imgW="749160" imgH="228600" progId="Equation.DSMT4">
                  <p:embed/>
                </p:oleObj>
              </mc:Choice>
              <mc:Fallback>
                <p:oleObj name="Equation" r:id="rId12" imgW="749160" imgH="228600" progId="Equation.DSMT4">
                  <p:embed/>
                  <p:pic>
                    <p:nvPicPr>
                      <p:cNvPr id="469" name="Object 38"/>
                      <p:cNvPicPr>
                        <a:picLocks noChangeAspect="1" noChangeArrowheads="1"/>
                      </p:cNvPicPr>
                      <p:nvPr/>
                    </p:nvPicPr>
                    <p:blipFill>
                      <a:blip r:embed="rId13"/>
                      <a:srcRect/>
                      <a:stretch>
                        <a:fillRect/>
                      </a:stretch>
                    </p:blipFill>
                    <p:spPr bwMode="auto">
                      <a:xfrm>
                        <a:off x="1667471" y="2131459"/>
                        <a:ext cx="1803670" cy="539782"/>
                      </a:xfrm>
                      <a:prstGeom prst="rect">
                        <a:avLst/>
                      </a:prstGeom>
                      <a:noFill/>
                      <a:ln>
                        <a:noFill/>
                      </a:ln>
                    </p:spPr>
                  </p:pic>
                </p:oleObj>
              </mc:Fallback>
            </mc:AlternateContent>
          </a:graphicData>
        </a:graphic>
      </p:graphicFrame>
      <p:graphicFrame>
        <p:nvGraphicFramePr>
          <p:cNvPr id="470" name="Object 38"/>
          <p:cNvGraphicFramePr>
            <a:graphicFrameLocks noChangeAspect="1"/>
          </p:cNvGraphicFramePr>
          <p:nvPr/>
        </p:nvGraphicFramePr>
        <p:xfrm>
          <a:off x="1051328" y="2635606"/>
          <a:ext cx="3262312" cy="911225"/>
        </p:xfrm>
        <a:graphic>
          <a:graphicData uri="http://schemas.openxmlformats.org/presentationml/2006/ole">
            <mc:AlternateContent xmlns:mc="http://schemas.openxmlformats.org/markup-compatibility/2006">
              <mc:Choice xmlns:v="urn:schemas-microsoft-com:vml" Requires="v">
                <p:oleObj spid="_x0000_s260025" name="Equation" r:id="rId14" imgW="33832800" imgH="9448800" progId="Equation.DSMT4">
                  <p:embed/>
                </p:oleObj>
              </mc:Choice>
              <mc:Fallback>
                <p:oleObj name="Equation" r:id="rId14" imgW="33832800" imgH="9448800" progId="Equation.DSMT4">
                  <p:embed/>
                  <p:pic>
                    <p:nvPicPr>
                      <p:cNvPr id="470" name="Object 38"/>
                      <p:cNvPicPr>
                        <a:picLocks noChangeAspect="1" noChangeArrowheads="1"/>
                      </p:cNvPicPr>
                      <p:nvPr/>
                    </p:nvPicPr>
                    <p:blipFill>
                      <a:blip r:embed="rId15"/>
                      <a:srcRect/>
                      <a:stretch>
                        <a:fillRect/>
                      </a:stretch>
                    </p:blipFill>
                    <p:spPr bwMode="auto">
                      <a:xfrm>
                        <a:off x="1051328" y="2635606"/>
                        <a:ext cx="3262312"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 name="Object 30"/>
          <p:cNvGraphicFramePr>
            <a:graphicFrameLocks noChangeAspect="1"/>
          </p:cNvGraphicFramePr>
          <p:nvPr/>
        </p:nvGraphicFramePr>
        <p:xfrm>
          <a:off x="3087734" y="3850664"/>
          <a:ext cx="923925" cy="1022350"/>
        </p:xfrm>
        <a:graphic>
          <a:graphicData uri="http://schemas.openxmlformats.org/presentationml/2006/ole">
            <mc:AlternateContent xmlns:mc="http://schemas.openxmlformats.org/markup-compatibility/2006">
              <mc:Choice xmlns:v="urn:schemas-microsoft-com:vml" Requires="v">
                <p:oleObj spid="_x0000_s260026" name="Equation" r:id="rId16" imgW="8534400" imgH="9448800" progId="Equation.DSMT4">
                  <p:embed/>
                </p:oleObj>
              </mc:Choice>
              <mc:Fallback>
                <p:oleObj name="Equation" r:id="rId16" imgW="8534400" imgH="9448800" progId="Equation.DSMT4">
                  <p:embed/>
                  <p:pic>
                    <p:nvPicPr>
                      <p:cNvPr id="471" name="Object 30"/>
                      <p:cNvPicPr>
                        <a:picLocks noChangeAspect="1" noChangeArrowheads="1"/>
                      </p:cNvPicPr>
                      <p:nvPr/>
                    </p:nvPicPr>
                    <p:blipFill>
                      <a:blip r:embed="rId17"/>
                      <a:srcRect/>
                      <a:stretch>
                        <a:fillRect/>
                      </a:stretch>
                    </p:blipFill>
                    <p:spPr bwMode="auto">
                      <a:xfrm>
                        <a:off x="3087734" y="3850664"/>
                        <a:ext cx="923925" cy="1022350"/>
                      </a:xfrm>
                      <a:prstGeom prst="rect">
                        <a:avLst/>
                      </a:prstGeom>
                      <a:solidFill>
                        <a:srgbClr val="FFFF00"/>
                      </a:solidFill>
                      <a:ln>
                        <a:noFill/>
                      </a:ln>
                    </p:spPr>
                  </p:pic>
                </p:oleObj>
              </mc:Fallback>
            </mc:AlternateContent>
          </a:graphicData>
        </a:graphic>
      </p:graphicFrame>
      <p:grpSp>
        <p:nvGrpSpPr>
          <p:cNvPr id="472" name="组合 471"/>
          <p:cNvGrpSpPr/>
          <p:nvPr/>
        </p:nvGrpSpPr>
        <p:grpSpPr>
          <a:xfrm>
            <a:off x="1035996" y="4797152"/>
            <a:ext cx="2376487" cy="1584707"/>
            <a:chOff x="282313" y="4436048"/>
            <a:chExt cx="2376487" cy="1584707"/>
          </a:xfrm>
        </p:grpSpPr>
        <p:grpSp>
          <p:nvGrpSpPr>
            <p:cNvPr id="473" name="组合 472"/>
            <p:cNvGrpSpPr/>
            <p:nvPr/>
          </p:nvGrpSpPr>
          <p:grpSpPr>
            <a:xfrm>
              <a:off x="474821" y="4436048"/>
              <a:ext cx="1859805" cy="1584707"/>
              <a:chOff x="474821" y="4436048"/>
              <a:chExt cx="1859805" cy="1584707"/>
            </a:xfrm>
          </p:grpSpPr>
          <p:sp>
            <p:nvSpPr>
              <p:cNvPr id="475" name="Text Box 33"/>
              <p:cNvSpPr txBox="1">
                <a:spLocks noChangeArrowheads="1"/>
              </p:cNvSpPr>
              <p:nvPr/>
            </p:nvSpPr>
            <p:spPr bwMode="auto">
              <a:xfrm>
                <a:off x="474821" y="5528312"/>
                <a:ext cx="185980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rPr>
                  <a:t>布拉格定律</a:t>
                </a:r>
              </a:p>
            </p:txBody>
          </p:sp>
          <p:sp>
            <p:nvSpPr>
              <p:cNvPr id="476" name="AutoShape 34"/>
              <p:cNvSpPr>
                <a:spLocks noChangeArrowheads="1"/>
              </p:cNvSpPr>
              <p:nvPr/>
            </p:nvSpPr>
            <p:spPr bwMode="auto">
              <a:xfrm>
                <a:off x="1259260" y="4436048"/>
                <a:ext cx="342054" cy="520416"/>
              </a:xfrm>
              <a:prstGeom prst="downArrow">
                <a:avLst>
                  <a:gd name="adj1" fmla="val 50000"/>
                  <a:gd name="adj2" fmla="val 64978"/>
                </a:avLst>
              </a:prstGeom>
              <a:gradFill rotWithShape="1">
                <a:gsLst>
                  <a:gs pos="0">
                    <a:srgbClr val="8E8EFF"/>
                  </a:gs>
                  <a:gs pos="100000">
                    <a:srgbClr val="0000FF"/>
                  </a:gs>
                </a:gsLst>
                <a:lin ang="5400000" scaled="1"/>
              </a:gra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474" name="Object 31"/>
            <p:cNvGraphicFramePr>
              <a:graphicFrameLocks noChangeAspect="1"/>
            </p:cNvGraphicFramePr>
            <p:nvPr/>
          </p:nvGraphicFramePr>
          <p:xfrm>
            <a:off x="282313" y="4996499"/>
            <a:ext cx="2376487" cy="531813"/>
          </p:xfrm>
          <a:graphic>
            <a:graphicData uri="http://schemas.openxmlformats.org/presentationml/2006/ole">
              <mc:AlternateContent xmlns:mc="http://schemas.openxmlformats.org/markup-compatibility/2006">
                <mc:Choice xmlns:v="urn:schemas-microsoft-com:vml" Requires="v">
                  <p:oleObj spid="_x0000_s260027" name="公式" r:id="rId18" imgW="812165" imgH="177800" progId="Equation.3">
                    <p:embed/>
                  </p:oleObj>
                </mc:Choice>
                <mc:Fallback>
                  <p:oleObj name="公式" r:id="rId18" imgW="812165" imgH="177800" progId="Equation.3">
                    <p:embed/>
                    <p:pic>
                      <p:nvPicPr>
                        <p:cNvPr id="474"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2313" y="4996499"/>
                          <a:ext cx="237648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页脚占位符 1"/>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64" name="Rectangle 37"/>
          <p:cNvSpPr>
            <a:spLocks noChangeArrowheads="1"/>
          </p:cNvSpPr>
          <p:nvPr/>
        </p:nvSpPr>
        <p:spPr bwMode="auto">
          <a:xfrm flipV="1">
            <a:off x="69897" y="82418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477" name="组合 476"/>
          <p:cNvGrpSpPr/>
          <p:nvPr/>
        </p:nvGrpSpPr>
        <p:grpSpPr>
          <a:xfrm>
            <a:off x="1480545" y="855946"/>
            <a:ext cx="3361828" cy="1030683"/>
            <a:chOff x="1480545" y="855946"/>
            <a:chExt cx="3361828" cy="1030683"/>
          </a:xfrm>
        </p:grpSpPr>
        <p:sp>
          <p:nvSpPr>
            <p:cNvPr id="478" name="Text Box 36"/>
            <p:cNvSpPr txBox="1">
              <a:spLocks noChangeArrowheads="1"/>
            </p:cNvSpPr>
            <p:nvPr/>
          </p:nvSpPr>
          <p:spPr bwMode="auto">
            <a:xfrm>
              <a:off x="1480545" y="855946"/>
              <a:ext cx="2621280" cy="460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根据劳厄衍射方程</a:t>
              </a:r>
            </a:p>
          </p:txBody>
        </p:sp>
        <p:graphicFrame>
          <p:nvGraphicFramePr>
            <p:cNvPr id="479" name="Object 38"/>
            <p:cNvGraphicFramePr>
              <a:graphicFrameLocks noChangeAspect="1"/>
            </p:cNvGraphicFramePr>
            <p:nvPr/>
          </p:nvGraphicFramePr>
          <p:xfrm>
            <a:off x="2076947" y="1357991"/>
            <a:ext cx="2765426" cy="528638"/>
          </p:xfrm>
          <a:graphic>
            <a:graphicData uri="http://schemas.openxmlformats.org/presentationml/2006/ole">
              <mc:AlternateContent xmlns:mc="http://schemas.openxmlformats.org/markup-compatibility/2006">
                <mc:Choice xmlns:v="urn:schemas-microsoft-com:vml" Requires="v">
                  <p:oleObj spid="_x0000_s260028" name="Equation" r:id="rId20" imgW="28651200" imgH="5486400" progId="Equation.DSMT4">
                    <p:embed/>
                  </p:oleObj>
                </mc:Choice>
                <mc:Fallback>
                  <p:oleObj name="Equation" r:id="rId20" imgW="28651200" imgH="5486400" progId="Equation.DSMT4">
                    <p:embed/>
                    <p:pic>
                      <p:nvPicPr>
                        <p:cNvPr id="479" name="Object 38"/>
                        <p:cNvPicPr>
                          <a:picLocks noChangeAspect="1" noChangeArrowheads="1"/>
                        </p:cNvPicPr>
                        <p:nvPr/>
                      </p:nvPicPr>
                      <p:blipFill>
                        <a:blip r:embed="rId21"/>
                        <a:srcRect/>
                        <a:stretch>
                          <a:fillRect/>
                        </a:stretch>
                      </p:blipFill>
                      <p:spPr bwMode="auto">
                        <a:xfrm>
                          <a:off x="2076947" y="1357991"/>
                          <a:ext cx="2765426"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80" name="Rectangle 7"/>
          <p:cNvSpPr txBox="1">
            <a:spLocks noRot="1" noChangeArrowheads="1"/>
          </p:cNvSpPr>
          <p:nvPr/>
        </p:nvSpPr>
        <p:spPr bwMode="auto">
          <a:xfrm>
            <a:off x="2361333" y="-29839"/>
            <a:ext cx="571673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劳厄方程与布拉格定律</a:t>
            </a:r>
          </a:p>
        </p:txBody>
      </p:sp>
      <p:graphicFrame>
        <p:nvGraphicFramePr>
          <p:cNvPr id="461" name="Object 38"/>
          <p:cNvGraphicFramePr>
            <a:graphicFrameLocks noChangeAspect="1"/>
          </p:cNvGraphicFramePr>
          <p:nvPr/>
        </p:nvGraphicFramePr>
        <p:xfrm>
          <a:off x="4986519" y="4020774"/>
          <a:ext cx="305561" cy="373440"/>
        </p:xfrm>
        <a:graphic>
          <a:graphicData uri="http://schemas.openxmlformats.org/presentationml/2006/ole">
            <mc:AlternateContent xmlns:mc="http://schemas.openxmlformats.org/markup-compatibility/2006">
              <mc:Choice xmlns:v="urn:schemas-microsoft-com:vml" Requires="v">
                <p:oleObj spid="_x0000_s260029" name="Equation" r:id="rId22" imgW="126720" imgH="177480" progId="Equation.DSMT4">
                  <p:embed/>
                </p:oleObj>
              </mc:Choice>
              <mc:Fallback>
                <p:oleObj name="Equation" r:id="rId22" imgW="126720" imgH="177480" progId="Equation.DSMT4">
                  <p:embed/>
                  <p:pic>
                    <p:nvPicPr>
                      <p:cNvPr id="461" name="Object 38"/>
                      <p:cNvPicPr>
                        <a:picLocks noChangeAspect="1" noChangeArrowheads="1"/>
                      </p:cNvPicPr>
                      <p:nvPr/>
                    </p:nvPicPr>
                    <p:blipFill>
                      <a:blip r:embed="rId23"/>
                      <a:srcRect/>
                      <a:stretch>
                        <a:fillRect/>
                      </a:stretch>
                    </p:blipFill>
                    <p:spPr bwMode="auto">
                      <a:xfrm>
                        <a:off x="4986519" y="4020774"/>
                        <a:ext cx="305561" cy="373440"/>
                      </a:xfrm>
                      <a:prstGeom prst="rect">
                        <a:avLst/>
                      </a:prstGeom>
                      <a:noFill/>
                      <a:ln>
                        <a:noFill/>
                      </a:ln>
                    </p:spPr>
                  </p:pic>
                </p:oleObj>
              </mc:Fallback>
            </mc:AlternateContent>
          </a:graphicData>
        </a:graphic>
      </p:graphicFrame>
      <p:sp>
        <p:nvSpPr>
          <p:cNvPr id="481" name="页脚占位符 1">
            <a:extLst>
              <a:ext uri="{FF2B5EF4-FFF2-40B4-BE49-F238E27FC236}">
                <a16:creationId xmlns:a16="http://schemas.microsoft.com/office/drawing/2014/main" id="{6AD7A881-3208-4C76-A8FC-E3CD71F04A24}"/>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482" name="灯片编号占位符 2">
            <a:extLst>
              <a:ext uri="{FF2B5EF4-FFF2-40B4-BE49-F238E27FC236}">
                <a16:creationId xmlns:a16="http://schemas.microsoft.com/office/drawing/2014/main" id="{2C54C00D-DA59-4287-9A59-F4EBD9A5F62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402979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 calcmode="lin" valueType="num">
                                      <p:cBhvr additive="base">
                                        <p:cTn id="7" dur="500"/>
                                        <p:tgtEl>
                                          <p:spTgt spid="458"/>
                                        </p:tgtEl>
                                        <p:attrNameLst>
                                          <p:attrName>ppt_x</p:attrName>
                                        </p:attrNameLst>
                                      </p:cBhvr>
                                      <p:tavLst>
                                        <p:tav tm="0">
                                          <p:val>
                                            <p:strVal val="#ppt_x-#ppt_w*1.125000"/>
                                          </p:val>
                                        </p:tav>
                                        <p:tav tm="100000">
                                          <p:val>
                                            <p:strVal val="#ppt_x"/>
                                          </p:val>
                                        </p:tav>
                                      </p:tavLst>
                                    </p:anim>
                                    <p:animEffect transition="in" filter="wipe(right)">
                                      <p:cBhvr>
                                        <p:cTn id="8" dur="500"/>
                                        <p:tgtEl>
                                          <p:spTgt spid="45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9"/>
                                        </p:tgtEl>
                                        <p:attrNameLst>
                                          <p:attrName>style.visibility</p:attrName>
                                        </p:attrNameLst>
                                      </p:cBhvr>
                                      <p:to>
                                        <p:strVal val="visible"/>
                                      </p:to>
                                    </p:set>
                                    <p:animEffect transition="in" filter="fade">
                                      <p:cBhvr>
                                        <p:cTn id="13" dur="500"/>
                                        <p:tgtEl>
                                          <p:spTgt spid="4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0"/>
                                        </p:tgtEl>
                                        <p:attrNameLst>
                                          <p:attrName>style.visibility</p:attrName>
                                        </p:attrNameLst>
                                      </p:cBhvr>
                                      <p:to>
                                        <p:strVal val="visible"/>
                                      </p:to>
                                    </p:set>
                                    <p:animEffect transition="in" filter="fade">
                                      <p:cBhvr>
                                        <p:cTn id="18" dur="500"/>
                                        <p:tgtEl>
                                          <p:spTgt spid="4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1"/>
                                        </p:tgtEl>
                                        <p:attrNameLst>
                                          <p:attrName>style.visibility</p:attrName>
                                        </p:attrNameLst>
                                      </p:cBhvr>
                                      <p:to>
                                        <p:strVal val="visible"/>
                                      </p:to>
                                    </p:set>
                                    <p:animEffect transition="in" filter="fade">
                                      <p:cBhvr>
                                        <p:cTn id="23" dur="500"/>
                                        <p:tgtEl>
                                          <p:spTgt spid="4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2"/>
                                        </p:tgtEl>
                                        <p:attrNameLst>
                                          <p:attrName>style.visibility</p:attrName>
                                        </p:attrNameLst>
                                      </p:cBhvr>
                                      <p:to>
                                        <p:strVal val="visible"/>
                                      </p:to>
                                    </p:set>
                                    <p:animEffect transition="in" filter="fade">
                                      <p:cBhvr>
                                        <p:cTn id="28"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rrowheads="1"/>
          </p:cNvSpPr>
          <p:nvPr>
            <p:ph type="title" idx="4294967295"/>
          </p:nvPr>
        </p:nvSpPr>
        <p:spPr bwMode="auto">
          <a:xfrm>
            <a:off x="1043781" y="-27184"/>
            <a:ext cx="7010400" cy="15271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几种重要的晶体结构</a:t>
            </a:r>
          </a:p>
        </p:txBody>
      </p:sp>
      <p:sp>
        <p:nvSpPr>
          <p:cNvPr id="35844" name="Rectangle 3"/>
          <p:cNvSpPr>
            <a:spLocks noGrp="1" noRot="1" noChangeArrowheads="1"/>
          </p:cNvSpPr>
          <p:nvPr>
            <p:ph type="body" idx="4294967295"/>
          </p:nvPr>
        </p:nvSpPr>
        <p:spPr bwMode="auto">
          <a:xfrm>
            <a:off x="1763688" y="1499991"/>
            <a:ext cx="6614864" cy="352839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简单立方晶格</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钋</a:t>
            </a:r>
          </a:p>
          <a:p>
            <a:pPr eaLnBrk="1" hangingPunct="1">
              <a:spcBef>
                <a:spcPts val="12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体心立方晶格：</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碱金属</a:t>
            </a:r>
          </a:p>
          <a:p>
            <a:pPr eaLnBrk="1" hangingPunct="1">
              <a:spcBef>
                <a:spcPts val="12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面心立方晶格：</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铜、金、银、铝</a:t>
            </a:r>
          </a:p>
          <a:p>
            <a:pPr lvl="1" eaLnBrk="1" hangingPunct="1"/>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金刚石晶格：  硅、锗、钻石</a:t>
            </a:r>
            <a:endPar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闪锌矿晶格：  砷化镓</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(GaAs)</a:t>
            </a:r>
            <a:r>
              <a:rPr lang="zh-CN" altLang="en-US"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、磷化铟</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InP</a:t>
            </a:r>
            <a:r>
              <a:rPr lang="en-US" altLang="zh-CN" sz="24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ts val="12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六角密排晶格</a:t>
            </a:r>
          </a:p>
          <a:p>
            <a:pPr lvl="1"/>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元素晶体：</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Be</a:t>
            </a:r>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Mg</a:t>
            </a:r>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Zn</a:t>
            </a:r>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Cd </a:t>
            </a:r>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等金属</a:t>
            </a:r>
            <a:endPar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纤锌矿晶格：氮化镓</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GaN</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、氮化铝</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AlN</a:t>
            </a:r>
            <a:r>
              <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p>
          <a:p>
            <a:pPr marL="457200" lvl="1" indent="0">
              <a:buNone/>
            </a:pPr>
            <a:endPar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endParaRPr lang="en-US" altLang="zh-CN"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endParaRPr lang="zh-CN" altLang="en-US" sz="24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071EF591-8107-4294-BA50-F76F247FEC4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8" name="灯片编号占位符 2">
            <a:extLst>
              <a:ext uri="{FF2B5EF4-FFF2-40B4-BE49-F238E27FC236}">
                <a16:creationId xmlns:a16="http://schemas.microsoft.com/office/drawing/2014/main" id="{3833CF15-DFA2-4D02-B5D8-750E8D90D8A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1512291" y="5109476"/>
            <a:ext cx="4658692" cy="864484"/>
            <a:chOff x="1512291" y="5109476"/>
            <a:chExt cx="4658692" cy="864484"/>
          </a:xfrm>
        </p:grpSpPr>
        <p:sp>
          <p:nvSpPr>
            <p:cNvPr id="25" name="文本框 24"/>
            <p:cNvSpPr txBox="1"/>
            <p:nvPr/>
          </p:nvSpPr>
          <p:spPr>
            <a:xfrm flipH="1">
              <a:off x="1512291" y="5573850"/>
              <a:ext cx="4658692" cy="400110"/>
            </a:xfrm>
            <a:prstGeom prst="rect">
              <a:avLst/>
            </a:prstGeom>
            <a:solidFill>
              <a:schemeClr val="bg1"/>
            </a:solid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一个衍射波对应一个</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倒格矢</a:t>
              </a:r>
              <a:endPar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6" name="右箭头 25"/>
            <p:cNvSpPr/>
            <p:nvPr/>
          </p:nvSpPr>
          <p:spPr bwMode="auto">
            <a:xfrm rot="5400000">
              <a:off x="3384001" y="5177121"/>
              <a:ext cx="432048" cy="296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3565483" y="1461096"/>
            <a:ext cx="2934032" cy="815776"/>
            <a:chOff x="3565483" y="1461096"/>
            <a:chExt cx="2934032" cy="815776"/>
          </a:xfrm>
        </p:grpSpPr>
        <p:grpSp>
          <p:nvGrpSpPr>
            <p:cNvPr id="10" name="组合 9"/>
            <p:cNvGrpSpPr/>
            <p:nvPr/>
          </p:nvGrpSpPr>
          <p:grpSpPr>
            <a:xfrm>
              <a:off x="3907227" y="1461096"/>
              <a:ext cx="2592288" cy="815776"/>
              <a:chOff x="4499992" y="1177287"/>
              <a:chExt cx="2592288" cy="815776"/>
            </a:xfrm>
          </p:grpSpPr>
          <p:sp>
            <p:nvSpPr>
              <p:cNvPr id="7" name="文本框 6"/>
              <p:cNvSpPr txBox="1"/>
              <p:nvPr/>
            </p:nvSpPr>
            <p:spPr>
              <a:xfrm flipH="1">
                <a:off x="4499992" y="1177287"/>
                <a:ext cx="2592288" cy="800219"/>
              </a:xfrm>
              <a:prstGeom prst="rect">
                <a:avLst/>
              </a:prstGeom>
              <a:no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倒格子（倒格矢）</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4509140" y="1579217"/>
              <a:ext cx="2583140" cy="413846"/>
            </p:xfrm>
            <a:graphic>
              <a:graphicData uri="http://schemas.openxmlformats.org/presentationml/2006/ole">
                <mc:AlternateContent xmlns:mc="http://schemas.openxmlformats.org/markup-compatibility/2006">
                  <mc:Choice xmlns:v="urn:schemas-microsoft-com:vml" Requires="v">
                    <p:oleObj spid="_x0000_s250242" name="Equation" r:id="rId4" imgW="1422400" imgH="228600" progId="Equation.DSMT4">
                      <p:embed/>
                    </p:oleObj>
                  </mc:Choice>
                  <mc:Fallback>
                    <p:oleObj name="Equation" r:id="rId4" imgW="1422400" imgH="228600" progId="Equation.DSMT4">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9140" y="1579217"/>
                            <a:ext cx="2583140" cy="413846"/>
                          </a:xfrm>
                          <a:prstGeom prst="rect">
                            <a:avLst/>
                          </a:prstGeom>
                          <a:noFill/>
                        </p:spPr>
                      </p:pic>
                    </p:oleObj>
                  </mc:Fallback>
                </mc:AlternateContent>
              </a:graphicData>
            </a:graphic>
          </p:graphicFrame>
        </p:grpSp>
        <p:sp>
          <p:nvSpPr>
            <p:cNvPr id="11" name="右箭头 10"/>
            <p:cNvSpPr/>
            <p:nvPr/>
          </p:nvSpPr>
          <p:spPr bwMode="auto">
            <a:xfrm>
              <a:off x="3565483" y="1776764"/>
              <a:ext cx="350892"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031651" y="1124744"/>
            <a:ext cx="2592288" cy="1169551"/>
            <a:chOff x="1403648" y="1196752"/>
            <a:chExt cx="2592288" cy="1169551"/>
          </a:xfrm>
          <a:solidFill>
            <a:schemeClr val="bg1"/>
          </a:solidFill>
        </p:grpSpPr>
        <p:sp>
          <p:nvSpPr>
            <p:cNvPr id="2" name="文本框 1"/>
            <p:cNvSpPr txBox="1"/>
            <p:nvPr/>
          </p:nvSpPr>
          <p:spPr>
            <a:xfrm flipH="1">
              <a:off x="1403648" y="1196752"/>
              <a:ext cx="2592288" cy="1169551"/>
            </a:xfrm>
            <a:prstGeom prst="rect">
              <a:avLst/>
            </a:prstGeom>
            <a:grp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实空间的点阵</a:t>
              </a:r>
              <a:endPar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（布拉菲格子</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403648" y="1916832"/>
            <a:ext cx="2592288" cy="413846"/>
          </p:xfrm>
          <a:graphic>
            <a:graphicData uri="http://schemas.openxmlformats.org/presentationml/2006/ole">
              <mc:AlternateContent xmlns:mc="http://schemas.openxmlformats.org/markup-compatibility/2006">
                <mc:Choice xmlns:v="urn:schemas-microsoft-com:vml" Requires="v">
                  <p:oleObj spid="_x0000_s250243" name="Equation" r:id="rId6" imgW="1434960" imgH="228600" progId="Equation.DSMT4">
                    <p:embed/>
                  </p:oleObj>
                </mc:Choice>
                <mc:Fallback>
                  <p:oleObj name="Equation" r:id="rId6" imgW="1434960" imgH="228600" progId="Equation.DSMT4">
                    <p:embed/>
                    <p:pic>
                      <p:nvPicPr>
                        <p:cNvPr id="4" name="对象 3"/>
                        <p:cNvPicPr>
                          <a:picLocks noChangeAspect="1" noChangeArrowheads="1"/>
                        </p:cNvPicPr>
                        <p:nvPr/>
                      </p:nvPicPr>
                      <p:blipFill>
                        <a:blip r:embed="rId7"/>
                        <a:srcRect/>
                        <a:stretch>
                          <a:fillRect/>
                        </a:stretch>
                      </p:blipFill>
                      <p:spPr bwMode="auto">
                        <a:xfrm>
                          <a:off x="1403648" y="1916832"/>
                          <a:ext cx="2592288" cy="413846"/>
                        </a:xfrm>
                        <a:prstGeom prst="rect">
                          <a:avLst/>
                        </a:prstGeom>
                        <a:noFill/>
                      </p:spPr>
                    </p:pic>
                  </p:oleObj>
                </mc:Fallback>
              </mc:AlternateContent>
            </a:graphicData>
          </a:graphic>
        </p:graphicFrame>
      </p:grpSp>
      <p:grpSp>
        <p:nvGrpSpPr>
          <p:cNvPr id="38" name="组合 37"/>
          <p:cNvGrpSpPr/>
          <p:nvPr/>
        </p:nvGrpSpPr>
        <p:grpSpPr>
          <a:xfrm>
            <a:off x="7236296" y="2175034"/>
            <a:ext cx="1368152" cy="893926"/>
            <a:chOff x="7098659" y="2134017"/>
            <a:chExt cx="1368152" cy="893926"/>
          </a:xfrm>
        </p:grpSpPr>
        <p:sp>
          <p:nvSpPr>
            <p:cNvPr id="17" name="右箭头 16"/>
            <p:cNvSpPr/>
            <p:nvPr/>
          </p:nvSpPr>
          <p:spPr bwMode="auto">
            <a:xfrm rot="5400000">
              <a:off x="7472004" y="2201662"/>
              <a:ext cx="432048" cy="296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文本框 15"/>
            <p:cNvSpPr txBox="1"/>
            <p:nvPr/>
          </p:nvSpPr>
          <p:spPr>
            <a:xfrm flipH="1">
              <a:off x="7098659" y="2597056"/>
              <a:ext cx="1368152" cy="430887"/>
            </a:xfrm>
            <a:prstGeom prst="rect">
              <a:avLst/>
            </a:prstGeom>
            <a:no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布里渊区</a:t>
              </a:r>
              <a:endPar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497484" y="3527041"/>
            <a:ext cx="4658692" cy="1478489"/>
            <a:chOff x="1587028" y="3527041"/>
            <a:chExt cx="4658692" cy="1478489"/>
          </a:xfrm>
        </p:grpSpPr>
        <p:sp>
          <p:nvSpPr>
            <p:cNvPr id="22" name="文本框 21"/>
            <p:cNvSpPr txBox="1"/>
            <p:nvPr/>
          </p:nvSpPr>
          <p:spPr>
            <a:xfrm flipH="1">
              <a:off x="1587028" y="3959090"/>
              <a:ext cx="4658692" cy="1046440"/>
            </a:xfrm>
            <a:prstGeom prst="rect">
              <a:avLst/>
            </a:prstGeom>
            <a:solidFill>
              <a:schemeClr val="bg1"/>
            </a:solid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晶面对入射波的衍射作用等效为以该晶面所对应的</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倒格矢</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为波矢的波的作用</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（劳厄定律、布拉格定律）</a:t>
              </a:r>
              <a:endPar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右箭头 23"/>
            <p:cNvSpPr/>
            <p:nvPr/>
          </p:nvSpPr>
          <p:spPr bwMode="auto">
            <a:xfrm rot="5400000">
              <a:off x="3374056" y="3594686"/>
              <a:ext cx="432048" cy="296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489348" y="2255500"/>
            <a:ext cx="4658691" cy="1328616"/>
            <a:chOff x="1587029" y="2292093"/>
            <a:chExt cx="4658691" cy="1328616"/>
          </a:xfrm>
        </p:grpSpPr>
        <p:sp>
          <p:nvSpPr>
            <p:cNvPr id="19" name="下弧形箭头 18"/>
            <p:cNvSpPr/>
            <p:nvPr/>
          </p:nvSpPr>
          <p:spPr bwMode="auto">
            <a:xfrm rot="10800000" flipV="1">
              <a:off x="2673548" y="2292093"/>
              <a:ext cx="1771962" cy="473911"/>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右箭头 19"/>
            <p:cNvSpPr/>
            <p:nvPr/>
          </p:nvSpPr>
          <p:spPr bwMode="auto">
            <a:xfrm rot="5400000">
              <a:off x="3349459" y="2821931"/>
              <a:ext cx="432048" cy="296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flipH="1">
              <a:off x="1587029" y="3220599"/>
              <a:ext cx="4658691" cy="400110"/>
            </a:xfrm>
            <a:prstGeom prst="rect">
              <a:avLst/>
            </a:prstGeom>
            <a:solidFill>
              <a:schemeClr val="bg1"/>
            </a:solid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每个</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倒格矢</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与实空间的一组晶面相对应</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236573" y="3356991"/>
            <a:ext cx="2727915" cy="2553379"/>
            <a:chOff x="6262560" y="3356992"/>
            <a:chExt cx="2701928" cy="1950064"/>
          </a:xfrm>
        </p:grpSpPr>
        <p:sp>
          <p:nvSpPr>
            <p:cNvPr id="27" name="下弧形箭头 26"/>
            <p:cNvSpPr/>
            <p:nvPr/>
          </p:nvSpPr>
          <p:spPr bwMode="auto">
            <a:xfrm rot="5400000" flipH="1" flipV="1">
              <a:off x="5524484" y="4095068"/>
              <a:ext cx="1950064" cy="473911"/>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右箭头 27"/>
            <p:cNvSpPr/>
            <p:nvPr/>
          </p:nvSpPr>
          <p:spPr bwMode="auto">
            <a:xfrm>
              <a:off x="6801439" y="4025001"/>
              <a:ext cx="350892"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flipH="1">
              <a:off x="7236296" y="3815074"/>
              <a:ext cx="1728192" cy="540626"/>
            </a:xfrm>
            <a:prstGeom prst="rect">
              <a:avLst/>
            </a:prstGeom>
            <a:solidFill>
              <a:schemeClr val="bg1"/>
            </a:solid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一个衍射波</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对应一组晶面</a:t>
              </a:r>
              <a:endPar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grpSp>
      <p:sp>
        <p:nvSpPr>
          <p:cNvPr id="31" name="Rectangle 7"/>
          <p:cNvSpPr txBox="1">
            <a:spLocks noRot="1" noChangeArrowheads="1"/>
          </p:cNvSpPr>
          <p:nvPr/>
        </p:nvSpPr>
        <p:spPr bwMode="auto">
          <a:xfrm>
            <a:off x="2333904" y="-27384"/>
            <a:ext cx="4830384"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itchFamily="34" charset="0"/>
                <a:ea typeface="宋体" pitchFamily="2" charset="-122"/>
              </a:defRPr>
            </a:lvl2pPr>
            <a:lvl3pPr algn="l" rtl="0" eaLnBrk="0" fontAlgn="base" hangingPunct="0">
              <a:spcBef>
                <a:spcPct val="0"/>
              </a:spcBef>
              <a:spcAft>
                <a:spcPct val="0"/>
              </a:spcAft>
              <a:defRPr sz="4200">
                <a:solidFill>
                  <a:schemeClr val="tx2"/>
                </a:solidFill>
                <a:latin typeface="Arial" pitchFamily="34" charset="0"/>
                <a:ea typeface="宋体" pitchFamily="2" charset="-122"/>
              </a:defRPr>
            </a:lvl3pPr>
            <a:lvl4pPr algn="l" rtl="0" eaLnBrk="0" fontAlgn="base" hangingPunct="0">
              <a:spcBef>
                <a:spcPct val="0"/>
              </a:spcBef>
              <a:spcAft>
                <a:spcPct val="0"/>
              </a:spcAft>
              <a:defRPr sz="4200">
                <a:solidFill>
                  <a:schemeClr val="tx2"/>
                </a:solidFill>
                <a:latin typeface="Arial" pitchFamily="34" charset="0"/>
                <a:ea typeface="宋体" pitchFamily="2" charset="-122"/>
              </a:defRPr>
            </a:lvl4pPr>
            <a:lvl5pPr algn="l" rtl="0" eaLnBrk="0" fontAlgn="base" hangingPunct="0">
              <a:spcBef>
                <a:spcPct val="0"/>
              </a:spcBef>
              <a:spcAft>
                <a:spcPct val="0"/>
              </a:spcAft>
              <a:defRPr sz="4200">
                <a:solidFill>
                  <a:schemeClr val="tx2"/>
                </a:solidFill>
                <a:latin typeface="Arial" pitchFamily="34" charset="0"/>
                <a:ea typeface="宋体" pitchFamily="2" charset="-122"/>
              </a:defRPr>
            </a:lvl5pPr>
            <a:lvl6pPr marL="457200" algn="l" rtl="0" fontAlgn="base">
              <a:spcBef>
                <a:spcPct val="0"/>
              </a:spcBef>
              <a:spcAft>
                <a:spcPct val="0"/>
              </a:spcAft>
              <a:defRPr sz="4200">
                <a:solidFill>
                  <a:schemeClr val="tx2"/>
                </a:solidFill>
                <a:latin typeface="Arial" pitchFamily="34" charset="0"/>
                <a:ea typeface="宋体" pitchFamily="2" charset="-122"/>
              </a:defRPr>
            </a:lvl6pPr>
            <a:lvl7pPr marL="914400" algn="l" rtl="0" fontAlgn="base">
              <a:spcBef>
                <a:spcPct val="0"/>
              </a:spcBef>
              <a:spcAft>
                <a:spcPct val="0"/>
              </a:spcAft>
              <a:defRPr sz="4200">
                <a:solidFill>
                  <a:schemeClr val="tx2"/>
                </a:solidFill>
                <a:latin typeface="Arial" pitchFamily="34" charset="0"/>
                <a:ea typeface="宋体" pitchFamily="2" charset="-122"/>
              </a:defRPr>
            </a:lvl7pPr>
            <a:lvl8pPr marL="1371600" algn="l" rtl="0" fontAlgn="base">
              <a:spcBef>
                <a:spcPct val="0"/>
              </a:spcBef>
              <a:spcAft>
                <a:spcPct val="0"/>
              </a:spcAft>
              <a:defRPr sz="4200">
                <a:solidFill>
                  <a:schemeClr val="tx2"/>
                </a:solidFill>
                <a:latin typeface="Arial" pitchFamily="34" charset="0"/>
                <a:ea typeface="宋体" pitchFamily="2" charset="-122"/>
              </a:defRPr>
            </a:lvl8pPr>
            <a:lvl9pPr marL="1828800" algn="l" rtl="0" fontAlgn="base">
              <a:spcBef>
                <a:spcPct val="0"/>
              </a:spcBef>
              <a:spcAft>
                <a:spcPct val="0"/>
              </a:spcAft>
              <a:defRPr sz="4200">
                <a:solidFill>
                  <a:schemeClr val="tx2"/>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倒格矢部分概念梳理</a:t>
            </a:r>
          </a:p>
        </p:txBody>
      </p:sp>
      <p:grpSp>
        <p:nvGrpSpPr>
          <p:cNvPr id="33" name="组合 32"/>
          <p:cNvGrpSpPr/>
          <p:nvPr/>
        </p:nvGrpSpPr>
        <p:grpSpPr>
          <a:xfrm>
            <a:off x="6537543" y="1507431"/>
            <a:ext cx="2282928" cy="769441"/>
            <a:chOff x="3565483" y="1545070"/>
            <a:chExt cx="2282928" cy="769441"/>
          </a:xfrm>
        </p:grpSpPr>
        <p:sp>
          <p:nvSpPr>
            <p:cNvPr id="36" name="文本框 35"/>
            <p:cNvSpPr txBox="1"/>
            <p:nvPr/>
          </p:nvSpPr>
          <p:spPr>
            <a:xfrm flipH="1">
              <a:off x="3907226" y="1545070"/>
              <a:ext cx="1941185" cy="769441"/>
            </a:xfrm>
            <a:prstGeom prst="rect">
              <a:avLst/>
            </a:prstGeom>
            <a:solidFill>
              <a:schemeClr val="bg1"/>
            </a:solidFill>
            <a:ln>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倒格空间</a:t>
              </a:r>
              <a:endPar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（波矢空间）</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右箭头 34"/>
            <p:cNvSpPr/>
            <p:nvPr/>
          </p:nvSpPr>
          <p:spPr bwMode="auto">
            <a:xfrm>
              <a:off x="3565483" y="1776764"/>
              <a:ext cx="350892"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34" name="页脚占位符 3"/>
          <p:cNvSpPr>
            <a:spLocks noGrp="1"/>
          </p:cNvSpPr>
          <p:nvPr>
            <p:ph type="ftr" sz="quarter" idx="11"/>
          </p:nvPr>
        </p:nvSpPr>
        <p:spPr>
          <a:xfrm>
            <a:off x="3124200" y="6356350"/>
            <a:ext cx="2895600" cy="365125"/>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37" name="Rectangle 37"/>
          <p:cNvSpPr>
            <a:spLocks noChangeArrowheads="1"/>
          </p:cNvSpPr>
          <p:nvPr/>
        </p:nvSpPr>
        <p:spPr bwMode="auto">
          <a:xfrm flipV="1">
            <a:off x="106363" y="8151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3" name="页脚占位符 1">
            <a:extLst>
              <a:ext uri="{FF2B5EF4-FFF2-40B4-BE49-F238E27FC236}">
                <a16:creationId xmlns:a16="http://schemas.microsoft.com/office/drawing/2014/main" id="{1668E68B-4572-4E6F-9515-07C7F253F429}"/>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44" name="灯片编号占位符 2">
            <a:extLst>
              <a:ext uri="{FF2B5EF4-FFF2-40B4-BE49-F238E27FC236}">
                <a16:creationId xmlns:a16="http://schemas.microsoft.com/office/drawing/2014/main" id="{88DF39A7-3491-492C-A7DC-47DD5451ABB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24169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0840" y="4748004"/>
            <a:ext cx="3744416"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7" name="页脚占位符 1">
            <a:extLst>
              <a:ext uri="{FF2B5EF4-FFF2-40B4-BE49-F238E27FC236}">
                <a16:creationId xmlns:a16="http://schemas.microsoft.com/office/drawing/2014/main" id="{AB08C2C6-31E9-49DB-9C01-8B954FAB03E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1" name="灯片编号占位符 2">
            <a:extLst>
              <a:ext uri="{FF2B5EF4-FFF2-40B4-BE49-F238E27FC236}">
                <a16:creationId xmlns:a16="http://schemas.microsoft.com/office/drawing/2014/main" id="{C57F5F40-E57D-481A-A52F-A1D1052310B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342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Text Box 11"/>
          <p:cNvSpPr txBox="1">
            <a:spLocks noChangeArrowheads="1"/>
          </p:cNvSpPr>
          <p:nvPr/>
        </p:nvSpPr>
        <p:spPr bwMode="auto">
          <a:xfrm>
            <a:off x="684213" y="2625299"/>
            <a:ext cx="7993062" cy="18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实际的固体材料绝大部分是多晶体，由许多晶粒组成。由于晶粒可以有多种取向，多晶体的宏观性质往往表现为各向同性。晶粒之间的交界区（面）称为晶粒间界</a:t>
            </a:r>
            <a:r>
              <a:rPr lang="en-US" altLang="zh-CN"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663300"/>
                </a:solidFill>
                <a:latin typeface="微软雅黑" panose="020B0503020204020204" pitchFamily="34" charset="-122"/>
                <a:ea typeface="微软雅黑" panose="020B0503020204020204" pitchFamily="34" charset="-122"/>
                <a:cs typeface="微软雅黑" panose="020B0503020204020204" pitchFamily="34" charset="-122"/>
              </a:rPr>
              <a:t>可以看作是一种晶体缺陷 </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8" name="Text Box 3"/>
          <p:cNvSpPr txBox="1">
            <a:spLocks noChangeArrowheads="1"/>
          </p:cNvSpPr>
          <p:nvPr/>
        </p:nvSpPr>
        <p:spPr bwMode="auto">
          <a:xfrm>
            <a:off x="611188" y="1268760"/>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9" name="Text Box 4"/>
          <p:cNvSpPr txBox="1">
            <a:spLocks noChangeArrowheads="1"/>
          </p:cNvSpPr>
          <p:nvPr/>
        </p:nvSpPr>
        <p:spPr bwMode="auto">
          <a:xfrm>
            <a:off x="684213" y="2132856"/>
            <a:ext cx="45736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多晶体和晶粒间界</a:t>
            </a:r>
            <a:r>
              <a:rPr lang="en-US" altLang="zh-CN"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面缺陷</a:t>
            </a:r>
          </a:p>
        </p:txBody>
      </p:sp>
      <p:sp>
        <p:nvSpPr>
          <p:cNvPr id="10"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 体 中 的 缺 陷</a:t>
            </a:r>
          </a:p>
        </p:txBody>
      </p:sp>
      <p:sp>
        <p:nvSpPr>
          <p:cNvPr id="11"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页脚占位符 1">
            <a:extLst>
              <a:ext uri="{FF2B5EF4-FFF2-40B4-BE49-F238E27FC236}">
                <a16:creationId xmlns:a16="http://schemas.microsoft.com/office/drawing/2014/main" id="{CF5989B3-2E54-4FB4-B589-6F420541506E}"/>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3" name="灯片编号占位符 2">
            <a:extLst>
              <a:ext uri="{FF2B5EF4-FFF2-40B4-BE49-F238E27FC236}">
                <a16:creationId xmlns:a16="http://schemas.microsoft.com/office/drawing/2014/main" id="{695C48E4-CC85-4B85-9E5F-A738199AC0F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8" descr="2009221139433187780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74356" y="2208417"/>
            <a:ext cx="32908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7" descr="2009221139432687780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43583" y="1877943"/>
            <a:ext cx="36004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3"/>
          <p:cNvSpPr txBox="1">
            <a:spLocks noChangeArrowheads="1"/>
          </p:cNvSpPr>
          <p:nvPr/>
        </p:nvSpPr>
        <p:spPr bwMode="auto">
          <a:xfrm>
            <a:off x="611188" y="1268760"/>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136198" name="Text Box 4"/>
          <p:cNvSpPr txBox="1">
            <a:spLocks noChangeArrowheads="1"/>
          </p:cNvSpPr>
          <p:nvPr/>
        </p:nvSpPr>
        <p:spPr bwMode="auto">
          <a:xfrm>
            <a:off x="684213" y="2132856"/>
            <a:ext cx="45736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多晶体和晶粒间界</a:t>
            </a:r>
            <a:r>
              <a:rPr lang="en-US" altLang="zh-CN"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面缺陷</a:t>
            </a:r>
          </a:p>
        </p:txBody>
      </p:sp>
      <p:sp>
        <p:nvSpPr>
          <p:cNvPr id="136199" name="Text Box 6"/>
          <p:cNvSpPr txBox="1">
            <a:spLocks noChangeArrowheads="1"/>
          </p:cNvSpPr>
          <p:nvPr/>
        </p:nvSpPr>
        <p:spPr bwMode="auto">
          <a:xfrm>
            <a:off x="827584" y="5142051"/>
            <a:ext cx="7921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3300"/>
                </a:solidFill>
                <a:latin typeface="微软雅黑" panose="020B0503020204020204" pitchFamily="34" charset="-122"/>
                <a:ea typeface="微软雅黑" panose="020B0503020204020204" pitchFamily="34" charset="-122"/>
              </a:rPr>
              <a:t>一般的晶粒间界只有极少几层原子排列是比较错乱的，它的周边还有若干层原子是按照晶格排列的，只不过是有较大的畸变而已</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0"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 体 中 的 缺 陷</a:t>
            </a:r>
          </a:p>
        </p:txBody>
      </p:sp>
      <p:sp>
        <p:nvSpPr>
          <p:cNvPr id="11"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页脚占位符 1">
            <a:extLst>
              <a:ext uri="{FF2B5EF4-FFF2-40B4-BE49-F238E27FC236}">
                <a16:creationId xmlns:a16="http://schemas.microsoft.com/office/drawing/2014/main" id="{9D4E35AB-BFF1-4717-9D5D-52828539D3F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3" name="灯片编号占位符 2">
            <a:extLst>
              <a:ext uri="{FF2B5EF4-FFF2-40B4-BE49-F238E27FC236}">
                <a16:creationId xmlns:a16="http://schemas.microsoft.com/office/drawing/2014/main" id="{41538873-BA4B-424D-9FFB-478F5896D6D5}"/>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ext Box 5"/>
          <p:cNvSpPr txBox="1">
            <a:spLocks noChangeArrowheads="1"/>
          </p:cNvSpPr>
          <p:nvPr/>
        </p:nvSpPr>
        <p:spPr bwMode="auto">
          <a:xfrm>
            <a:off x="1743075" y="3433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solidFill>
                <a:srgbClr val="336666"/>
              </a:solidFill>
              <a:latin typeface="微软雅黑" panose="020B0503020204020204" pitchFamily="34" charset="-122"/>
              <a:ea typeface="微软雅黑" panose="020B0503020204020204" pitchFamily="34" charset="-122"/>
            </a:endParaRPr>
          </a:p>
        </p:txBody>
      </p:sp>
      <p:sp>
        <p:nvSpPr>
          <p:cNvPr id="138244" name="Text Box 20"/>
          <p:cNvSpPr txBox="1">
            <a:spLocks noChangeArrowheads="1"/>
          </p:cNvSpPr>
          <p:nvPr/>
        </p:nvSpPr>
        <p:spPr bwMode="auto">
          <a:xfrm>
            <a:off x="611188" y="1412875"/>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138246" name="Rectangle 22"/>
          <p:cNvSpPr>
            <a:spLocks noChangeArrowheads="1"/>
          </p:cNvSpPr>
          <p:nvPr/>
        </p:nvSpPr>
        <p:spPr bwMode="auto">
          <a:xfrm>
            <a:off x="755576" y="2708715"/>
            <a:ext cx="7986337"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nSpc>
                <a:spcPct val="130000"/>
              </a:lnSpc>
            </a:pPr>
            <a:r>
              <a:rPr lang="zh-CN" altLang="en-US" sz="2400" b="1" dirty="0">
                <a:solidFill>
                  <a:srgbClr val="663300"/>
                </a:solidFill>
                <a:latin typeface="微软雅黑" panose="020B0503020204020204" pitchFamily="34" charset="-122"/>
                <a:ea typeface="微软雅黑" panose="020B0503020204020204" pitchFamily="34" charset="-122"/>
              </a:rPr>
              <a:t>在晶体中某处有一列或若干列原子发生了有规律的错排现象。晶体中最普通的线缺陷就是位错，这种错排现象是晶体内部局部滑移造成的，根据局部滑移的方式不同，可以分别形成螺型位错和刃型位错</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9"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 体 中 的 缺 陷</a:t>
            </a:r>
          </a:p>
        </p:txBody>
      </p:sp>
      <p:sp>
        <p:nvSpPr>
          <p:cNvPr id="10"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Text Box 7"/>
          <p:cNvSpPr txBox="1">
            <a:spLocks noChangeArrowheads="1"/>
          </p:cNvSpPr>
          <p:nvPr/>
        </p:nvSpPr>
        <p:spPr bwMode="auto">
          <a:xfrm>
            <a:off x="611560" y="2288485"/>
            <a:ext cx="25731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位错</a:t>
            </a:r>
            <a:r>
              <a:rPr lang="en-US" altLang="zh-CN"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线缺陷</a:t>
            </a:r>
          </a:p>
        </p:txBody>
      </p:sp>
      <p:sp>
        <p:nvSpPr>
          <p:cNvPr id="12" name="页脚占位符 1">
            <a:extLst>
              <a:ext uri="{FF2B5EF4-FFF2-40B4-BE49-F238E27FC236}">
                <a16:creationId xmlns:a16="http://schemas.microsoft.com/office/drawing/2014/main" id="{528AAB77-8E88-4C4B-84FE-21E0E921EB8A}"/>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3" name="灯片编号占位符 2">
            <a:extLst>
              <a:ext uri="{FF2B5EF4-FFF2-40B4-BE49-F238E27FC236}">
                <a16:creationId xmlns:a16="http://schemas.microsoft.com/office/drawing/2014/main" id="{5CB7DC7F-91D0-49F9-982D-E41CE305E315}"/>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2205038"/>
            <a:ext cx="31305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Text Box 3"/>
          <p:cNvSpPr txBox="1">
            <a:spLocks noChangeArrowheads="1"/>
          </p:cNvSpPr>
          <p:nvPr/>
        </p:nvSpPr>
        <p:spPr bwMode="auto">
          <a:xfrm>
            <a:off x="1743075" y="3433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cs typeface="+mn-cs"/>
            </a:endParaRPr>
          </a:p>
        </p:txBody>
      </p:sp>
      <p:pic>
        <p:nvPicPr>
          <p:cNvPr id="13926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781300"/>
            <a:ext cx="316865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0" name="Text Box 6"/>
          <p:cNvSpPr txBox="1">
            <a:spLocks noChangeArrowheads="1"/>
          </p:cNvSpPr>
          <p:nvPr/>
        </p:nvSpPr>
        <p:spPr bwMode="auto">
          <a:xfrm>
            <a:off x="611188" y="1412875"/>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139271" name="Text Box 7"/>
          <p:cNvSpPr txBox="1">
            <a:spLocks noChangeArrowheads="1"/>
          </p:cNvSpPr>
          <p:nvPr/>
        </p:nvSpPr>
        <p:spPr bwMode="auto">
          <a:xfrm>
            <a:off x="611560" y="2288485"/>
            <a:ext cx="25731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位错</a:t>
            </a:r>
            <a:r>
              <a:rPr kumimoji="0" lang="en-US" altLang="zh-CN" sz="26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6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线缺陷</a:t>
            </a:r>
          </a:p>
        </p:txBody>
      </p:sp>
      <p:sp>
        <p:nvSpPr>
          <p:cNvPr id="139272" name="Rectangle 9"/>
          <p:cNvSpPr>
            <a:spLocks noChangeArrowheads="1"/>
          </p:cNvSpPr>
          <p:nvPr/>
        </p:nvSpPr>
        <p:spPr bwMode="auto">
          <a:xfrm>
            <a:off x="5867400" y="530120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rPr>
              <a:t>螺型位错</a:t>
            </a:r>
          </a:p>
        </p:txBody>
      </p:sp>
      <p:sp>
        <p:nvSpPr>
          <p:cNvPr id="139273" name="Text Box 10"/>
          <p:cNvSpPr txBox="1">
            <a:spLocks noChangeArrowheads="1"/>
          </p:cNvSpPr>
          <p:nvPr/>
        </p:nvSpPr>
        <p:spPr bwMode="auto">
          <a:xfrm>
            <a:off x="1906588" y="52752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663300"/>
                </a:solidFill>
                <a:effectLst/>
                <a:uLnTx/>
                <a:uFillTx/>
                <a:latin typeface="微软雅黑" panose="020B0503020204020204" pitchFamily="34" charset="-122"/>
                <a:ea typeface="微软雅黑" panose="020B0503020204020204" pitchFamily="34" charset="-122"/>
                <a:cs typeface="+mn-cs"/>
              </a:rPr>
              <a:t>刃型位错</a:t>
            </a:r>
          </a:p>
        </p:txBody>
      </p:sp>
      <p:sp>
        <p:nvSpPr>
          <p:cNvPr id="139274" name="Text Box 12"/>
          <p:cNvSpPr txBox="1">
            <a:spLocks noChangeArrowheads="1"/>
          </p:cNvSpPr>
          <p:nvPr/>
        </p:nvSpPr>
        <p:spPr bwMode="auto">
          <a:xfrm>
            <a:off x="4978400" y="5665788"/>
            <a:ext cx="29781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位错线与滑移方向平行</a:t>
            </a:r>
          </a:p>
        </p:txBody>
      </p:sp>
      <p:sp>
        <p:nvSpPr>
          <p:cNvPr id="139275" name="Text Box 13"/>
          <p:cNvSpPr txBox="1">
            <a:spLocks noChangeArrowheads="1"/>
          </p:cNvSpPr>
          <p:nvPr/>
        </p:nvSpPr>
        <p:spPr bwMode="auto">
          <a:xfrm>
            <a:off x="1042988" y="5661025"/>
            <a:ext cx="29781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位错线与滑移方向垂直</a:t>
            </a: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14"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 体 中 的 缺 陷</a:t>
            </a:r>
          </a:p>
        </p:txBody>
      </p:sp>
      <p:sp>
        <p:nvSpPr>
          <p:cNvPr id="15"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 name="椭圆 1"/>
          <p:cNvSpPr/>
          <p:nvPr/>
        </p:nvSpPr>
        <p:spPr>
          <a:xfrm>
            <a:off x="7020272" y="4869160"/>
            <a:ext cx="360040" cy="326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页脚占位符 1">
            <a:extLst>
              <a:ext uri="{FF2B5EF4-FFF2-40B4-BE49-F238E27FC236}">
                <a16:creationId xmlns:a16="http://schemas.microsoft.com/office/drawing/2014/main" id="{8974D69C-8F2F-44C3-A715-5216053FAA39}"/>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7" name="灯片编号占位符 2">
            <a:extLst>
              <a:ext uri="{FF2B5EF4-FFF2-40B4-BE49-F238E27FC236}">
                <a16:creationId xmlns:a16="http://schemas.microsoft.com/office/drawing/2014/main" id="{44DB3F93-03E9-455E-890C-DB3EE1056C8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7193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Text Box 3"/>
          <p:cNvSpPr txBox="1">
            <a:spLocks noChangeArrowheads="1"/>
          </p:cNvSpPr>
          <p:nvPr/>
        </p:nvSpPr>
        <p:spPr bwMode="auto">
          <a:xfrm>
            <a:off x="1743075" y="3433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solidFill>
                <a:srgbClr val="336666"/>
              </a:solidFill>
              <a:latin typeface="微软雅黑" panose="020B0503020204020204" pitchFamily="34" charset="-122"/>
              <a:ea typeface="微软雅黑" panose="020B0503020204020204" pitchFamily="34" charset="-122"/>
            </a:endParaRP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2205038"/>
            <a:ext cx="34798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Text Box 7"/>
          <p:cNvSpPr txBox="1">
            <a:spLocks noChangeArrowheads="1"/>
          </p:cNvSpPr>
          <p:nvPr/>
        </p:nvSpPr>
        <p:spPr bwMode="auto">
          <a:xfrm>
            <a:off x="611188" y="1412875"/>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140294" name="Text Box 9"/>
          <p:cNvSpPr txBox="1">
            <a:spLocks noChangeArrowheads="1"/>
          </p:cNvSpPr>
          <p:nvPr/>
        </p:nvSpPr>
        <p:spPr bwMode="auto">
          <a:xfrm>
            <a:off x="723676" y="2407919"/>
            <a:ext cx="42402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空位、间隙原子</a:t>
            </a:r>
            <a:r>
              <a:rPr lang="en-US" altLang="zh-CN"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点缺陷</a:t>
            </a:r>
          </a:p>
        </p:txBody>
      </p:sp>
      <p:sp>
        <p:nvSpPr>
          <p:cNvPr id="140295" name="Text Box 10"/>
          <p:cNvSpPr txBox="1">
            <a:spLocks noChangeArrowheads="1"/>
          </p:cNvSpPr>
          <p:nvPr/>
        </p:nvSpPr>
        <p:spPr bwMode="auto">
          <a:xfrm>
            <a:off x="755650" y="2924175"/>
            <a:ext cx="3979863" cy="18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400" b="1" dirty="0">
                <a:solidFill>
                  <a:srgbClr val="663300"/>
                </a:solidFill>
                <a:latin typeface="微软雅黑" panose="020B0503020204020204" pitchFamily="34" charset="-122"/>
                <a:ea typeface="微软雅黑" panose="020B0503020204020204" pitchFamily="34" charset="-122"/>
              </a:rPr>
              <a:t>晶格中某个原子脱离了平衡位置，形成空结点，称为空位；某个晶格间隙挤进了原子，称为间隙原子</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0"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 体 中 的 缺 陷</a:t>
            </a:r>
          </a:p>
        </p:txBody>
      </p:sp>
      <p:sp>
        <p:nvSpPr>
          <p:cNvPr id="11"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页脚占位符 1">
            <a:extLst>
              <a:ext uri="{FF2B5EF4-FFF2-40B4-BE49-F238E27FC236}">
                <a16:creationId xmlns:a16="http://schemas.microsoft.com/office/drawing/2014/main" id="{0650A47C-2CCB-4F2C-AC38-330A5C63D2C1}"/>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3" name="灯片编号占位符 2">
            <a:extLst>
              <a:ext uri="{FF2B5EF4-FFF2-40B4-BE49-F238E27FC236}">
                <a16:creationId xmlns:a16="http://schemas.microsoft.com/office/drawing/2014/main" id="{62C8F3FF-4FED-4CB5-BFE3-D69D67A7E1B6}"/>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349500"/>
            <a:ext cx="403225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Text Box 3"/>
          <p:cNvSpPr txBox="1">
            <a:spLocks noChangeArrowheads="1"/>
          </p:cNvSpPr>
          <p:nvPr/>
        </p:nvSpPr>
        <p:spPr bwMode="auto">
          <a:xfrm>
            <a:off x="1743075" y="3433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solidFill>
                <a:srgbClr val="336666"/>
              </a:solidFill>
              <a:latin typeface="微软雅黑" panose="020B0503020204020204" pitchFamily="34" charset="-122"/>
              <a:ea typeface="微软雅黑" panose="020B0503020204020204" pitchFamily="34" charset="-122"/>
            </a:endParaRPr>
          </a:p>
        </p:txBody>
      </p:sp>
      <p:sp>
        <p:nvSpPr>
          <p:cNvPr id="141317" name="Text Box 5"/>
          <p:cNvSpPr txBox="1">
            <a:spLocks noChangeArrowheads="1"/>
          </p:cNvSpPr>
          <p:nvPr/>
        </p:nvSpPr>
        <p:spPr bwMode="auto">
          <a:xfrm>
            <a:off x="611188" y="1412875"/>
            <a:ext cx="8012112"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实际的晶体中总是存在原子不规则排列的局部区域，称为晶体的缺陷，对于晶体的各种性质产生十分重要的作用 </a:t>
            </a:r>
          </a:p>
        </p:txBody>
      </p:sp>
      <p:sp>
        <p:nvSpPr>
          <p:cNvPr id="141319" name="Text Box 8"/>
          <p:cNvSpPr txBox="1">
            <a:spLocks noChangeArrowheads="1"/>
          </p:cNvSpPr>
          <p:nvPr/>
        </p:nvSpPr>
        <p:spPr bwMode="auto">
          <a:xfrm>
            <a:off x="579154" y="2938462"/>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离子晶体中的点缺陷带有电荷</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0" name="Text Box 4"/>
          <p:cNvSpPr txBox="1">
            <a:spLocks noChangeArrowheads="1"/>
          </p:cNvSpPr>
          <p:nvPr/>
        </p:nvSpPr>
        <p:spPr bwMode="auto">
          <a:xfrm>
            <a:off x="2843808" y="40970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 体 中 的 缺 陷</a:t>
            </a:r>
          </a:p>
        </p:txBody>
      </p:sp>
      <p:sp>
        <p:nvSpPr>
          <p:cNvPr id="11"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Text Box 9"/>
          <p:cNvSpPr txBox="1">
            <a:spLocks noChangeArrowheads="1"/>
          </p:cNvSpPr>
          <p:nvPr/>
        </p:nvSpPr>
        <p:spPr bwMode="auto">
          <a:xfrm>
            <a:off x="723676" y="2407919"/>
            <a:ext cx="42402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空位、间隙原子</a:t>
            </a:r>
            <a:r>
              <a:rPr lang="en-US" altLang="zh-CN"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点缺陷</a:t>
            </a:r>
          </a:p>
        </p:txBody>
      </p:sp>
      <p:sp>
        <p:nvSpPr>
          <p:cNvPr id="2" name="文本框 1"/>
          <p:cNvSpPr txBox="1"/>
          <p:nvPr/>
        </p:nvSpPr>
        <p:spPr>
          <a:xfrm>
            <a:off x="7277360" y="2364081"/>
            <a:ext cx="1611288" cy="369332"/>
          </a:xfrm>
          <a:prstGeom prst="rect">
            <a:avLst/>
          </a:prstGeom>
          <a:solidFill>
            <a:schemeClr val="bg1"/>
          </a:solidFill>
        </p:spPr>
        <p:txBody>
          <a:bodyPr wrap="square" rtlCol="0">
            <a:spAutoFit/>
          </a:bodyPr>
          <a:lstStyle/>
          <a:p>
            <a:r>
              <a:rPr lang="zh-CN" altLang="en-US" b="1" dirty="0">
                <a:solidFill>
                  <a:srgbClr val="0000FF"/>
                </a:solidFill>
                <a:latin typeface="微软雅黑" panose="020B0503020204020204" pitchFamily="34" charset="-122"/>
                <a:ea typeface="微软雅黑" panose="020B0503020204020204" pitchFamily="34" charset="-122"/>
              </a:rPr>
              <a:t> 负填隙离子</a:t>
            </a:r>
          </a:p>
        </p:txBody>
      </p:sp>
      <p:sp>
        <p:nvSpPr>
          <p:cNvPr id="13" name="文本框 12"/>
          <p:cNvSpPr txBox="1"/>
          <p:nvPr/>
        </p:nvSpPr>
        <p:spPr>
          <a:xfrm>
            <a:off x="5040653" y="5589240"/>
            <a:ext cx="1611288" cy="369332"/>
          </a:xfrm>
          <a:prstGeom prst="rect">
            <a:avLst/>
          </a:prstGeom>
          <a:solidFill>
            <a:schemeClr val="bg1"/>
          </a:solidFill>
        </p:spPr>
        <p:txBody>
          <a:bodyPr wrap="square" rtlCol="0">
            <a:spAutoFit/>
          </a:bodyPr>
          <a:lstStyle/>
          <a:p>
            <a:r>
              <a:rPr lang="zh-CN" altLang="en-US" b="1" dirty="0">
                <a:solidFill>
                  <a:srgbClr val="0000FF"/>
                </a:solidFill>
                <a:latin typeface="微软雅黑" panose="020B0503020204020204" pitchFamily="34" charset="-122"/>
                <a:ea typeface="微软雅黑" panose="020B0503020204020204" pitchFamily="34" charset="-122"/>
              </a:rPr>
              <a:t> 正填隙离子</a:t>
            </a:r>
          </a:p>
        </p:txBody>
      </p:sp>
      <p:sp>
        <p:nvSpPr>
          <p:cNvPr id="14" name="文本框 13"/>
          <p:cNvSpPr txBox="1"/>
          <p:nvPr/>
        </p:nvSpPr>
        <p:spPr>
          <a:xfrm>
            <a:off x="7092280" y="5673577"/>
            <a:ext cx="1611288" cy="369332"/>
          </a:xfrm>
          <a:prstGeom prst="rect">
            <a:avLst/>
          </a:prstGeom>
          <a:solidFill>
            <a:schemeClr val="bg1"/>
          </a:solid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 负空格点</a:t>
            </a:r>
          </a:p>
        </p:txBody>
      </p:sp>
      <p:sp>
        <p:nvSpPr>
          <p:cNvPr id="15" name="文本框 14"/>
          <p:cNvSpPr txBox="1"/>
          <p:nvPr/>
        </p:nvSpPr>
        <p:spPr>
          <a:xfrm>
            <a:off x="4748299" y="2818452"/>
            <a:ext cx="459160" cy="1477328"/>
          </a:xfrm>
          <a:prstGeom prst="rect">
            <a:avLst/>
          </a:prstGeom>
          <a:solidFill>
            <a:schemeClr val="bg1"/>
          </a:solid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 正空格点</a:t>
            </a:r>
          </a:p>
        </p:txBody>
      </p:sp>
      <p:sp>
        <p:nvSpPr>
          <p:cNvPr id="16" name="页脚占位符 1">
            <a:extLst>
              <a:ext uri="{FF2B5EF4-FFF2-40B4-BE49-F238E27FC236}">
                <a16:creationId xmlns:a16="http://schemas.microsoft.com/office/drawing/2014/main" id="{56AC2ED0-0EDE-49DA-9BCF-702D35F73308}"/>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7" name="灯片编号占位符 2">
            <a:extLst>
              <a:ext uri="{FF2B5EF4-FFF2-40B4-BE49-F238E27FC236}">
                <a16:creationId xmlns:a16="http://schemas.microsoft.com/office/drawing/2014/main" id="{DFD539F7-4469-46CD-A3F9-AED1DC43A81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Text Box 3"/>
          <p:cNvSpPr txBox="1">
            <a:spLocks noChangeArrowheads="1"/>
          </p:cNvSpPr>
          <p:nvPr/>
        </p:nvSpPr>
        <p:spPr bwMode="auto">
          <a:xfrm>
            <a:off x="611520" y="2396467"/>
            <a:ext cx="828198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5000"/>
              </a:lnSpc>
            </a:pPr>
            <a:r>
              <a:rPr lang="zh-CN" altLang="en-US" sz="2400" b="1" dirty="0">
                <a:solidFill>
                  <a:srgbClr val="663300"/>
                </a:solidFill>
                <a:latin typeface="微软雅黑" panose="020B0503020204020204" pitchFamily="34" charset="-122"/>
                <a:ea typeface="微软雅黑" panose="020B0503020204020204" pitchFamily="34" charset="-122"/>
              </a:rPr>
              <a:t>在液态中，原子或分子可以比较自由地移动。在晶体中，原子虽然相对地比较稳定，基本上处于各格点附近，但是，它们也可以是通过所谓扩散的方式在晶体中移动。在固态中，结构或成分等物理和化学变化往往都是通过扩散进行的。</a:t>
            </a:r>
          </a:p>
        </p:txBody>
      </p:sp>
      <p:sp>
        <p:nvSpPr>
          <p:cNvPr id="142340" name="Text Box 6"/>
          <p:cNvSpPr txBox="1">
            <a:spLocks noChangeArrowheads="1"/>
          </p:cNvSpPr>
          <p:nvPr/>
        </p:nvSpPr>
        <p:spPr bwMode="auto">
          <a:xfrm>
            <a:off x="611188" y="1357463"/>
            <a:ext cx="81359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5000"/>
              </a:lnSpc>
            </a:pP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扩散是自然界中普遍存在的现象</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它的本质是粒子作无规则的布朗运动。通过扩散可实现质量的输运。</a:t>
            </a:r>
          </a:p>
        </p:txBody>
      </p:sp>
      <p:sp>
        <p:nvSpPr>
          <p:cNvPr id="645127" name="Text Box 7"/>
          <p:cNvSpPr txBox="1">
            <a:spLocks noChangeArrowheads="1"/>
          </p:cNvSpPr>
          <p:nvPr/>
        </p:nvSpPr>
        <p:spPr bwMode="auto">
          <a:xfrm>
            <a:off x="598488" y="4437112"/>
            <a:ext cx="82946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5000"/>
              </a:lnSpc>
            </a:pP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晶体中缺陷的扩散现象与气体分子的扩散相似</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不同之处是缺陷在晶体中运动要受到晶格周期性的限制</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要克服势垒的阻挡</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对于简单晶格</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缺陷每跳一步的间距等于跳跃方向上的周期。</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8" name="Text Box 4"/>
          <p:cNvSpPr txBox="1">
            <a:spLocks noChangeArrowheads="1"/>
          </p:cNvSpPr>
          <p:nvPr/>
        </p:nvSpPr>
        <p:spPr bwMode="auto">
          <a:xfrm>
            <a:off x="2843808" y="409709"/>
            <a:ext cx="29260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晶体中的扩散</a:t>
            </a:r>
          </a:p>
        </p:txBody>
      </p:sp>
      <p:sp>
        <p:nvSpPr>
          <p:cNvPr id="9"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页脚占位符 1">
            <a:extLst>
              <a:ext uri="{FF2B5EF4-FFF2-40B4-BE49-F238E27FC236}">
                <a16:creationId xmlns:a16="http://schemas.microsoft.com/office/drawing/2014/main" id="{9DBFE9B3-6956-48AF-88DF-8A921D3BFF74}"/>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1" name="灯片编号占位符 2">
            <a:extLst>
              <a:ext uri="{FF2B5EF4-FFF2-40B4-BE49-F238E27FC236}">
                <a16:creationId xmlns:a16="http://schemas.microsoft.com/office/drawing/2014/main" id="{20617B92-076C-4767-BF2E-1A1E39C5EAB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5123"/>
                                        </p:tgtEl>
                                        <p:attrNameLst>
                                          <p:attrName>style.visibility</p:attrName>
                                        </p:attrNameLst>
                                      </p:cBhvr>
                                      <p:to>
                                        <p:strVal val="visible"/>
                                      </p:to>
                                    </p:set>
                                    <p:animEffect transition="in" filter="dissolve">
                                      <p:cBhvr>
                                        <p:cTn id="7" dur="500"/>
                                        <p:tgtEl>
                                          <p:spTgt spid="6451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5127"/>
                                        </p:tgtEl>
                                        <p:attrNameLst>
                                          <p:attrName>style.visibility</p:attrName>
                                        </p:attrNameLst>
                                      </p:cBhvr>
                                      <p:to>
                                        <p:strVal val="visible"/>
                                      </p:to>
                                    </p:set>
                                    <p:animEffect transition="in" filter="dissolve">
                                      <p:cBhvr>
                                        <p:cTn id="12" dur="500"/>
                                        <p:tgtEl>
                                          <p:spTgt spid="64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p:bldP spid="64512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4"/>
          <p:cNvSpPr txBox="1">
            <a:spLocks noChangeArrowheads="1"/>
          </p:cNvSpPr>
          <p:nvPr/>
        </p:nvSpPr>
        <p:spPr bwMode="auto">
          <a:xfrm>
            <a:off x="2843808" y="409709"/>
            <a:ext cx="29260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晶体中的扩散</a:t>
            </a:r>
          </a:p>
        </p:txBody>
      </p:sp>
      <p:sp>
        <p:nvSpPr>
          <p:cNvPr id="559111" name="Rectangle 7"/>
          <p:cNvSpPr>
            <a:spLocks noChangeArrowheads="1"/>
          </p:cNvSpPr>
          <p:nvPr/>
        </p:nvSpPr>
        <p:spPr bwMode="auto">
          <a:xfrm>
            <a:off x="834608" y="1352785"/>
            <a:ext cx="7725192" cy="5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5000"/>
              </a:lnSpc>
            </a:pPr>
            <a:r>
              <a:rPr lang="zh-CN" altLang="en-US" sz="2800" b="1" dirty="0">
                <a:solidFill>
                  <a:srgbClr val="C00000"/>
                </a:solidFill>
                <a:latin typeface="微软雅黑" panose="020B0503020204020204" pitchFamily="34" charset="-122"/>
                <a:ea typeface="微软雅黑" panose="020B0503020204020204" pitchFamily="34" charset="-122"/>
              </a:rPr>
              <a:t>扩散的过程与晶体的微观缺陷有十分密切的联系</a:t>
            </a:r>
          </a:p>
        </p:txBody>
      </p:sp>
      <p:sp>
        <p:nvSpPr>
          <p:cNvPr id="143364" name="Text Box 11"/>
          <p:cNvSpPr txBox="1">
            <a:spLocks noChangeArrowheads="1"/>
          </p:cNvSpPr>
          <p:nvPr/>
        </p:nvSpPr>
        <p:spPr bwMode="auto">
          <a:xfrm>
            <a:off x="834608" y="2080903"/>
            <a:ext cx="7879080" cy="340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当杂质原子以替代方式出现时，由于杂质原子占据了正常</a:t>
            </a:r>
          </a:p>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格点，所以其扩散的方式同自扩散更为接近，但由于外来</a:t>
            </a:r>
          </a:p>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原子和晶体中的基本原子的大小及电荷数目有所不同，因</a:t>
            </a:r>
          </a:p>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此当它们替代晶体中的原子后，会引起周围畸变，使得畸</a:t>
            </a:r>
          </a:p>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变区域出现空位的概率大大增加，这样杂质原子跳向空位</a:t>
            </a:r>
          </a:p>
          <a:p>
            <a:pPr eaLnBrk="1" hangingPunct="1">
              <a:lnSpc>
                <a:spcPct val="130000"/>
              </a:lnSpc>
            </a:pPr>
            <a:r>
              <a:rPr lang="zh-CN" altLang="en-US" sz="2400" b="1" dirty="0">
                <a:solidFill>
                  <a:srgbClr val="000000"/>
                </a:solidFill>
                <a:latin typeface="微软雅黑" panose="020B0503020204020204" pitchFamily="34" charset="-122"/>
                <a:ea typeface="微软雅黑" panose="020B0503020204020204" pitchFamily="34" charset="-122"/>
              </a:rPr>
              <a:t>的概率也加大，即加快了杂质原子的扩散</a:t>
            </a:r>
          </a:p>
          <a:p>
            <a:pPr eaLnBrk="1" hangingPunct="1">
              <a:lnSpc>
                <a:spcPct val="130000"/>
              </a:lnSpc>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8" name="Rectangle 37"/>
          <p:cNvSpPr>
            <a:spLocks noChangeArrowheads="1"/>
          </p:cNvSpPr>
          <p:nvPr/>
        </p:nvSpPr>
        <p:spPr bwMode="auto">
          <a:xfrm flipV="1">
            <a:off x="106363" y="108188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5BB53AF4-6347-4617-9152-1362630347B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9" name="灯片编号占位符 2">
            <a:extLst>
              <a:ext uri="{FF2B5EF4-FFF2-40B4-BE49-F238E27FC236}">
                <a16:creationId xmlns:a16="http://schemas.microsoft.com/office/drawing/2014/main" id="{6B253D0D-53EA-4F28-99DA-46DBE790195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59111"/>
                                        </p:tgtEl>
                                        <p:attrNameLst>
                                          <p:attrName>style.visibility</p:attrName>
                                        </p:attrNameLst>
                                      </p:cBhvr>
                                      <p:to>
                                        <p:strVal val="visible"/>
                                      </p:to>
                                    </p:set>
                                    <p:animEffect transition="in" filter="slide(fromBottom)">
                                      <p:cBhvr>
                                        <p:cTn id="7" dur="500"/>
                                        <p:tgtEl>
                                          <p:spTgt spid="559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Rot="1" noChangeArrowheads="1"/>
          </p:cNvSpPr>
          <p:nvPr>
            <p:ph type="title" idx="4294967295"/>
          </p:nvPr>
        </p:nvSpPr>
        <p:spPr bwMode="auto">
          <a:xfrm>
            <a:off x="899592" y="-72523"/>
            <a:ext cx="7848600"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简单立方晶格 </a:t>
            </a:r>
            <a:r>
              <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cs typeface="+mn-cs"/>
              </a:rPr>
              <a:t>S</a:t>
            </a:r>
            <a:r>
              <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imple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cs typeface="+mn-cs"/>
              </a:rPr>
              <a:t>C</a:t>
            </a:r>
            <a:r>
              <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ubic, </a:t>
            </a:r>
            <a:r>
              <a:rPr lang="zh-CN" altLang="en-US" sz="3200" b="1" dirty="0">
                <a:solidFill>
                  <a:srgbClr val="C00000"/>
                </a:solidFill>
                <a:effectLst>
                  <a:outerShdw blurRad="38100" dist="38100" dir="2700000" algn="tl">
                    <a:srgbClr val="C0C0C0"/>
                  </a:outerShdw>
                </a:effectLst>
                <a:latin typeface="Times New Roman" pitchFamily="18" charset="0"/>
                <a:ea typeface="微软雅黑" pitchFamily="34" charset="-122"/>
                <a:cs typeface="+mn-cs"/>
              </a:rPr>
              <a:t>SC</a:t>
            </a:r>
            <a:r>
              <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a:t>
            </a:r>
          </a:p>
        </p:txBody>
      </p:sp>
      <p:sp>
        <p:nvSpPr>
          <p:cNvPr id="36868" name="Rectangle 3"/>
          <p:cNvSpPr>
            <a:spLocks noGrp="1" noRot="1" noChangeArrowheads="1"/>
          </p:cNvSpPr>
          <p:nvPr>
            <p:ph type="body" idx="4294967295"/>
          </p:nvPr>
        </p:nvSpPr>
        <p:spPr bwMode="auto">
          <a:xfrm>
            <a:off x="429619" y="1434660"/>
            <a:ext cx="7010400" cy="4114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基本特征</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以立方体为重复单元</a:t>
            </a:r>
          </a:p>
          <a:p>
            <a:pPr lvl="2" eaLnBrk="1" hangingPunct="1"/>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个方向的周期相同</a:t>
            </a:r>
          </a:p>
          <a:p>
            <a:pPr lvl="2" eaLnBrk="1" hangingPunct="1"/>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个方向两两垂直</a:t>
            </a:r>
          </a:p>
          <a:p>
            <a:pPr lvl="1" eaLnBrk="1" hangingPunct="1">
              <a:spcBef>
                <a:spcPts val="120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对称性强</a:t>
            </a:r>
          </a:p>
        </p:txBody>
      </p:sp>
      <p:sp>
        <p:nvSpPr>
          <p:cNvPr id="343046" name="Text Box 6"/>
          <p:cNvSpPr txBox="1">
            <a:spLocks noChangeArrowheads="1"/>
          </p:cNvSpPr>
          <p:nvPr/>
        </p:nvSpPr>
        <p:spPr bwMode="auto">
          <a:xfrm>
            <a:off x="899592" y="4193925"/>
            <a:ext cx="7992888" cy="128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rgbClr val="000099"/>
                </a:solidFill>
                <a:latin typeface="Times New Roman" panose="02020603050405020304" pitchFamily="18" charset="0"/>
                <a:ea typeface="微软雅黑" panose="020B0503020204020204" pitchFamily="34" charset="-122"/>
              </a:rPr>
              <a:t>如果考虑每个格点上只放一个原子，自然界中只有钋</a:t>
            </a:r>
            <a:r>
              <a:rPr lang="en-US" altLang="zh-CN" sz="2400" b="1" dirty="0">
                <a:solidFill>
                  <a:srgbClr val="000099"/>
                </a:solidFill>
                <a:latin typeface="Times New Roman" panose="02020603050405020304" pitchFamily="18" charset="0"/>
                <a:ea typeface="微软雅黑" panose="020B0503020204020204" pitchFamily="34" charset="-122"/>
              </a:rPr>
              <a:t>(Po)</a:t>
            </a:r>
            <a:r>
              <a:rPr lang="zh-CN" altLang="en-US" sz="2400" b="1" dirty="0">
                <a:solidFill>
                  <a:srgbClr val="000099"/>
                </a:solidFill>
                <a:latin typeface="Times New Roman" panose="02020603050405020304" pitchFamily="18" charset="0"/>
                <a:ea typeface="微软雅黑" panose="020B0503020204020204" pitchFamily="34" charset="-122"/>
              </a:rPr>
              <a:t>是具有简单立方晶格的实际晶体，复杂的晶格可以在简单立方晶格的基础上加以分析</a:t>
            </a:r>
          </a:p>
        </p:txBody>
      </p:sp>
      <p:grpSp>
        <p:nvGrpSpPr>
          <p:cNvPr id="4" name="组合 3"/>
          <p:cNvGrpSpPr/>
          <p:nvPr/>
        </p:nvGrpSpPr>
        <p:grpSpPr>
          <a:xfrm>
            <a:off x="4993357" y="1009873"/>
            <a:ext cx="3119685" cy="3119685"/>
            <a:chOff x="5050384" y="1412776"/>
            <a:chExt cx="3119685" cy="3119685"/>
          </a:xfrm>
        </p:grpSpPr>
        <p:pic>
          <p:nvPicPr>
            <p:cNvPr id="36869" name="Picture 4" descr="Cubic_crystal_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384" y="1412776"/>
              <a:ext cx="3119685" cy="311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bwMode="auto">
            <a:xfrm>
              <a:off x="5256213" y="3830216"/>
              <a:ext cx="251891" cy="390872"/>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椭圆 8"/>
            <p:cNvSpPr/>
            <p:nvPr/>
          </p:nvSpPr>
          <p:spPr bwMode="auto">
            <a:xfrm>
              <a:off x="6444209" y="4046239"/>
              <a:ext cx="360040" cy="486221"/>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椭圆 9"/>
            <p:cNvSpPr/>
            <p:nvPr/>
          </p:nvSpPr>
          <p:spPr bwMode="auto">
            <a:xfrm>
              <a:off x="7808954" y="2673771"/>
              <a:ext cx="360040" cy="486221"/>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2"/>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5161585" y="3611484"/>
              <a:ext cx="441146" cy="707886"/>
            </a:xfrm>
            <a:prstGeom prst="rect">
              <a:avLst/>
            </a:prstGeom>
            <a:noFill/>
          </p:spPr>
          <p:txBody>
            <a:bodyPr wrap="none" rtlCol="0">
              <a:spAutoFit/>
            </a:bodyPr>
            <a:lstStyle/>
            <a:p>
              <a:r>
                <a:rPr lang="en-US" altLang="zh-CN" sz="4000" b="1" i="1" dirty="0">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1" name="文本框 10"/>
            <p:cNvSpPr txBox="1"/>
            <p:nvPr/>
          </p:nvSpPr>
          <p:spPr>
            <a:xfrm>
              <a:off x="6492505" y="3801234"/>
              <a:ext cx="441146" cy="707886"/>
            </a:xfrm>
            <a:prstGeom prst="rect">
              <a:avLst/>
            </a:prstGeom>
            <a:noFill/>
          </p:spPr>
          <p:txBody>
            <a:bodyPr wrap="none" rtlCol="0">
              <a:spAutoFit/>
            </a:bodyPr>
            <a:lstStyle/>
            <a:p>
              <a:r>
                <a:rPr lang="en-US" altLang="zh-CN" sz="4000" b="1" i="1" dirty="0">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2" name="文本框 11"/>
            <p:cNvSpPr txBox="1"/>
            <p:nvPr/>
          </p:nvSpPr>
          <p:spPr>
            <a:xfrm>
              <a:off x="7697787" y="2522087"/>
              <a:ext cx="441146" cy="707886"/>
            </a:xfrm>
            <a:prstGeom prst="rect">
              <a:avLst/>
            </a:prstGeom>
            <a:noFill/>
          </p:spPr>
          <p:txBody>
            <a:bodyPr wrap="none" rtlCol="0">
              <a:spAutoFit/>
            </a:bodyPr>
            <a:lstStyle/>
            <a:p>
              <a:r>
                <a:rPr lang="en-US" altLang="zh-CN" sz="4000" b="1" i="1" dirty="0">
                  <a:latin typeface="Times New Roman" panose="02020603050405020304" pitchFamily="18" charset="0"/>
                  <a:ea typeface="微软雅黑" panose="020B0503020204020204" pitchFamily="34" charset="-122"/>
                  <a:cs typeface="Times New Roman" panose="02020603050405020304" pitchFamily="18" charset="0"/>
                </a:rPr>
                <a:t>a</a:t>
              </a:r>
            </a:p>
          </p:txBody>
        </p:sp>
      </p:grpSp>
      <p:sp>
        <p:nvSpPr>
          <p:cNvPr id="1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6" name="页脚占位符 1">
            <a:extLst>
              <a:ext uri="{FF2B5EF4-FFF2-40B4-BE49-F238E27FC236}">
                <a16:creationId xmlns:a16="http://schemas.microsoft.com/office/drawing/2014/main" id="{A4F6E05C-5C1E-4CBB-9A3F-77D3A9FE8E60}"/>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7" name="灯片编号占位符 2">
            <a:extLst>
              <a:ext uri="{FF2B5EF4-FFF2-40B4-BE49-F238E27FC236}">
                <a16:creationId xmlns:a16="http://schemas.microsoft.com/office/drawing/2014/main" id="{0160164C-7513-4276-94FC-51B2828602E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3046"/>
                                        </p:tgtEl>
                                        <p:attrNameLst>
                                          <p:attrName>style.visibility</p:attrName>
                                        </p:attrNameLst>
                                      </p:cBhvr>
                                      <p:to>
                                        <p:strVal val="visible"/>
                                      </p:to>
                                    </p:set>
                                    <p:animEffect transition="in" filter="slide(fromBottom)">
                                      <p:cBhvr>
                                        <p:cTn id="7" dur="500"/>
                                        <p:tgtEl>
                                          <p:spTgt spid="34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0840" y="5270728"/>
            <a:ext cx="3744416"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7" name="页脚占位符 1">
            <a:extLst>
              <a:ext uri="{FF2B5EF4-FFF2-40B4-BE49-F238E27FC236}">
                <a16:creationId xmlns:a16="http://schemas.microsoft.com/office/drawing/2014/main" id="{8478F294-B33D-42B6-970D-A38540C9AC48}"/>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1" name="灯片编号占位符 2">
            <a:extLst>
              <a:ext uri="{FF2B5EF4-FFF2-40B4-BE49-F238E27FC236}">
                <a16:creationId xmlns:a16="http://schemas.microsoft.com/office/drawing/2014/main" id="{75601F20-AAFC-4B1E-9B80-5D9C369D4F9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8535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Rot="1" noChangeArrowheads="1"/>
          </p:cNvSpPr>
          <p:nvPr/>
        </p:nvSpPr>
        <p:spPr bwMode="auto">
          <a:xfrm>
            <a:off x="3563888" y="245616"/>
            <a:ext cx="1895872" cy="807120"/>
          </a:xfrm>
          <a:prstGeom prst="rect">
            <a:avLst/>
          </a:prstGeom>
          <a:noFill/>
          <a:ln>
            <a:noFill/>
          </a:ln>
        </p:spPr>
        <p:txBody>
          <a:bodyPr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 晶 体</a:t>
            </a:r>
          </a:p>
        </p:txBody>
      </p:sp>
      <p:sp>
        <p:nvSpPr>
          <p:cNvPr id="96259" name="Rectangle 5"/>
          <p:cNvSpPr>
            <a:spLocks noChangeArrowheads="1"/>
          </p:cNvSpPr>
          <p:nvPr/>
        </p:nvSpPr>
        <p:spPr bwMode="auto">
          <a:xfrm>
            <a:off x="434717" y="1196752"/>
            <a:ext cx="8556883" cy="476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fontAlgn="ctr">
              <a:lnSpc>
                <a:spcPct val="110000"/>
              </a:lnSpc>
              <a:spcBef>
                <a:spcPts val="1800"/>
              </a:spcBef>
            </a:pP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       非晶体是指组成物质的分子（或原子、离子）不呈空间有规则周期性排列的固体。它没有一定规则的外形，如玻璃、松香、石蜡等。它的物理性质在各个方向上是相同的，叫“各向同性”。它没有固定的熔点。所以有人把非晶体叫做“过冷液体”或“流动性很小的液体”。 </a:t>
            </a:r>
            <a:endPar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fontAlgn="ctr">
              <a:lnSpc>
                <a:spcPct val="110000"/>
              </a:lnSpc>
              <a:spcBef>
                <a:spcPts val="0"/>
              </a:spcBef>
            </a:pPr>
            <a:r>
              <a:rPr lang="zh-CN" altLang="en-US" sz="12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  </a:t>
            </a:r>
            <a:b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b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　　非晶态固体包括非晶态电介质、非晶态半导体、非晶态金属。它们有特殊的物理、化学性质。例如金属玻璃（非晶态金属）比一般（晶态）金属的强度高、弹性好、硬度和韧性高、抗腐蚀性好、导磁性强、电阻率高等。这使非晶态固体有多方面的应用。它是一个正在发展中的新的研究领域，近年来得到迅速的发展。 </a:t>
            </a:r>
          </a:p>
        </p:txBody>
      </p: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6" name="页脚占位符 1">
            <a:extLst>
              <a:ext uri="{FF2B5EF4-FFF2-40B4-BE49-F238E27FC236}">
                <a16:creationId xmlns:a16="http://schemas.microsoft.com/office/drawing/2014/main" id="{D108F8EA-C714-40B1-B370-111314052BC7}"/>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7" name="灯片编号占位符 2">
            <a:extLst>
              <a:ext uri="{FF2B5EF4-FFF2-40B4-BE49-F238E27FC236}">
                <a16:creationId xmlns:a16="http://schemas.microsoft.com/office/drawing/2014/main" id="{1B4F0055-19F4-4BBE-8D51-FADDF4AACFB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38970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00213"/>
            <a:ext cx="3960813"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341438"/>
            <a:ext cx="43846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8"/>
          <p:cNvSpPr txBox="1">
            <a:spLocks noChangeArrowheads="1"/>
          </p:cNvSpPr>
          <p:nvPr/>
        </p:nvSpPr>
        <p:spPr bwMode="auto">
          <a:xfrm>
            <a:off x="5940425" y="5949950"/>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eaLnBrk="1" hangingPunct="1"/>
            <a:r>
              <a:rPr lang="zh-CN" altLang="en-US" sz="2400" b="1">
                <a:solidFill>
                  <a:srgbClr val="000000"/>
                </a:solidFill>
                <a:latin typeface="Times New Roman" panose="02020603050405020304" pitchFamily="18" charset="0"/>
                <a:ea typeface="微软雅黑" panose="020B0503020204020204" charset="-122"/>
                <a:cs typeface="Times New Roman" panose="02020603050405020304" pitchFamily="18" charset="0"/>
              </a:rPr>
              <a:t>玻 璃</a:t>
            </a:r>
          </a:p>
        </p:txBody>
      </p: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Rectangle 2"/>
          <p:cNvSpPr>
            <a:spLocks noRot="1" noChangeArrowheads="1"/>
          </p:cNvSpPr>
          <p:nvPr/>
        </p:nvSpPr>
        <p:spPr bwMode="auto">
          <a:xfrm>
            <a:off x="3563888" y="245616"/>
            <a:ext cx="1895872" cy="807120"/>
          </a:xfrm>
          <a:prstGeom prst="rect">
            <a:avLst/>
          </a:prstGeom>
          <a:noFill/>
          <a:ln>
            <a:noFill/>
          </a:ln>
        </p:spPr>
        <p:txBody>
          <a:bodyPr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 晶 体</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页脚占位符 1">
            <a:extLst>
              <a:ext uri="{FF2B5EF4-FFF2-40B4-BE49-F238E27FC236}">
                <a16:creationId xmlns:a16="http://schemas.microsoft.com/office/drawing/2014/main" id="{DCFFED92-25F9-4DBB-A306-F9C2B4377190}"/>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0" name="灯片编号占位符 2">
            <a:extLst>
              <a:ext uri="{FF2B5EF4-FFF2-40B4-BE49-F238E27FC236}">
                <a16:creationId xmlns:a16="http://schemas.microsoft.com/office/drawing/2014/main" id="{1590D94C-94F8-4B69-9D6F-79CA6A26EAD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41471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ChangeArrowheads="1"/>
          </p:cNvSpPr>
          <p:nvPr/>
        </p:nvSpPr>
        <p:spPr bwMode="auto">
          <a:xfrm>
            <a:off x="539552" y="1146363"/>
            <a:ext cx="8207573" cy="209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algn="just" eaLnBrk="1" hangingPunct="1">
              <a:lnSpc>
                <a:spcPct val="110000"/>
              </a:lnSpc>
            </a:pP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1984</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年，中国、美国、法国和以色列等国家的学者几乎同时在人工淬冷合金中发现了存在</a:t>
            </a: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重对称轴，确证这些合金相是具有长程定向有序，而</a:t>
            </a:r>
            <a:r>
              <a:rPr lang="zh-CN" altLang="en-US" sz="2400" b="1" dirty="0">
                <a:solidFill>
                  <a:srgbClr val="A50021"/>
                </a:solidFill>
                <a:latin typeface="Times New Roman" panose="02020603050405020304" pitchFamily="18" charset="0"/>
                <a:ea typeface="微软雅黑" panose="020B0503020204020204" charset="-122"/>
                <a:cs typeface="Times New Roman" panose="02020603050405020304" pitchFamily="18" charset="0"/>
              </a:rPr>
              <a:t>没有周期平移对称性</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的结构，称为准晶体。以后又陆续发现了具有</a:t>
            </a: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重、</a:t>
            </a: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重、</a:t>
            </a: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12</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重对称轴的准晶结构。目前在自然界中还没有发现天然的准晶体。 </a:t>
            </a:r>
          </a:p>
        </p:txBody>
      </p:sp>
      <p:pic>
        <p:nvPicPr>
          <p:cNvPr id="9830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357563"/>
            <a:ext cx="3095625"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429000"/>
            <a:ext cx="360045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7" name="Rectangle 2"/>
          <p:cNvSpPr>
            <a:spLocks noRot="1" noChangeArrowheads="1"/>
          </p:cNvSpPr>
          <p:nvPr/>
        </p:nvSpPr>
        <p:spPr bwMode="auto">
          <a:xfrm>
            <a:off x="3563888" y="245616"/>
            <a:ext cx="1895872" cy="807120"/>
          </a:xfrm>
          <a:prstGeom prst="rect">
            <a:avLst/>
          </a:prstGeom>
          <a:noFill/>
          <a:ln>
            <a:noFill/>
          </a:ln>
        </p:spPr>
        <p:txBody>
          <a:bodyPr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准 晶 体</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页脚占位符 1">
            <a:extLst>
              <a:ext uri="{FF2B5EF4-FFF2-40B4-BE49-F238E27FC236}">
                <a16:creationId xmlns:a16="http://schemas.microsoft.com/office/drawing/2014/main" id="{857540F9-4AE8-463F-B7A5-AB92447E4CA0}"/>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0" name="灯片编号占位符 2">
            <a:extLst>
              <a:ext uri="{FF2B5EF4-FFF2-40B4-BE49-F238E27FC236}">
                <a16:creationId xmlns:a16="http://schemas.microsoft.com/office/drawing/2014/main" id="{A85E4740-3DF1-4C9F-8E64-C623AEFF8CF9}"/>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837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7"/>
          <p:cNvSpPr>
            <a:spLocks noChangeArrowheads="1"/>
          </p:cNvSpPr>
          <p:nvPr/>
        </p:nvSpPr>
        <p:spPr bwMode="auto">
          <a:xfrm>
            <a:off x="611188" y="1700213"/>
            <a:ext cx="7823200" cy="262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eaLnBrk="1" hangingPunct="1">
              <a:lnSpc>
                <a:spcPct val="140000"/>
              </a:lnSpc>
            </a:pP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准晶体的发现为我们提供了一种全新的物质状态，在此之前人们认为物质状态只有晶态和非晶态这两种；准晶体的发现也对传统的晶体对称理论提出了挑战，因为准晶体里面所蕴含的对称规律是传统晶体学对称理论所不能够研究的，因此迅速发展起一门新的分支学科</a:t>
            </a:r>
            <a:r>
              <a:rPr lang="en-US" altLang="zh-CN"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准晶体学</a:t>
            </a:r>
          </a:p>
        </p:txBody>
      </p: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5" name="Rectangle 2"/>
          <p:cNvSpPr>
            <a:spLocks noRot="1" noChangeArrowheads="1"/>
          </p:cNvSpPr>
          <p:nvPr/>
        </p:nvSpPr>
        <p:spPr bwMode="auto">
          <a:xfrm>
            <a:off x="3563888" y="245616"/>
            <a:ext cx="1895872" cy="807120"/>
          </a:xfrm>
          <a:prstGeom prst="rect">
            <a:avLst/>
          </a:prstGeom>
          <a:noFill/>
          <a:ln>
            <a:noFill/>
          </a:ln>
        </p:spPr>
        <p:txBody>
          <a:bodyPr anchor="ctr"/>
          <a:lstStyle>
            <a:lvl1pPr eaLnBrk="0" hangingPunct="0">
              <a:defRPr>
                <a:solidFill>
                  <a:schemeClr val="tx2"/>
                </a:solidFill>
                <a:latin typeface="Arial" panose="020B0604020202020204" pitchFamily="34" charset="0"/>
                <a:ea typeface="楷体_GB2312"/>
                <a:cs typeface="楷体_GB2312"/>
              </a:defRPr>
            </a:lvl1pPr>
            <a:lvl2pPr marL="742950" indent="-285750" eaLnBrk="0" hangingPunct="0">
              <a:defRPr>
                <a:solidFill>
                  <a:schemeClr val="tx2"/>
                </a:solidFill>
                <a:latin typeface="Arial" panose="020B0604020202020204" pitchFamily="34" charset="0"/>
                <a:ea typeface="楷体_GB2312"/>
                <a:cs typeface="楷体_GB2312"/>
              </a:defRPr>
            </a:lvl2pPr>
            <a:lvl3pPr marL="1143000" indent="-228600" eaLnBrk="0" hangingPunct="0">
              <a:defRPr>
                <a:solidFill>
                  <a:schemeClr val="tx2"/>
                </a:solidFill>
                <a:latin typeface="Arial" panose="020B0604020202020204" pitchFamily="34" charset="0"/>
                <a:ea typeface="楷体_GB2312"/>
                <a:cs typeface="楷体_GB2312"/>
              </a:defRPr>
            </a:lvl3pPr>
            <a:lvl4pPr marL="1600200" indent="-228600" eaLnBrk="0" hangingPunct="0">
              <a:defRPr>
                <a:solidFill>
                  <a:schemeClr val="tx2"/>
                </a:solidFill>
                <a:latin typeface="Arial" panose="020B0604020202020204" pitchFamily="34" charset="0"/>
                <a:ea typeface="楷体_GB2312"/>
                <a:cs typeface="楷体_GB2312"/>
              </a:defRPr>
            </a:lvl4pPr>
            <a:lvl5pPr marL="2057400" indent="-228600" eaLnBrk="0" hangingPunct="0">
              <a:defRPr>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a:cs typeface="楷体_GB231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准 晶 体</a:t>
            </a:r>
          </a:p>
        </p:txBody>
      </p:sp>
      <p:sp>
        <p:nvSpPr>
          <p:cNvPr id="6"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1D23E741-5C81-4948-BD91-26A6F425EF00}"/>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8" name="灯片编号占位符 2">
            <a:extLst>
              <a:ext uri="{FF2B5EF4-FFF2-40B4-BE49-F238E27FC236}">
                <a16:creationId xmlns:a16="http://schemas.microsoft.com/office/drawing/2014/main" id="{B8648C78-BBCA-478F-88FE-A9E166C6787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7406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Rot="1" noChangeArrowheads="1"/>
          </p:cNvSpPr>
          <p:nvPr>
            <p:ph type="body" idx="4294967295"/>
          </p:nvPr>
        </p:nvSpPr>
        <p:spPr bwMode="auto">
          <a:xfrm>
            <a:off x="467544" y="1239838"/>
            <a:ext cx="4983163" cy="4114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基本特征</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简单立方晶格的单元中心加一个“原子球”，形成体心立方单元</a:t>
            </a:r>
          </a:p>
          <a:p>
            <a:pPr lvl="1" eaLnBrk="1" hangingPunct="1">
              <a:buFont typeface="Wingdings" panose="05000000000000000000" pitchFamily="2" charset="2"/>
              <a:buNone/>
            </a:pPr>
            <a:endPar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常见的晶体</a:t>
            </a:r>
          </a:p>
          <a:p>
            <a:pPr marL="457200" lvl="1" indent="0" eaLnBrk="1" hangingPunct="1">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Li</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等碱金属</a:t>
            </a:r>
          </a:p>
          <a:p>
            <a:pPr eaLnBrk="1" hangingPunct="1"/>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7892" name="Picture 4" descr="Image:Cubic-body-centered.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106" y="1132904"/>
            <a:ext cx="2409825" cy="2808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3" name="Rectangle 2"/>
          <p:cNvSpPr>
            <a:spLocks noRot="1" noChangeArrowheads="1"/>
          </p:cNvSpPr>
          <p:nvPr/>
        </p:nvSpPr>
        <p:spPr bwMode="auto">
          <a:xfrm>
            <a:off x="546100" y="-26081"/>
            <a:ext cx="8597900" cy="1527175"/>
          </a:xfrm>
          <a:prstGeom prst="rect">
            <a:avLst/>
          </a:prstGeom>
          <a:noFill/>
          <a:ln>
            <a:noFill/>
          </a:ln>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75000"/>
              </a:lnSpc>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体心立方晶格 </a:t>
            </a:r>
            <a:r>
              <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rPr>
              <a:t>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B</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ody-</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entered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ubic,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BCC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p>
        </p:txBody>
      </p:sp>
      <p:pic>
        <p:nvPicPr>
          <p:cNvPr id="6" name="Picture 6" descr="200922113943187780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3907103"/>
            <a:ext cx="3347851" cy="253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9" name="页脚占位符 1">
            <a:extLst>
              <a:ext uri="{FF2B5EF4-FFF2-40B4-BE49-F238E27FC236}">
                <a16:creationId xmlns:a16="http://schemas.microsoft.com/office/drawing/2014/main" id="{5A8480DC-0374-46C2-9210-5FD8D2BCE082}"/>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30263EEC-87AC-4404-B4FC-9667F0AA44F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Rot="1" noChangeArrowheads="1"/>
          </p:cNvSpPr>
          <p:nvPr>
            <p:ph type="body" idx="4294967295"/>
          </p:nvPr>
        </p:nvSpPr>
        <p:spPr bwMode="auto">
          <a:xfrm>
            <a:off x="395536" y="1464448"/>
            <a:ext cx="5903913" cy="4114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基本特征</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简单立方晶格单元加</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处于六个面中心的原子球</a:t>
            </a:r>
          </a:p>
          <a:p>
            <a:pPr lvl="1" eaLnBrk="1" hangingPunct="1">
              <a:buFont typeface="Wingdings" panose="05000000000000000000" pitchFamily="2" charset="2"/>
              <a:buNone/>
            </a:pPr>
            <a:endPar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重要的晶格结构</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金属元素：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Cu</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Au</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其它一些晶格结构的基础</a:t>
            </a:r>
          </a:p>
          <a:p>
            <a:pPr marL="914400" lvl="2" indent="0" eaLnBrk="1" hangingPunct="1">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如金刚石晶格、闪锌矿晶格等</a:t>
            </a:r>
          </a:p>
        </p:txBody>
      </p:sp>
      <p:pic>
        <p:nvPicPr>
          <p:cNvPr id="39940" name="Picture 6" descr="Image:Cubic-face-centered.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437" y="1046897"/>
            <a:ext cx="2473389" cy="28809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41" name="Rectangle 2"/>
          <p:cNvSpPr>
            <a:spLocks noRot="1" noChangeArrowheads="1"/>
          </p:cNvSpPr>
          <p:nvPr/>
        </p:nvSpPr>
        <p:spPr bwMode="auto">
          <a:xfrm>
            <a:off x="611560" y="-42751"/>
            <a:ext cx="8750424"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70000"/>
              </a:lnSpc>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面心立方晶格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F</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ace-</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entered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ubic,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FCC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p>
        </p:txBody>
      </p:sp>
      <p:sp>
        <p:nvSpPr>
          <p:cNvPr id="7"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pic>
        <p:nvPicPr>
          <p:cNvPr id="8" name="Picture 6" descr="20092211394310877805"/>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2010" y="3873580"/>
            <a:ext cx="3190255" cy="241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页脚占位符 1">
            <a:extLst>
              <a:ext uri="{FF2B5EF4-FFF2-40B4-BE49-F238E27FC236}">
                <a16:creationId xmlns:a16="http://schemas.microsoft.com/office/drawing/2014/main" id="{BE0E35DC-4FDF-4B59-B0CE-F80C58C460F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CDD0C352-36C6-4106-9F16-58A76AD69E1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754391" y="1054978"/>
            <a:ext cx="79930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由面心立方单元的中心到顶角引</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条对角线，在其中互不相邻的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条对角线的中点，各加一个原子，</a:t>
            </a:r>
          </a:p>
          <a:p>
            <a:pPr eaLnBrk="1" hangingPunct="1"/>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加上的原子有四个最近邻，正好在一个正四面的顶角位置</a:t>
            </a:r>
          </a:p>
        </p:txBody>
      </p:sp>
      <p:sp>
        <p:nvSpPr>
          <p:cNvPr id="41990" name="Rectangle 2"/>
          <p:cNvSpPr>
            <a:spLocks noRot="1" noChangeArrowheads="1"/>
          </p:cNvSpPr>
          <p:nvPr/>
        </p:nvSpPr>
        <p:spPr bwMode="auto">
          <a:xfrm>
            <a:off x="1582862" y="-80789"/>
            <a:ext cx="718403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70000"/>
              </a:lnSpc>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金刚石</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a:t>
            </a: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钻石晶格 </a:t>
            </a:r>
            <a:r>
              <a:rPr lang="zh-CN" altLang="en-US" sz="44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Dia</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mond,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DIA</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p>
        </p:txBody>
      </p:sp>
      <p:grpSp>
        <p:nvGrpSpPr>
          <p:cNvPr id="348187" name="Group 27"/>
          <p:cNvGrpSpPr/>
          <p:nvPr/>
        </p:nvGrpSpPr>
        <p:grpSpPr bwMode="auto">
          <a:xfrm>
            <a:off x="1043608" y="2276872"/>
            <a:ext cx="3322637" cy="3524249"/>
            <a:chOff x="2905" y="1706"/>
            <a:chExt cx="2093" cy="2220"/>
          </a:xfrm>
        </p:grpSpPr>
        <p:sp>
          <p:nvSpPr>
            <p:cNvPr id="41994" name="Rectangle 28"/>
            <p:cNvSpPr>
              <a:spLocks noChangeArrowheads="1"/>
            </p:cNvSpPr>
            <p:nvPr/>
          </p:nvSpPr>
          <p:spPr bwMode="auto">
            <a:xfrm>
              <a:off x="2905" y="1891"/>
              <a:ext cx="2093" cy="1879"/>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95" name="Text Box 29"/>
            <p:cNvSpPr txBox="1">
              <a:spLocks noChangeArrowheads="1"/>
            </p:cNvSpPr>
            <p:nvPr/>
          </p:nvSpPr>
          <p:spPr bwMode="auto">
            <a:xfrm>
              <a:off x="3245" y="3655"/>
              <a:ext cx="145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kumimoji="1" lang="en-US" altLang="zh-CN" sz="22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Si, Ge</a:t>
              </a:r>
              <a:r>
                <a:rPr kumimoji="1" lang="zh-CN" altLang="en-US" sz="22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的晶体结构</a:t>
              </a:r>
            </a:p>
          </p:txBody>
        </p:sp>
        <p:sp>
          <p:nvSpPr>
            <p:cNvPr id="41996" name="Text Box 30"/>
            <p:cNvSpPr txBox="1">
              <a:spLocks noChangeArrowheads="1"/>
            </p:cNvSpPr>
            <p:nvPr/>
          </p:nvSpPr>
          <p:spPr bwMode="auto">
            <a:xfrm>
              <a:off x="3424" y="1706"/>
              <a:ext cx="980"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钻石结构</a:t>
              </a:r>
              <a:r>
                <a:rPr kumimoji="1" lang="zh-CN" altLang="en-US" sz="2400" b="1">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41997" name="Group 31"/>
            <p:cNvGrpSpPr/>
            <p:nvPr/>
          </p:nvGrpSpPr>
          <p:grpSpPr bwMode="auto">
            <a:xfrm>
              <a:off x="3016" y="1979"/>
              <a:ext cx="1866" cy="1699"/>
              <a:chOff x="3016" y="1979"/>
              <a:chExt cx="1866" cy="1699"/>
            </a:xfrm>
          </p:grpSpPr>
          <p:graphicFrame>
            <p:nvGraphicFramePr>
              <p:cNvPr id="41998" name="Object 32"/>
              <p:cNvGraphicFramePr>
                <a:graphicFrameLocks noChangeAspect="1"/>
              </p:cNvGraphicFramePr>
              <p:nvPr/>
            </p:nvGraphicFramePr>
            <p:xfrm>
              <a:off x="3016" y="1979"/>
              <a:ext cx="1866" cy="1699"/>
            </p:xfrm>
            <a:graphic>
              <a:graphicData uri="http://schemas.openxmlformats.org/presentationml/2006/ole">
                <mc:AlternateContent xmlns:mc="http://schemas.openxmlformats.org/markup-compatibility/2006">
                  <mc:Choice xmlns:v="urn:schemas-microsoft-com:vml" Requires="v">
                    <p:oleObj spid="_x0000_s135908" name="Photo Editor Photo" r:id="rId4" imgW="3362325" imgH="3190875" progId="MSPhotoEd.3">
                      <p:embed/>
                    </p:oleObj>
                  </mc:Choice>
                  <mc:Fallback>
                    <p:oleObj name="Photo Editor Photo" r:id="rId4" imgW="3362325" imgH="3190875" progId="MSPhotoEd.3">
                      <p:embed/>
                      <p:pic>
                        <p:nvPicPr>
                          <p:cNvPr id="0" name="图片 1353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 y="1979"/>
                            <a:ext cx="1866" cy="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9" name="Oval 33"/>
              <p:cNvSpPr>
                <a:spLocks noChangeArrowheads="1"/>
              </p:cNvSpPr>
              <p:nvPr/>
            </p:nvSpPr>
            <p:spPr bwMode="auto">
              <a:xfrm>
                <a:off x="3134" y="234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0" name="Oval 34"/>
              <p:cNvSpPr>
                <a:spLocks noChangeArrowheads="1"/>
              </p:cNvSpPr>
              <p:nvPr/>
            </p:nvSpPr>
            <p:spPr bwMode="auto">
              <a:xfrm>
                <a:off x="3448" y="27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1" name="Oval 35"/>
              <p:cNvSpPr>
                <a:spLocks noChangeArrowheads="1"/>
              </p:cNvSpPr>
              <p:nvPr/>
            </p:nvSpPr>
            <p:spPr bwMode="auto">
              <a:xfrm>
                <a:off x="3125" y="334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2" name="Oval 36"/>
              <p:cNvSpPr>
                <a:spLocks noChangeArrowheads="1"/>
              </p:cNvSpPr>
              <p:nvPr/>
            </p:nvSpPr>
            <p:spPr bwMode="auto">
              <a:xfrm>
                <a:off x="3784" y="2063"/>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3" name="Oval 37"/>
              <p:cNvSpPr>
                <a:spLocks noChangeArrowheads="1"/>
              </p:cNvSpPr>
              <p:nvPr/>
            </p:nvSpPr>
            <p:spPr bwMode="auto">
              <a:xfrm>
                <a:off x="4736" y="221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4" name="Oval 38"/>
              <p:cNvSpPr>
                <a:spLocks noChangeArrowheads="1"/>
              </p:cNvSpPr>
              <p:nvPr/>
            </p:nvSpPr>
            <p:spPr bwMode="auto">
              <a:xfrm>
                <a:off x="4727" y="3249"/>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5" name="Oval 39"/>
              <p:cNvSpPr>
                <a:spLocks noChangeArrowheads="1"/>
              </p:cNvSpPr>
              <p:nvPr/>
            </p:nvSpPr>
            <p:spPr bwMode="auto">
              <a:xfrm>
                <a:off x="3923" y="229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6" name="Oval 40"/>
              <p:cNvSpPr>
                <a:spLocks noChangeArrowheads="1"/>
              </p:cNvSpPr>
              <p:nvPr/>
            </p:nvSpPr>
            <p:spPr bwMode="auto">
              <a:xfrm>
                <a:off x="4074" y="25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7" name="Oval 41"/>
              <p:cNvSpPr>
                <a:spLocks noChangeArrowheads="1"/>
              </p:cNvSpPr>
              <p:nvPr/>
            </p:nvSpPr>
            <p:spPr bwMode="auto">
              <a:xfrm>
                <a:off x="4258" y="265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8" name="Oval 42"/>
              <p:cNvSpPr>
                <a:spLocks noChangeArrowheads="1"/>
              </p:cNvSpPr>
              <p:nvPr/>
            </p:nvSpPr>
            <p:spPr bwMode="auto">
              <a:xfrm>
                <a:off x="4400" y="286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09" name="Oval 43"/>
              <p:cNvSpPr>
                <a:spLocks noChangeArrowheads="1"/>
              </p:cNvSpPr>
              <p:nvPr/>
            </p:nvSpPr>
            <p:spPr bwMode="auto">
              <a:xfrm>
                <a:off x="3584" y="29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0" name="Oval 44"/>
              <p:cNvSpPr>
                <a:spLocks noChangeArrowheads="1"/>
              </p:cNvSpPr>
              <p:nvPr/>
            </p:nvSpPr>
            <p:spPr bwMode="auto">
              <a:xfrm>
                <a:off x="3775" y="307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1" name="Oval 45"/>
              <p:cNvSpPr>
                <a:spLocks noChangeArrowheads="1"/>
              </p:cNvSpPr>
              <p:nvPr/>
            </p:nvSpPr>
            <p:spPr bwMode="auto">
              <a:xfrm>
                <a:off x="3893" y="330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2" name="Oval 46"/>
              <p:cNvSpPr>
                <a:spLocks noChangeArrowheads="1"/>
              </p:cNvSpPr>
              <p:nvPr/>
            </p:nvSpPr>
            <p:spPr bwMode="auto">
              <a:xfrm>
                <a:off x="4071" y="353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3" name="Oval 47"/>
              <p:cNvSpPr>
                <a:spLocks noChangeArrowheads="1"/>
              </p:cNvSpPr>
              <p:nvPr/>
            </p:nvSpPr>
            <p:spPr bwMode="auto">
              <a:xfrm>
                <a:off x="3497" y="307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4" name="Oval 48"/>
              <p:cNvSpPr>
                <a:spLocks noChangeArrowheads="1"/>
              </p:cNvSpPr>
              <p:nvPr/>
            </p:nvSpPr>
            <p:spPr bwMode="auto">
              <a:xfrm>
                <a:off x="3838" y="24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5" name="Oval 49"/>
              <p:cNvSpPr>
                <a:spLocks noChangeArrowheads="1"/>
              </p:cNvSpPr>
              <p:nvPr/>
            </p:nvSpPr>
            <p:spPr bwMode="auto">
              <a:xfrm>
                <a:off x="3992" y="264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16" name="Oval 50"/>
              <p:cNvSpPr>
                <a:spLocks noChangeArrowheads="1"/>
              </p:cNvSpPr>
              <p:nvPr/>
            </p:nvSpPr>
            <p:spPr bwMode="auto">
              <a:xfrm>
                <a:off x="4319" y="300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2" name="TextBox 1"/>
          <p:cNvSpPr txBox="1">
            <a:spLocks noChangeArrowheads="1"/>
          </p:cNvSpPr>
          <p:nvPr/>
        </p:nvSpPr>
        <p:spPr bwMode="auto">
          <a:xfrm>
            <a:off x="1285980" y="5814339"/>
            <a:ext cx="74190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两个面心立方的套构结构，沿空间对角线位移</a:t>
            </a:r>
            <a:r>
              <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长度</a:t>
            </a:r>
          </a:p>
        </p:txBody>
      </p:sp>
      <p:grpSp>
        <p:nvGrpSpPr>
          <p:cNvPr id="2" name="组合 1"/>
          <p:cNvGrpSpPr/>
          <p:nvPr/>
        </p:nvGrpSpPr>
        <p:grpSpPr>
          <a:xfrm>
            <a:off x="4758553" y="2276872"/>
            <a:ext cx="4008341" cy="3528122"/>
            <a:chOff x="4758553" y="2563813"/>
            <a:chExt cx="4008341" cy="3528122"/>
          </a:xfrm>
        </p:grpSpPr>
        <p:sp>
          <p:nvSpPr>
            <p:cNvPr id="53" name="Rectangle 3"/>
            <p:cNvSpPr>
              <a:spLocks noChangeArrowheads="1"/>
            </p:cNvSpPr>
            <p:nvPr/>
          </p:nvSpPr>
          <p:spPr bwMode="auto">
            <a:xfrm>
              <a:off x="4995490" y="2857500"/>
              <a:ext cx="3324225" cy="2982913"/>
            </a:xfrm>
            <a:prstGeom prst="rect">
              <a:avLst/>
            </a:prstGeom>
            <a:gradFill rotWithShape="0">
              <a:gsLst>
                <a:gs pos="0">
                  <a:srgbClr val="FFFFFF"/>
                </a:gs>
                <a:gs pos="100000">
                  <a:srgbClr val="FFCC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Text Box 4"/>
            <p:cNvSpPr txBox="1">
              <a:spLocks noChangeArrowheads="1"/>
            </p:cNvSpPr>
            <p:nvPr/>
          </p:nvSpPr>
          <p:spPr bwMode="auto">
            <a:xfrm>
              <a:off x="4758553" y="5661048"/>
              <a:ext cx="40083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kumimoji="1"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III-V,II-VI</a:t>
              </a:r>
              <a:r>
                <a:rPr kumimoji="1"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族化合物的晶体结构</a:t>
              </a:r>
            </a:p>
          </p:txBody>
        </p:sp>
        <p:sp>
          <p:nvSpPr>
            <p:cNvPr id="55" name="Text Box 5"/>
            <p:cNvSpPr txBox="1">
              <a:spLocks noChangeArrowheads="1"/>
            </p:cNvSpPr>
            <p:nvPr/>
          </p:nvSpPr>
          <p:spPr bwMode="auto">
            <a:xfrm>
              <a:off x="5760665" y="2563813"/>
              <a:ext cx="16319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400" b="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闪锌结构</a:t>
              </a:r>
              <a:r>
                <a:rPr kumimoji="1"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56" name="Group 7"/>
            <p:cNvGrpSpPr/>
            <p:nvPr/>
          </p:nvGrpSpPr>
          <p:grpSpPr bwMode="auto">
            <a:xfrm>
              <a:off x="5174878" y="2997200"/>
              <a:ext cx="2962275" cy="2697163"/>
              <a:chOff x="833" y="1979"/>
              <a:chExt cx="1866" cy="1699"/>
            </a:xfrm>
          </p:grpSpPr>
          <p:graphicFrame>
            <p:nvGraphicFramePr>
              <p:cNvPr id="57" name="Object 8"/>
              <p:cNvGraphicFramePr>
                <a:graphicFrameLocks noChangeAspect="1"/>
              </p:cNvGraphicFramePr>
              <p:nvPr/>
            </p:nvGraphicFramePr>
            <p:xfrm>
              <a:off x="833" y="1979"/>
              <a:ext cx="1866" cy="1699"/>
            </p:xfrm>
            <a:graphic>
              <a:graphicData uri="http://schemas.openxmlformats.org/presentationml/2006/ole">
                <mc:AlternateContent xmlns:mc="http://schemas.openxmlformats.org/markup-compatibility/2006">
                  <mc:Choice xmlns:v="urn:schemas-microsoft-com:vml" Requires="v">
                    <p:oleObj spid="_x0000_s135909" name="Photo Editor Photo" r:id="rId6" imgW="3362325" imgH="3190875" progId="MSPhotoEd.3">
                      <p:embed/>
                    </p:oleObj>
                  </mc:Choice>
                  <mc:Fallback>
                    <p:oleObj name="Photo Editor Photo" r:id="rId6" imgW="3362325" imgH="3190875" progId="MSPhotoEd.3">
                      <p:embed/>
                      <p:pic>
                        <p:nvPicPr>
                          <p:cNvPr id="0" name="图片 1353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 y="1979"/>
                            <a:ext cx="1866" cy="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Oval 9"/>
              <p:cNvSpPr>
                <a:spLocks noChangeArrowheads="1"/>
              </p:cNvSpPr>
              <p:nvPr/>
            </p:nvSpPr>
            <p:spPr bwMode="auto">
              <a:xfrm>
                <a:off x="951" y="234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Oval 10"/>
              <p:cNvSpPr>
                <a:spLocks noChangeArrowheads="1"/>
              </p:cNvSpPr>
              <p:nvPr/>
            </p:nvSpPr>
            <p:spPr bwMode="auto">
              <a:xfrm>
                <a:off x="1265" y="27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Oval 11"/>
              <p:cNvSpPr>
                <a:spLocks noChangeArrowheads="1"/>
              </p:cNvSpPr>
              <p:nvPr/>
            </p:nvSpPr>
            <p:spPr bwMode="auto">
              <a:xfrm>
                <a:off x="942" y="334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Oval 12"/>
              <p:cNvSpPr>
                <a:spLocks noChangeArrowheads="1"/>
              </p:cNvSpPr>
              <p:nvPr/>
            </p:nvSpPr>
            <p:spPr bwMode="auto">
              <a:xfrm>
                <a:off x="1601" y="2063"/>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Oval 13"/>
              <p:cNvSpPr>
                <a:spLocks noChangeArrowheads="1"/>
              </p:cNvSpPr>
              <p:nvPr/>
            </p:nvSpPr>
            <p:spPr bwMode="auto">
              <a:xfrm>
                <a:off x="2553" y="221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Oval 14"/>
              <p:cNvSpPr>
                <a:spLocks noChangeArrowheads="1"/>
              </p:cNvSpPr>
              <p:nvPr/>
            </p:nvSpPr>
            <p:spPr bwMode="auto">
              <a:xfrm>
                <a:off x="2544" y="3249"/>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Oval 15"/>
              <p:cNvSpPr>
                <a:spLocks noChangeArrowheads="1"/>
              </p:cNvSpPr>
              <p:nvPr/>
            </p:nvSpPr>
            <p:spPr bwMode="auto">
              <a:xfrm>
                <a:off x="1740" y="229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Oval 16"/>
              <p:cNvSpPr>
                <a:spLocks noChangeArrowheads="1"/>
              </p:cNvSpPr>
              <p:nvPr/>
            </p:nvSpPr>
            <p:spPr bwMode="auto">
              <a:xfrm>
                <a:off x="1891" y="25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Oval 17"/>
              <p:cNvSpPr>
                <a:spLocks noChangeArrowheads="1"/>
              </p:cNvSpPr>
              <p:nvPr/>
            </p:nvSpPr>
            <p:spPr bwMode="auto">
              <a:xfrm>
                <a:off x="2075" y="265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Oval 18"/>
              <p:cNvSpPr>
                <a:spLocks noChangeArrowheads="1"/>
              </p:cNvSpPr>
              <p:nvPr/>
            </p:nvSpPr>
            <p:spPr bwMode="auto">
              <a:xfrm>
                <a:off x="2217" y="286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Oval 19"/>
              <p:cNvSpPr>
                <a:spLocks noChangeArrowheads="1"/>
              </p:cNvSpPr>
              <p:nvPr/>
            </p:nvSpPr>
            <p:spPr bwMode="auto">
              <a:xfrm>
                <a:off x="1401" y="29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Oval 20"/>
              <p:cNvSpPr>
                <a:spLocks noChangeArrowheads="1"/>
              </p:cNvSpPr>
              <p:nvPr/>
            </p:nvSpPr>
            <p:spPr bwMode="auto">
              <a:xfrm>
                <a:off x="1592" y="307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Oval 21"/>
              <p:cNvSpPr>
                <a:spLocks noChangeArrowheads="1"/>
              </p:cNvSpPr>
              <p:nvPr/>
            </p:nvSpPr>
            <p:spPr bwMode="auto">
              <a:xfrm>
                <a:off x="1710" y="330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Oval 22"/>
              <p:cNvSpPr>
                <a:spLocks noChangeArrowheads="1"/>
              </p:cNvSpPr>
              <p:nvPr/>
            </p:nvSpPr>
            <p:spPr bwMode="auto">
              <a:xfrm>
                <a:off x="1888" y="353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Oval 23"/>
              <p:cNvSpPr>
                <a:spLocks noChangeArrowheads="1"/>
              </p:cNvSpPr>
              <p:nvPr/>
            </p:nvSpPr>
            <p:spPr bwMode="auto">
              <a:xfrm>
                <a:off x="2135" y="300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Oval 24"/>
              <p:cNvSpPr>
                <a:spLocks noChangeArrowheads="1"/>
              </p:cNvSpPr>
              <p:nvPr/>
            </p:nvSpPr>
            <p:spPr bwMode="auto">
              <a:xfrm>
                <a:off x="1809" y="264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Oval 25"/>
              <p:cNvSpPr>
                <a:spLocks noChangeArrowheads="1"/>
              </p:cNvSpPr>
              <p:nvPr/>
            </p:nvSpPr>
            <p:spPr bwMode="auto">
              <a:xfrm>
                <a:off x="1655" y="2420"/>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Oval 26"/>
              <p:cNvSpPr>
                <a:spLocks noChangeArrowheads="1"/>
              </p:cNvSpPr>
              <p:nvPr/>
            </p:nvSpPr>
            <p:spPr bwMode="auto">
              <a:xfrm>
                <a:off x="1308" y="3077"/>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76" name="Rectangle 37"/>
          <p:cNvSpPr>
            <a:spLocks noChangeArrowheads="1"/>
          </p:cNvSpPr>
          <p:nvPr/>
        </p:nvSpPr>
        <p:spPr bwMode="auto">
          <a:xfrm flipV="1">
            <a:off x="129381" y="95194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77" name="页脚占位符 1">
            <a:extLst>
              <a:ext uri="{FF2B5EF4-FFF2-40B4-BE49-F238E27FC236}">
                <a16:creationId xmlns:a16="http://schemas.microsoft.com/office/drawing/2014/main" id="{AE469169-2146-4A8C-AB6F-24F818D04AA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78" name="灯片编号占位符 2">
            <a:extLst>
              <a:ext uri="{FF2B5EF4-FFF2-40B4-BE49-F238E27FC236}">
                <a16:creationId xmlns:a16="http://schemas.microsoft.com/office/drawing/2014/main" id="{EAE4AA2B-8AA1-40DE-86A2-D80E7F0DB596}"/>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Rot="1" noChangeArrowheads="1"/>
          </p:cNvSpPr>
          <p:nvPr>
            <p:ph type="title" idx="4294967295"/>
          </p:nvPr>
        </p:nvSpPr>
        <p:spPr bwMode="auto">
          <a:xfrm>
            <a:off x="1907704" y="-120649"/>
            <a:ext cx="7010400" cy="1527175"/>
          </a:xfrm>
          <a:prstGeom prst="rect">
            <a:avLst/>
          </a:prstGeom>
          <a:noFill/>
        </p:spPr>
        <p:txBody>
          <a:bodyPr anchor="ctr">
            <a:normAutofit/>
          </a:body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另一种认识：四面体结构</a:t>
            </a:r>
          </a:p>
        </p:txBody>
      </p:sp>
      <p:sp>
        <p:nvSpPr>
          <p:cNvPr id="43013" name="Rectangle 3"/>
          <p:cNvSpPr>
            <a:spLocks noGrp="1" noRot="1" noChangeArrowheads="1"/>
          </p:cNvSpPr>
          <p:nvPr>
            <p:ph type="body" idx="4294967295"/>
          </p:nvPr>
        </p:nvSpPr>
        <p:spPr bwMode="auto">
          <a:xfrm>
            <a:off x="417782" y="1406526"/>
            <a:ext cx="5116513" cy="4114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金刚石晶格</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中心原子球在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个原子球构成的四面体的中心上</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1800"/>
              </a:spcBef>
            </a:pPr>
            <a:r>
              <a:rPr lang="zh-CN" altLang="en-US" sz="26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闪锌矿晶格</a:t>
            </a:r>
          </a:p>
          <a:p>
            <a:pPr lvl="1" eaLnBrk="1" hangingPunct="1"/>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原子球在</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原子球构成的四面体的中心上</a:t>
            </a:r>
          </a:p>
        </p:txBody>
      </p:sp>
      <p:pic>
        <p:nvPicPr>
          <p:cNvPr id="43014" name="Picture 4" descr="image004"/>
          <p:cNvPicPr>
            <a:picLocks noChangeAspect="1" noChangeArrowheads="1"/>
          </p:cNvPicPr>
          <p:nvPr/>
        </p:nvPicPr>
        <p:blipFill>
          <a:blip r:embed="rId3">
            <a:extLst>
              <a:ext uri="{28A0092B-C50C-407E-A947-70E740481C1C}">
                <a14:useLocalDpi xmlns:a14="http://schemas.microsoft.com/office/drawing/2010/main" val="0"/>
              </a:ext>
            </a:extLst>
          </a:blip>
          <a:srcRect l="2965" t="2403" r="4347" b="29755"/>
          <a:stretch>
            <a:fillRect/>
          </a:stretch>
        </p:blipFill>
        <p:spPr bwMode="auto">
          <a:xfrm>
            <a:off x="5521460" y="1064689"/>
            <a:ext cx="2449513"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5508625" y="3501008"/>
            <a:ext cx="2467485" cy="2313211"/>
            <a:chOff x="5508625" y="3903439"/>
            <a:chExt cx="2467485" cy="2313211"/>
          </a:xfrm>
        </p:grpSpPr>
        <p:grpSp>
          <p:nvGrpSpPr>
            <p:cNvPr id="43015" name="Group 8"/>
            <p:cNvGrpSpPr/>
            <p:nvPr/>
          </p:nvGrpSpPr>
          <p:grpSpPr bwMode="auto">
            <a:xfrm>
              <a:off x="5508625" y="4005263"/>
              <a:ext cx="2449513" cy="2211387"/>
              <a:chOff x="3470" y="2523"/>
              <a:chExt cx="1543" cy="1393"/>
            </a:xfrm>
          </p:grpSpPr>
          <p:pic>
            <p:nvPicPr>
              <p:cNvPr id="43017" name="Picture 5" descr="image004"/>
              <p:cNvPicPr>
                <a:picLocks noChangeAspect="1" noChangeArrowheads="1"/>
              </p:cNvPicPr>
              <p:nvPr/>
            </p:nvPicPr>
            <p:blipFill>
              <a:blip r:embed="rId3">
                <a:extLst>
                  <a:ext uri="{28A0092B-C50C-407E-A947-70E740481C1C}">
                    <a14:useLocalDpi xmlns:a14="http://schemas.microsoft.com/office/drawing/2010/main" val="0"/>
                  </a:ext>
                </a:extLst>
              </a:blip>
              <a:srcRect l="2965" t="2403" r="4347" b="29755"/>
              <a:stretch>
                <a:fillRect/>
              </a:stretch>
            </p:blipFill>
            <p:spPr bwMode="auto">
              <a:xfrm>
                <a:off x="3470" y="2523"/>
                <a:ext cx="1543" cy="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Oval 7"/>
              <p:cNvSpPr>
                <a:spLocks noChangeArrowheads="1"/>
              </p:cNvSpPr>
              <p:nvPr/>
            </p:nvSpPr>
            <p:spPr bwMode="auto">
              <a:xfrm>
                <a:off x="4105" y="3067"/>
                <a:ext cx="227" cy="227"/>
              </a:xfrm>
              <a:prstGeom prst="ellipse">
                <a:avLst/>
              </a:prstGeom>
              <a:solidFill>
                <a:schemeClr val="accent1"/>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3016" name="Oval 10"/>
            <p:cNvSpPr>
              <a:spLocks noChangeArrowheads="1"/>
            </p:cNvSpPr>
            <p:nvPr/>
          </p:nvSpPr>
          <p:spPr bwMode="auto">
            <a:xfrm>
              <a:off x="6500813" y="4856163"/>
              <a:ext cx="360362" cy="358775"/>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6468772" y="4804717"/>
              <a:ext cx="407484"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12" name="文本框 11"/>
            <p:cNvSpPr txBox="1"/>
            <p:nvPr/>
          </p:nvSpPr>
          <p:spPr>
            <a:xfrm>
              <a:off x="7072546" y="4420524"/>
              <a:ext cx="407484"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3" name="文本框 12"/>
            <p:cNvSpPr txBox="1"/>
            <p:nvPr/>
          </p:nvSpPr>
          <p:spPr>
            <a:xfrm>
              <a:off x="7568626" y="5287353"/>
              <a:ext cx="407484"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4" name="文本框 13"/>
            <p:cNvSpPr txBox="1"/>
            <p:nvPr/>
          </p:nvSpPr>
          <p:spPr>
            <a:xfrm flipH="1">
              <a:off x="6012160" y="3903439"/>
              <a:ext cx="432048" cy="461665"/>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5" name="文本框 14"/>
            <p:cNvSpPr txBox="1"/>
            <p:nvPr/>
          </p:nvSpPr>
          <p:spPr>
            <a:xfrm>
              <a:off x="5532668" y="5747937"/>
              <a:ext cx="407484"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p>
          </p:txBody>
        </p:sp>
      </p:grpSp>
      <p:sp>
        <p:nvSpPr>
          <p:cNvPr id="17" name="Rectangle 37"/>
          <p:cNvSpPr>
            <a:spLocks noChangeArrowheads="1"/>
          </p:cNvSpPr>
          <p:nvPr/>
        </p:nvSpPr>
        <p:spPr bwMode="auto">
          <a:xfrm flipV="1">
            <a:off x="129381" y="95194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9" name="页脚占位符 1">
            <a:extLst>
              <a:ext uri="{FF2B5EF4-FFF2-40B4-BE49-F238E27FC236}">
                <a16:creationId xmlns:a16="http://schemas.microsoft.com/office/drawing/2014/main" id="{C13D1D6A-C097-484F-87A9-E1A0ED762DA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0" name="灯片编号占位符 2">
            <a:extLst>
              <a:ext uri="{FF2B5EF4-FFF2-40B4-BE49-F238E27FC236}">
                <a16:creationId xmlns:a16="http://schemas.microsoft.com/office/drawing/2014/main" id="{3141BE98-61E8-4AED-8C59-B80E080E83B9}"/>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Rot="1" noChangeArrowheads="1"/>
          </p:cNvSpPr>
          <p:nvPr>
            <p:ph type="title" idx="4294967295"/>
          </p:nvPr>
        </p:nvSpPr>
        <p:spPr bwMode="auto">
          <a:xfrm>
            <a:off x="1476375" y="-135731"/>
            <a:ext cx="7010400" cy="1527175"/>
          </a:xfrm>
          <a:prstGeom prst="rect">
            <a:avLst/>
          </a:prstGeom>
          <a:noFill/>
          <a:ln w="9525">
            <a:noFill/>
            <a:miter lim="800000"/>
            <a:headEnd/>
            <a:tailEnd/>
          </a:ln>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密堆排列结构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(close-packed)</a:t>
            </a:r>
          </a:p>
        </p:txBody>
      </p:sp>
      <p:sp>
        <p:nvSpPr>
          <p:cNvPr id="386053" name="Rectangle 5"/>
          <p:cNvSpPr>
            <a:spLocks noGrp="1" noRot="1" noChangeArrowheads="1"/>
          </p:cNvSpPr>
          <p:nvPr>
            <p:ph type="body" sz="half" idx="4294967295"/>
          </p:nvPr>
        </p:nvSpPr>
        <p:spPr bwMode="auto">
          <a:xfrm>
            <a:off x="4211960" y="4793679"/>
            <a:ext cx="4038600" cy="13684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457200" lvl="1" indent="0" eaLnBrk="1" hangingPunct="1">
              <a:buNone/>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再上一层的选择是关键</a:t>
            </a:r>
          </a:p>
          <a:p>
            <a:pPr lvl="2" eaLnBrk="1" hangingPunct="1"/>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ABC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ABC</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ABC</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AB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AB</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AB</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rPr>
              <a:t>AB</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037" name="Group 5"/>
          <p:cNvGrpSpPr/>
          <p:nvPr/>
        </p:nvGrpSpPr>
        <p:grpSpPr bwMode="auto">
          <a:xfrm>
            <a:off x="1476375" y="1150714"/>
            <a:ext cx="7099300" cy="1368424"/>
            <a:chOff x="851" y="985"/>
            <a:chExt cx="4472" cy="862"/>
          </a:xfrm>
        </p:grpSpPr>
        <p:pic>
          <p:nvPicPr>
            <p:cNvPr id="44072" name="Picture 3" descr="Interactive graphic of HC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 y="1014"/>
              <a:ext cx="952"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3" name="Text Box 7"/>
            <p:cNvSpPr txBox="1">
              <a:spLocks noChangeArrowheads="1"/>
            </p:cNvSpPr>
            <p:nvPr/>
          </p:nvSpPr>
          <p:spPr bwMode="auto">
            <a:xfrm>
              <a:off x="2738" y="985"/>
              <a:ext cx="2585"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密堆面</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最紧排列</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ts val="30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原子球周围有</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个原子</a:t>
              </a:r>
            </a:p>
          </p:txBody>
        </p:sp>
        <p:sp>
          <p:nvSpPr>
            <p:cNvPr id="44074" name="Text Box 8"/>
            <p:cNvSpPr txBox="1">
              <a:spLocks noChangeArrowheads="1"/>
            </p:cNvSpPr>
            <p:nvPr/>
          </p:nvSpPr>
          <p:spPr bwMode="auto">
            <a:xfrm>
              <a:off x="1655" y="1344"/>
              <a:ext cx="4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层</a:t>
              </a:r>
            </a:p>
          </p:txBody>
        </p:sp>
        <p:sp>
          <p:nvSpPr>
            <p:cNvPr id="44075" name="Rectangle 7"/>
            <p:cNvSpPr>
              <a:spLocks noChangeArrowheads="1"/>
            </p:cNvSpPr>
            <p:nvPr/>
          </p:nvSpPr>
          <p:spPr bwMode="auto">
            <a:xfrm>
              <a:off x="1565" y="1570"/>
              <a:ext cx="1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原子球的密堆面 </a:t>
              </a:r>
            </a:p>
          </p:txBody>
        </p:sp>
      </p:grpSp>
      <p:grpSp>
        <p:nvGrpSpPr>
          <p:cNvPr id="350218" name="Group 10"/>
          <p:cNvGrpSpPr/>
          <p:nvPr/>
        </p:nvGrpSpPr>
        <p:grpSpPr bwMode="auto">
          <a:xfrm>
            <a:off x="468313" y="4436839"/>
            <a:ext cx="3271837" cy="1322388"/>
            <a:chOff x="295" y="3022"/>
            <a:chExt cx="2061" cy="833"/>
          </a:xfrm>
        </p:grpSpPr>
        <p:pic>
          <p:nvPicPr>
            <p:cNvPr id="44068" name="Picture 8" descr="Interactive graphic of F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3022"/>
              <a:ext cx="952"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9" name="Picture 9" descr="Interactive graphic of HC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3022"/>
              <a:ext cx="952"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0" name="Text Box 13"/>
            <p:cNvSpPr txBox="1">
              <a:spLocks noChangeArrowheads="1"/>
            </p:cNvSpPr>
            <p:nvPr/>
          </p:nvSpPr>
          <p:spPr bwMode="auto">
            <a:xfrm>
              <a:off x="1928" y="3599"/>
              <a:ext cx="4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ABC</a:t>
              </a:r>
            </a:p>
          </p:txBody>
        </p:sp>
        <p:sp>
          <p:nvSpPr>
            <p:cNvPr id="44071" name="Text Box 14"/>
            <p:cNvSpPr txBox="1">
              <a:spLocks noChangeArrowheads="1"/>
            </p:cNvSpPr>
            <p:nvPr/>
          </p:nvSpPr>
          <p:spPr bwMode="auto">
            <a:xfrm>
              <a:off x="872" y="3611"/>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AB</a:t>
              </a:r>
            </a:p>
          </p:txBody>
        </p:sp>
      </p:grpSp>
      <p:grpSp>
        <p:nvGrpSpPr>
          <p:cNvPr id="350241" name="Group 33"/>
          <p:cNvGrpSpPr/>
          <p:nvPr/>
        </p:nvGrpSpPr>
        <p:grpSpPr bwMode="auto">
          <a:xfrm>
            <a:off x="1701800" y="1258664"/>
            <a:ext cx="561975" cy="512763"/>
            <a:chOff x="1072" y="1020"/>
            <a:chExt cx="354" cy="323"/>
          </a:xfrm>
        </p:grpSpPr>
        <p:sp>
          <p:nvSpPr>
            <p:cNvPr id="44062" name="Oval 34"/>
            <p:cNvSpPr>
              <a:spLocks noChangeArrowheads="1"/>
            </p:cNvSpPr>
            <p:nvPr/>
          </p:nvSpPr>
          <p:spPr bwMode="auto">
            <a:xfrm flipV="1">
              <a:off x="1072" y="1162"/>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3" name="Oval 35"/>
            <p:cNvSpPr>
              <a:spLocks noChangeArrowheads="1"/>
            </p:cNvSpPr>
            <p:nvPr/>
          </p:nvSpPr>
          <p:spPr bwMode="auto">
            <a:xfrm flipV="1">
              <a:off x="1147" y="1298"/>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4" name="Oval 36"/>
            <p:cNvSpPr>
              <a:spLocks noChangeArrowheads="1"/>
            </p:cNvSpPr>
            <p:nvPr/>
          </p:nvSpPr>
          <p:spPr bwMode="auto">
            <a:xfrm flipV="1">
              <a:off x="1305" y="1298"/>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5" name="Oval 37"/>
            <p:cNvSpPr>
              <a:spLocks noChangeArrowheads="1"/>
            </p:cNvSpPr>
            <p:nvPr/>
          </p:nvSpPr>
          <p:spPr bwMode="auto">
            <a:xfrm flipV="1">
              <a:off x="1381" y="1162"/>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6" name="Oval 38"/>
            <p:cNvSpPr>
              <a:spLocks noChangeArrowheads="1"/>
            </p:cNvSpPr>
            <p:nvPr/>
          </p:nvSpPr>
          <p:spPr bwMode="auto">
            <a:xfrm flipV="1">
              <a:off x="1304" y="1020"/>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7" name="Oval 39"/>
            <p:cNvSpPr>
              <a:spLocks noChangeArrowheads="1"/>
            </p:cNvSpPr>
            <p:nvPr/>
          </p:nvSpPr>
          <p:spPr bwMode="auto">
            <a:xfrm flipV="1">
              <a:off x="1156" y="1026"/>
              <a:ext cx="45" cy="45"/>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0252" name="Group 44"/>
          <p:cNvGrpSpPr/>
          <p:nvPr/>
        </p:nvGrpSpPr>
        <p:grpSpPr bwMode="auto">
          <a:xfrm>
            <a:off x="396874" y="2342343"/>
            <a:ext cx="8543924" cy="2198688"/>
            <a:chOff x="295" y="1672"/>
            <a:chExt cx="5382" cy="1385"/>
          </a:xfrm>
        </p:grpSpPr>
        <p:pic>
          <p:nvPicPr>
            <p:cNvPr id="44043" name="Picture 2" descr="Interactive graphic of HC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1933"/>
              <a:ext cx="952"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Text Box 17"/>
            <p:cNvSpPr txBox="1">
              <a:spLocks noChangeArrowheads="1"/>
            </p:cNvSpPr>
            <p:nvPr/>
          </p:nvSpPr>
          <p:spPr bwMode="auto">
            <a:xfrm>
              <a:off x="2639" y="1933"/>
              <a:ext cx="3038" cy="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lvl="1" eaLnBrk="1" hangingPunct="1"/>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之上的密排原子球放在</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层原子球</a:t>
              </a:r>
              <a:endPar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的空隙，可以选择</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位或</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a:t>
              </a:r>
            </a:p>
            <a:p>
              <a:pPr lvl="2" eaLnBrk="1" hangingPunct="1"/>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位对应倒三角</a:t>
              </a:r>
            </a:p>
            <a:p>
              <a:pPr lvl="2" eaLnBrk="1" hangingPunct="1"/>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位对应正三角</a:t>
              </a:r>
            </a:p>
            <a:p>
              <a:pPr lvl="2" eaLnBrk="1" hangingPunct="1"/>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此处尚无本质差别</a:t>
              </a:r>
            </a:p>
          </p:txBody>
        </p:sp>
        <p:sp>
          <p:nvSpPr>
            <p:cNvPr id="44045" name="Text Box 18"/>
            <p:cNvSpPr txBox="1">
              <a:spLocks noChangeArrowheads="1"/>
            </p:cNvSpPr>
            <p:nvPr/>
          </p:nvSpPr>
          <p:spPr bwMode="auto">
            <a:xfrm>
              <a:off x="2862" y="1672"/>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密堆排列方式</a:t>
              </a:r>
              <a:r>
                <a:rPr lang="zh-CN" altLang="en-US" sz="2400" b="1" dirty="0">
                  <a:latin typeface="Times New Roman" panose="02020603050405020304" pitchFamily="18" charset="0"/>
                  <a:ea typeface="微软雅黑" panose="020B0503020204020204" pitchFamily="34" charset="-122"/>
                </a:rPr>
                <a:t>：</a:t>
              </a:r>
              <a:endParaRPr lang="zh-CN" altLang="en-US" sz="2400" b="1" dirty="0">
                <a:solidFill>
                  <a:schemeClr val="tx1"/>
                </a:solidFill>
                <a:latin typeface="Times New Roman" panose="02020603050405020304" pitchFamily="18" charset="0"/>
                <a:ea typeface="微软雅黑" panose="020B0503020204020204" pitchFamily="34" charset="-122"/>
              </a:endParaRPr>
            </a:p>
          </p:txBody>
        </p:sp>
        <p:sp>
          <p:nvSpPr>
            <p:cNvPr id="44046" name="Text Box 19"/>
            <p:cNvSpPr txBox="1">
              <a:spLocks noChangeArrowheads="1"/>
            </p:cNvSpPr>
            <p:nvPr/>
          </p:nvSpPr>
          <p:spPr bwMode="auto">
            <a:xfrm>
              <a:off x="901" y="2490"/>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a:t>
              </a:r>
            </a:p>
          </p:txBody>
        </p:sp>
        <p:grpSp>
          <p:nvGrpSpPr>
            <p:cNvPr id="44047" name="Group 20"/>
            <p:cNvGrpSpPr/>
            <p:nvPr/>
          </p:nvGrpSpPr>
          <p:grpSpPr bwMode="auto">
            <a:xfrm>
              <a:off x="1338" y="1933"/>
              <a:ext cx="953" cy="833"/>
              <a:chOff x="1338" y="1933"/>
              <a:chExt cx="953" cy="833"/>
            </a:xfrm>
          </p:grpSpPr>
          <p:pic>
            <p:nvPicPr>
              <p:cNvPr id="44050" name="Picture 3" descr="Interactive graphic of HC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1933"/>
                <a:ext cx="952"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Oval 22"/>
              <p:cNvSpPr>
                <a:spLocks noChangeArrowheads="1"/>
              </p:cNvSpPr>
              <p:nvPr/>
            </p:nvSpPr>
            <p:spPr bwMode="auto">
              <a:xfrm>
                <a:off x="1519" y="2023"/>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2" name="Rectangle 23"/>
              <p:cNvSpPr>
                <a:spLocks noChangeArrowheads="1"/>
              </p:cNvSpPr>
              <p:nvPr/>
            </p:nvSpPr>
            <p:spPr bwMode="auto">
              <a:xfrm>
                <a:off x="1927" y="2487"/>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a:t>
                </a:r>
              </a:p>
            </p:txBody>
          </p:sp>
          <p:sp>
            <p:nvSpPr>
              <p:cNvPr id="44053" name="Oval 24"/>
              <p:cNvSpPr>
                <a:spLocks noChangeArrowheads="1"/>
              </p:cNvSpPr>
              <p:nvPr/>
            </p:nvSpPr>
            <p:spPr bwMode="auto">
              <a:xfrm>
                <a:off x="1673" y="2024"/>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4" name="Oval 25"/>
              <p:cNvSpPr>
                <a:spLocks noChangeArrowheads="1"/>
              </p:cNvSpPr>
              <p:nvPr/>
            </p:nvSpPr>
            <p:spPr bwMode="auto">
              <a:xfrm>
                <a:off x="1823" y="2027"/>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5" name="Oval 26"/>
              <p:cNvSpPr>
                <a:spLocks noChangeArrowheads="1"/>
              </p:cNvSpPr>
              <p:nvPr/>
            </p:nvSpPr>
            <p:spPr bwMode="auto">
              <a:xfrm>
                <a:off x="1977" y="2034"/>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6" name="Oval 27"/>
              <p:cNvSpPr>
                <a:spLocks noChangeArrowheads="1"/>
              </p:cNvSpPr>
              <p:nvPr/>
            </p:nvSpPr>
            <p:spPr bwMode="auto">
              <a:xfrm>
                <a:off x="1585" y="2161"/>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7" name="Oval 28"/>
              <p:cNvSpPr>
                <a:spLocks noChangeArrowheads="1"/>
              </p:cNvSpPr>
              <p:nvPr/>
            </p:nvSpPr>
            <p:spPr bwMode="auto">
              <a:xfrm>
                <a:off x="1733" y="2162"/>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8" name="Oval 29"/>
              <p:cNvSpPr>
                <a:spLocks noChangeArrowheads="1"/>
              </p:cNvSpPr>
              <p:nvPr/>
            </p:nvSpPr>
            <p:spPr bwMode="auto">
              <a:xfrm>
                <a:off x="1881" y="2172"/>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59" name="Oval 30"/>
              <p:cNvSpPr>
                <a:spLocks noChangeArrowheads="1"/>
              </p:cNvSpPr>
              <p:nvPr/>
            </p:nvSpPr>
            <p:spPr bwMode="auto">
              <a:xfrm>
                <a:off x="1655" y="2296"/>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0" name="Oval 31"/>
              <p:cNvSpPr>
                <a:spLocks noChangeArrowheads="1"/>
              </p:cNvSpPr>
              <p:nvPr/>
            </p:nvSpPr>
            <p:spPr bwMode="auto">
              <a:xfrm>
                <a:off x="1809" y="2296"/>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61" name="Oval 32"/>
              <p:cNvSpPr>
                <a:spLocks noChangeArrowheads="1"/>
              </p:cNvSpPr>
              <p:nvPr/>
            </p:nvSpPr>
            <p:spPr bwMode="auto">
              <a:xfrm>
                <a:off x="1737" y="2432"/>
                <a:ext cx="136" cy="136"/>
              </a:xfrm>
              <a:prstGeom prst="ellipse">
                <a:avLst/>
              </a:prstGeom>
              <a:gradFill rotWithShape="1">
                <a:gsLst>
                  <a:gs pos="0">
                    <a:srgbClr val="808000"/>
                  </a:gs>
                  <a:gs pos="100000">
                    <a:srgbClr val="BBBB76"/>
                  </a:gs>
                </a:gsLst>
                <a:path path="rect">
                  <a:fillToRect l="100000" b="10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4048" name="AutoShape 40"/>
            <p:cNvSpPr>
              <a:spLocks noChangeArrowheads="1"/>
            </p:cNvSpPr>
            <p:nvPr/>
          </p:nvSpPr>
          <p:spPr bwMode="auto">
            <a:xfrm>
              <a:off x="1493" y="1973"/>
              <a:ext cx="181" cy="181"/>
            </a:xfrm>
            <a:prstGeom prst="triangle">
              <a:avLst>
                <a:gd name="adj" fmla="val 50000"/>
              </a:avLst>
            </a:prstGeom>
            <a:noFill/>
            <a:ln w="3810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9" name="AutoShape 41"/>
            <p:cNvSpPr>
              <a:spLocks noChangeArrowheads="1"/>
            </p:cNvSpPr>
            <p:nvPr/>
          </p:nvSpPr>
          <p:spPr bwMode="auto">
            <a:xfrm flipV="1">
              <a:off x="373" y="1991"/>
              <a:ext cx="181" cy="181"/>
            </a:xfrm>
            <a:prstGeom prst="triangle">
              <a:avLst>
                <a:gd name="adj" fmla="val 50000"/>
              </a:avLst>
            </a:prstGeom>
            <a:noFill/>
            <a:ln w="3810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50250" name="Rectangle 42"/>
          <p:cNvSpPr>
            <a:spLocks noChangeArrowheads="1"/>
          </p:cNvSpPr>
          <p:nvPr/>
        </p:nvSpPr>
        <p:spPr bwMode="auto">
          <a:xfrm>
            <a:off x="215107" y="585152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FF"/>
                </a:solidFill>
                <a:latin typeface="Times New Roman" panose="02020603050405020304" pitchFamily="18" charset="0"/>
                <a:ea typeface="微软雅黑" panose="020B0503020204020204" pitchFamily="34" charset="-122"/>
              </a:rPr>
              <a:t>六角密排晶格</a:t>
            </a:r>
          </a:p>
        </p:txBody>
      </p:sp>
      <p:sp>
        <p:nvSpPr>
          <p:cNvPr id="350251" name="Rectangle 43"/>
          <p:cNvSpPr>
            <a:spLocks noChangeArrowheads="1"/>
          </p:cNvSpPr>
          <p:nvPr/>
        </p:nvSpPr>
        <p:spPr bwMode="auto">
          <a:xfrm>
            <a:off x="395288" y="4147914"/>
            <a:ext cx="1584325" cy="1657350"/>
          </a:xfrm>
          <a:prstGeom prst="rect">
            <a:avLst/>
          </a:prstGeom>
          <a:noFill/>
          <a:ln w="76200">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Rectangle 37"/>
          <p:cNvSpPr>
            <a:spLocks noChangeArrowheads="1"/>
          </p:cNvSpPr>
          <p:nvPr/>
        </p:nvSpPr>
        <p:spPr bwMode="auto">
          <a:xfrm flipV="1">
            <a:off x="129381" y="95194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46" name="页脚占位符 1">
            <a:extLst>
              <a:ext uri="{FF2B5EF4-FFF2-40B4-BE49-F238E27FC236}">
                <a16:creationId xmlns:a16="http://schemas.microsoft.com/office/drawing/2014/main" id="{89CC0FB9-55DA-4282-A551-C40A550C1E2D}"/>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7" name="灯片编号占位符 2">
            <a:extLst>
              <a:ext uri="{FF2B5EF4-FFF2-40B4-BE49-F238E27FC236}">
                <a16:creationId xmlns:a16="http://schemas.microsoft.com/office/drawing/2014/main" id="{F1813E0C-656D-4A1B-BA07-8170A2C666A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0241"/>
                                        </p:tgtEl>
                                        <p:attrNameLst>
                                          <p:attrName>style.visibility</p:attrName>
                                        </p:attrNameLst>
                                      </p:cBhvr>
                                      <p:to>
                                        <p:strVal val="visible"/>
                                      </p:to>
                                    </p:set>
                                    <p:animEffect transition="in" filter="dissolve">
                                      <p:cBhvr>
                                        <p:cTn id="7" dur="500"/>
                                        <p:tgtEl>
                                          <p:spTgt spid="3502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0252"/>
                                        </p:tgtEl>
                                        <p:attrNameLst>
                                          <p:attrName>style.visibility</p:attrName>
                                        </p:attrNameLst>
                                      </p:cBhvr>
                                      <p:to>
                                        <p:strVal val="visible"/>
                                      </p:to>
                                    </p:set>
                                    <p:animEffect transition="in" filter="dissolve">
                                      <p:cBhvr>
                                        <p:cTn id="12" dur="500"/>
                                        <p:tgtEl>
                                          <p:spTgt spid="35025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6053">
                                            <p:bg/>
                                          </p:spTgt>
                                        </p:tgtEl>
                                        <p:attrNameLst>
                                          <p:attrName>style.visibility</p:attrName>
                                        </p:attrNameLst>
                                      </p:cBhvr>
                                      <p:to>
                                        <p:strVal val="visible"/>
                                      </p:to>
                                    </p:set>
                                    <p:animEffect transition="in" filter="dissolve">
                                      <p:cBhvr>
                                        <p:cTn id="15" dur="500"/>
                                        <p:tgtEl>
                                          <p:spTgt spid="386053">
                                            <p:bg/>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6053">
                                            <p:txEl>
                                              <p:pRg st="0" end="0"/>
                                            </p:txEl>
                                          </p:spTgt>
                                        </p:tgtEl>
                                        <p:attrNameLst>
                                          <p:attrName>style.visibility</p:attrName>
                                        </p:attrNameLst>
                                      </p:cBhvr>
                                      <p:to>
                                        <p:strVal val="visible"/>
                                      </p:to>
                                    </p:set>
                                    <p:animEffect transition="in" filter="dissolve">
                                      <p:cBhvr>
                                        <p:cTn id="18" dur="500"/>
                                        <p:tgtEl>
                                          <p:spTgt spid="386053">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6053">
                                            <p:txEl>
                                              <p:pRg st="1" end="1"/>
                                            </p:txEl>
                                          </p:spTgt>
                                        </p:tgtEl>
                                        <p:attrNameLst>
                                          <p:attrName>style.visibility</p:attrName>
                                        </p:attrNameLst>
                                      </p:cBhvr>
                                      <p:to>
                                        <p:strVal val="visible"/>
                                      </p:to>
                                    </p:set>
                                    <p:animEffect transition="in" filter="dissolve">
                                      <p:cBhvr>
                                        <p:cTn id="21" dur="500"/>
                                        <p:tgtEl>
                                          <p:spTgt spid="386053">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86053">
                                            <p:txEl>
                                              <p:pRg st="2" end="2"/>
                                            </p:txEl>
                                          </p:spTgt>
                                        </p:tgtEl>
                                        <p:attrNameLst>
                                          <p:attrName>style.visibility</p:attrName>
                                        </p:attrNameLst>
                                      </p:cBhvr>
                                      <p:to>
                                        <p:strVal val="visible"/>
                                      </p:to>
                                    </p:set>
                                    <p:animEffect transition="in" filter="dissolve">
                                      <p:cBhvr>
                                        <p:cTn id="24" dur="500"/>
                                        <p:tgtEl>
                                          <p:spTgt spid="386053">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50218"/>
                                        </p:tgtEl>
                                        <p:attrNameLst>
                                          <p:attrName>style.visibility</p:attrName>
                                        </p:attrNameLst>
                                      </p:cBhvr>
                                      <p:to>
                                        <p:strVal val="visible"/>
                                      </p:to>
                                    </p:set>
                                    <p:animEffect transition="in" filter="dissolve">
                                      <p:cBhvr>
                                        <p:cTn id="27" dur="500"/>
                                        <p:tgtEl>
                                          <p:spTgt spid="3502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50250"/>
                                        </p:tgtEl>
                                        <p:attrNameLst>
                                          <p:attrName>style.visibility</p:attrName>
                                        </p:attrNameLst>
                                      </p:cBhvr>
                                      <p:to>
                                        <p:strVal val="visible"/>
                                      </p:to>
                                    </p:set>
                                    <p:animEffect transition="in" filter="dissolve">
                                      <p:cBhvr>
                                        <p:cTn id="32" dur="500"/>
                                        <p:tgtEl>
                                          <p:spTgt spid="35025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50251"/>
                                        </p:tgtEl>
                                        <p:attrNameLst>
                                          <p:attrName>style.visibility</p:attrName>
                                        </p:attrNameLst>
                                      </p:cBhvr>
                                      <p:to>
                                        <p:strVal val="visible"/>
                                      </p:to>
                                    </p:set>
                                    <p:animEffect transition="in" filter="dissolve">
                                      <p:cBhvr>
                                        <p:cTn id="37" dur="500"/>
                                        <p:tgtEl>
                                          <p:spTgt spid="350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build="p" animBg="1"/>
      <p:bldP spid="350250" grpId="0"/>
      <p:bldP spid="3502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Rot="1" noChangeArrowheads="1"/>
          </p:cNvSpPr>
          <p:nvPr/>
        </p:nvSpPr>
        <p:spPr bwMode="auto">
          <a:xfrm>
            <a:off x="251520" y="-35353"/>
            <a:ext cx="9145016"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70000"/>
              </a:lnSpc>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六角密排晶格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H</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exagonal-</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lose-</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P</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acked, </a:t>
            </a:r>
            <a:r>
              <a:rPr lang="en-US" altLang="zh-CN" sz="3200" b="1" dirty="0">
                <a:solidFill>
                  <a:srgbClr val="C00000"/>
                </a:solidFill>
                <a:effectLst>
                  <a:outerShdw blurRad="38100" dist="38100" dir="2700000" algn="tl">
                    <a:srgbClr val="C0C0C0"/>
                  </a:outerShdw>
                </a:effectLst>
                <a:latin typeface="Times New Roman" pitchFamily="18" charset="0"/>
                <a:ea typeface="微软雅黑" pitchFamily="34" charset="-122"/>
              </a:rPr>
              <a:t>HC</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P)</a:t>
            </a:r>
          </a:p>
        </p:txBody>
      </p:sp>
      <p:pic>
        <p:nvPicPr>
          <p:cNvPr id="45061" name="Picture 5" descr="Interactive graphic of HCP"/>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187624" y="3496984"/>
            <a:ext cx="2665412" cy="23320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3"/>
          <p:cNvSpPr>
            <a:spLocks noGrp="1" noRot="1" noChangeArrowheads="1"/>
          </p:cNvSpPr>
          <p:nvPr>
            <p:ph type="body" sz="half" idx="4294967295"/>
          </p:nvPr>
        </p:nvSpPr>
        <p:spPr bwMode="auto">
          <a:xfrm>
            <a:off x="1403647" y="1146931"/>
            <a:ext cx="6336704" cy="21799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堆积方式</a:t>
            </a:r>
          </a:p>
          <a:p>
            <a:pPr lvl="1" eaLnBrk="1" hangingPunct="1">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AB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AB</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AB</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型</a:t>
            </a:r>
          </a:p>
          <a:p>
            <a:pPr lvl="1" eaLnBrk="1" hangingPunct="1">
              <a:lnSpc>
                <a:spcPct val="90000"/>
              </a:lnSpc>
              <a:buFont typeface="Wingdings" panose="05000000000000000000" pitchFamily="2" charset="2"/>
              <a:buNone/>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pP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有很多种晶体</a:t>
            </a:r>
          </a:p>
          <a:p>
            <a:pPr lvl="1" eaLnBrk="1" hangingPunct="1">
              <a:lnSpc>
                <a:spcPct val="90000"/>
              </a:lnSpc>
              <a:spcBef>
                <a:spcPts val="120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元素晶体：</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Zn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Cd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等金属</a:t>
            </a:r>
          </a:p>
        </p:txBody>
      </p:sp>
      <p:pic>
        <p:nvPicPr>
          <p:cNvPr id="45060" name="Picture 4" descr="20092211394316877806"/>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485871"/>
            <a:ext cx="30972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7"/>
          <p:cNvSpPr>
            <a:spLocks noChangeArrowheads="1"/>
          </p:cNvSpPr>
          <p:nvPr/>
        </p:nvSpPr>
        <p:spPr bwMode="auto">
          <a:xfrm flipV="1">
            <a:off x="129381" y="95194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9" name="页脚占位符 1">
            <a:extLst>
              <a:ext uri="{FF2B5EF4-FFF2-40B4-BE49-F238E27FC236}">
                <a16:creationId xmlns:a16="http://schemas.microsoft.com/office/drawing/2014/main" id="{2EE85081-8C15-4D52-BCE2-DE3A32E0B8B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8A6CD6AE-DC06-4A65-AFB7-7238B82CC22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970329" y="2528660"/>
            <a:ext cx="218521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Times New Roman" panose="02020603050405020304" pitchFamily="18" charset="0"/>
                <a:ea typeface="微软雅黑" panose="020B0503020204020204" pitchFamily="34" charset="-122"/>
              </a:rPr>
              <a:t>有序固体结构</a:t>
            </a:r>
          </a:p>
        </p:txBody>
      </p:sp>
      <p:pic>
        <p:nvPicPr>
          <p:cNvPr id="22533" name="Picture 5" descr="2009221139427977780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070176"/>
            <a:ext cx="23050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2009221139428687780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2998738"/>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7"/>
          <p:cNvSpPr txBox="1">
            <a:spLocks noChangeArrowheads="1"/>
          </p:cNvSpPr>
          <p:nvPr/>
        </p:nvSpPr>
        <p:spPr bwMode="auto">
          <a:xfrm>
            <a:off x="4572000" y="2473226"/>
            <a:ext cx="218521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a:solidFill>
                  <a:srgbClr val="CC0000"/>
                </a:solidFill>
                <a:latin typeface="Times New Roman" panose="02020603050405020304" pitchFamily="18" charset="0"/>
                <a:ea typeface="微软雅黑" panose="020B0503020204020204" pitchFamily="34" charset="-122"/>
              </a:rPr>
              <a:t>无序固体结构</a:t>
            </a:r>
          </a:p>
        </p:txBody>
      </p:sp>
      <p:sp>
        <p:nvSpPr>
          <p:cNvPr id="22536" name="Text Box 8"/>
          <p:cNvSpPr txBox="1">
            <a:spLocks noChangeArrowheads="1"/>
          </p:cNvSpPr>
          <p:nvPr/>
        </p:nvSpPr>
        <p:spPr bwMode="auto">
          <a:xfrm>
            <a:off x="3995936" y="4971172"/>
            <a:ext cx="5202065"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非晶体、准晶体、液晶、有机</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20000"/>
              </a:lnSpc>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（松香</a:t>
            </a:r>
            <a:r>
              <a:rPr lang="zh-CN" altLang="en-US"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焊接</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、玻璃</a:t>
            </a:r>
            <a:r>
              <a:rPr lang="zh-CN" altLang="en-US"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透镜</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塑料、橡胶</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2537" name="Text Box 9"/>
          <p:cNvSpPr txBox="1">
            <a:spLocks noChangeArrowheads="1"/>
          </p:cNvSpPr>
          <p:nvPr/>
        </p:nvSpPr>
        <p:spPr bwMode="auto">
          <a:xfrm>
            <a:off x="225425" y="4868813"/>
            <a:ext cx="3587750"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8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晶体：</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石英</a:t>
            </a:r>
            <a:r>
              <a:rPr lang="zh-CN" altLang="en-US"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晶振</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、铜</a:t>
            </a:r>
            <a:r>
              <a:rPr lang="zh-CN" altLang="en-US"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导线</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20000"/>
              </a:lnSpc>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硅</a:t>
            </a:r>
            <a:r>
              <a:rPr lang="zh-CN" altLang="en-US"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晶体管</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、砷化镓</a:t>
            </a:r>
            <a:r>
              <a:rPr lang="zh-CN" altLang="en-US"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激光器</a:t>
            </a:r>
          </a:p>
        </p:txBody>
      </p:sp>
      <p:sp>
        <p:nvSpPr>
          <p:cNvPr id="22538" name="Text Box 10"/>
          <p:cNvSpPr txBox="1">
            <a:spLocks noChangeArrowheads="1"/>
          </p:cNvSpPr>
          <p:nvPr/>
        </p:nvSpPr>
        <p:spPr bwMode="auto">
          <a:xfrm>
            <a:off x="1868512" y="1107041"/>
            <a:ext cx="618630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组成固体的原子种类和比例→固体的成分</a:t>
            </a:r>
          </a:p>
        </p:txBody>
      </p:sp>
      <p:sp>
        <p:nvSpPr>
          <p:cNvPr id="22539" name="Text Box 11"/>
          <p:cNvSpPr txBox="1">
            <a:spLocks noChangeArrowheads="1"/>
          </p:cNvSpPr>
          <p:nvPr/>
        </p:nvSpPr>
        <p:spPr bwMode="auto">
          <a:xfrm>
            <a:off x="569037" y="1629768"/>
            <a:ext cx="76033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组成固体的原子排列方式和空间分布→固体的结构 </a:t>
            </a:r>
          </a:p>
        </p:txBody>
      </p:sp>
      <p:sp>
        <p:nvSpPr>
          <p:cNvPr id="333836" name="Rectangle 12"/>
          <p:cNvSpPr>
            <a:spLocks noChangeArrowheads="1"/>
          </p:cNvSpPr>
          <p:nvPr/>
        </p:nvSpPr>
        <p:spPr bwMode="auto">
          <a:xfrm>
            <a:off x="250825" y="2420888"/>
            <a:ext cx="3673475" cy="3529013"/>
          </a:xfrm>
          <a:prstGeom prst="rect">
            <a:avLst/>
          </a:prstGeom>
          <a:noFill/>
          <a:ln w="76200">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5" name="Text Box 2"/>
          <p:cNvSpPr txBox="1">
            <a:spLocks noChangeArrowheads="1"/>
          </p:cNvSpPr>
          <p:nvPr/>
        </p:nvSpPr>
        <p:spPr bwMode="auto">
          <a:xfrm>
            <a:off x="2863840" y="406405"/>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2"/>
                </a:solidFill>
                <a:latin typeface="Arial" panose="020B0604020202020204" pitchFamily="34" charset="0"/>
                <a:ea typeface="楷体_GB2312" pitchFamily="49" charset="-122"/>
              </a:defRPr>
            </a:lvl1pPr>
            <a:lvl2pPr marL="742950" indent="-285750" eaLnBrk="0" hangingPunct="0">
              <a:defRPr>
                <a:solidFill>
                  <a:schemeClr val="tx2"/>
                </a:solidFill>
                <a:latin typeface="Arial" panose="020B0604020202020204" pitchFamily="34" charset="0"/>
                <a:ea typeface="楷体_GB2312" pitchFamily="49" charset="-122"/>
              </a:defRPr>
            </a:lvl2pPr>
            <a:lvl3pPr marL="1143000" indent="-228600" eaLnBrk="0" hangingPunct="0">
              <a:defRPr>
                <a:solidFill>
                  <a:schemeClr val="tx2"/>
                </a:solidFill>
                <a:latin typeface="Arial" panose="020B0604020202020204" pitchFamily="34" charset="0"/>
                <a:ea typeface="楷体_GB2312" pitchFamily="49" charset="-122"/>
              </a:defRPr>
            </a:lvl3pPr>
            <a:lvl4pPr marL="1600200" indent="-228600" eaLnBrk="0" hangingPunct="0">
              <a:defRPr>
                <a:solidFill>
                  <a:schemeClr val="tx2"/>
                </a:solidFill>
                <a:latin typeface="Arial" panose="020B0604020202020204" pitchFamily="34" charset="0"/>
                <a:ea typeface="楷体_GB2312" pitchFamily="49" charset="-122"/>
              </a:defRPr>
            </a:lvl4pPr>
            <a:lvl5pPr marL="2057400" indent="-228600" eaLnBrk="0" hangingPunct="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固体结构的分类</a:t>
            </a:r>
          </a:p>
        </p:txBody>
      </p:sp>
      <p:sp>
        <p:nvSpPr>
          <p:cNvPr id="16" name="页脚占位符 1">
            <a:extLst>
              <a:ext uri="{FF2B5EF4-FFF2-40B4-BE49-F238E27FC236}">
                <a16:creationId xmlns:a16="http://schemas.microsoft.com/office/drawing/2014/main" id="{3D6D64CB-1A08-4581-B380-D69F83C61135}"/>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7" name="灯片编号占位符 2">
            <a:extLst>
              <a:ext uri="{FF2B5EF4-FFF2-40B4-BE49-F238E27FC236}">
                <a16:creationId xmlns:a16="http://schemas.microsoft.com/office/drawing/2014/main" id="{A68A97FA-3CBD-4A9D-A991-29A3A5372A9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3836"/>
                                        </p:tgtEl>
                                        <p:attrNameLst>
                                          <p:attrName>style.visibility</p:attrName>
                                        </p:attrNameLst>
                                      </p:cBhvr>
                                      <p:to>
                                        <p:strVal val="visible"/>
                                      </p:to>
                                    </p:set>
                                    <p:animEffect transition="in" filter="dissolve">
                                      <p:cBhvr>
                                        <p:cTn id="7" dur="500"/>
                                        <p:tgtEl>
                                          <p:spTgt spid="33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200922113943187780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275" y="1982886"/>
            <a:ext cx="3386138"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3" descr="20092211394310877805"/>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86683" y="1981300"/>
            <a:ext cx="3386137"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4" descr="20092211394316877806"/>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9938" y="1982886"/>
            <a:ext cx="3384550"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65" name="Rectangle 5"/>
          <p:cNvSpPr>
            <a:spLocks noChangeArrowheads="1"/>
          </p:cNvSpPr>
          <p:nvPr/>
        </p:nvSpPr>
        <p:spPr bwMode="auto">
          <a:xfrm>
            <a:off x="3491780" y="1979714"/>
            <a:ext cx="2592388" cy="2563810"/>
          </a:xfrm>
          <a:prstGeom prst="rect">
            <a:avLst/>
          </a:prstGeom>
          <a:noFill/>
          <a:ln w="76200">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166" name="Text Box 6"/>
          <p:cNvSpPr txBox="1">
            <a:spLocks noChangeArrowheads="1"/>
          </p:cNvSpPr>
          <p:nvPr/>
        </p:nvSpPr>
        <p:spPr bwMode="auto">
          <a:xfrm>
            <a:off x="3808288" y="4622899"/>
            <a:ext cx="2012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密堆排列结构</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ABC</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方式</a:t>
            </a:r>
          </a:p>
        </p:txBody>
      </p:sp>
      <p:sp>
        <p:nvSpPr>
          <p:cNvPr id="47111" name="Text Box 7"/>
          <p:cNvSpPr txBox="1">
            <a:spLocks noChangeArrowheads="1"/>
          </p:cNvSpPr>
          <p:nvPr/>
        </p:nvSpPr>
        <p:spPr bwMode="auto">
          <a:xfrm>
            <a:off x="1071438" y="1544736"/>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体心立方</a:t>
            </a:r>
          </a:p>
        </p:txBody>
      </p:sp>
      <p:sp>
        <p:nvSpPr>
          <p:cNvPr id="47112" name="Text Box 8"/>
          <p:cNvSpPr txBox="1">
            <a:spLocks noChangeArrowheads="1"/>
          </p:cNvSpPr>
          <p:nvPr/>
        </p:nvSpPr>
        <p:spPr bwMode="auto">
          <a:xfrm>
            <a:off x="3981325" y="154156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面心立方</a:t>
            </a:r>
          </a:p>
        </p:txBody>
      </p:sp>
      <p:sp>
        <p:nvSpPr>
          <p:cNvPr id="47113" name="Text Box 9"/>
          <p:cNvSpPr txBox="1">
            <a:spLocks noChangeArrowheads="1"/>
          </p:cNvSpPr>
          <p:nvPr/>
        </p:nvSpPr>
        <p:spPr bwMode="auto">
          <a:xfrm>
            <a:off x="6832475" y="1557436"/>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六角密排</a:t>
            </a:r>
          </a:p>
        </p:txBody>
      </p:sp>
      <p:sp>
        <p:nvSpPr>
          <p:cNvPr id="47114" name="Text Box 10"/>
          <p:cNvSpPr txBox="1">
            <a:spLocks noChangeArrowheads="1"/>
          </p:cNvSpPr>
          <p:nvPr/>
        </p:nvSpPr>
        <p:spPr bwMode="auto">
          <a:xfrm>
            <a:off x="6688013" y="4638774"/>
            <a:ext cx="155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密堆排列结构</a:t>
            </a:r>
            <a:endPar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AB</a:t>
            </a:r>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方式</a:t>
            </a:r>
          </a:p>
        </p:txBody>
      </p:sp>
      <p:sp>
        <p:nvSpPr>
          <p:cNvPr id="12" name="Rectangle 2"/>
          <p:cNvSpPr txBox="1">
            <a:spLocks noRot="1" noChangeArrowheads="1"/>
          </p:cNvSpPr>
          <p:nvPr/>
        </p:nvSpPr>
        <p:spPr bwMode="auto">
          <a:xfrm>
            <a:off x="1043781" y="-27184"/>
            <a:ext cx="7010400" cy="15271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cs typeface="+mn-cs"/>
              </a:rPr>
              <a:t>几种重要的晶体结构</a:t>
            </a:r>
            <a:endPar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4" name="页脚占位符 1">
            <a:extLst>
              <a:ext uri="{FF2B5EF4-FFF2-40B4-BE49-F238E27FC236}">
                <a16:creationId xmlns:a16="http://schemas.microsoft.com/office/drawing/2014/main" id="{21E608D6-0012-4367-9B93-27D938D5251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7870E69A-1187-45DD-9473-4634BD7A8AF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0165"/>
                                        </p:tgtEl>
                                        <p:attrNameLst>
                                          <p:attrName>style.visibility</p:attrName>
                                        </p:attrNameLst>
                                      </p:cBhvr>
                                      <p:to>
                                        <p:strVal val="visible"/>
                                      </p:to>
                                    </p:set>
                                    <p:animEffect transition="in" filter="dissolve">
                                      <p:cBhvr>
                                        <p:cTn id="7" dur="500"/>
                                        <p:tgtEl>
                                          <p:spTgt spid="8601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60166"/>
                                        </p:tgtEl>
                                        <p:attrNameLst>
                                          <p:attrName>style.visibility</p:attrName>
                                        </p:attrNameLst>
                                      </p:cBhvr>
                                      <p:to>
                                        <p:strVal val="visible"/>
                                      </p:to>
                                    </p:set>
                                    <p:animEffect transition="in" filter="dissolve">
                                      <p:cBhvr>
                                        <p:cTn id="12" dur="500"/>
                                        <p:tgtEl>
                                          <p:spTgt spid="86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5" grpId="0" animBg="1"/>
      <p:bldP spid="8601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rrowheads="1"/>
          </p:cNvSpPr>
          <p:nvPr>
            <p:ph type="title" idx="4294967295"/>
          </p:nvPr>
        </p:nvSpPr>
        <p:spPr bwMode="auto">
          <a:xfrm>
            <a:off x="899592" y="-114399"/>
            <a:ext cx="8055024"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面心立方晶格</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 </a:t>
            </a: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密堆结构的ABC方式</a:t>
            </a:r>
          </a:p>
        </p:txBody>
      </p:sp>
      <p:sp>
        <p:nvSpPr>
          <p:cNvPr id="48132" name="Rectangle 3"/>
          <p:cNvSpPr>
            <a:spLocks noGrp="1" noRot="1" noChangeArrowheads="1"/>
          </p:cNvSpPr>
          <p:nvPr>
            <p:ph type="body" sz="half" idx="4294967295"/>
          </p:nvPr>
        </p:nvSpPr>
        <p:spPr bwMode="auto">
          <a:xfrm>
            <a:off x="5220072" y="2204591"/>
            <a:ext cx="3440112" cy="10922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 A B C  A B C  A B C</a:t>
            </a:r>
          </a:p>
          <a:p>
            <a:pPr eaLnBrk="1" hangingPunct="1">
              <a:buFont typeface="Wingdings" panose="05000000000000000000" pitchFamily="2" charset="2"/>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黄绿蓝 黄绿蓝 黄绿蓝</a:t>
            </a:r>
          </a:p>
        </p:txBody>
      </p:sp>
      <p:pic>
        <p:nvPicPr>
          <p:cNvPr id="48133" name="Picture 4" descr="Abb10.2.gif (4327 Byt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043608" y="1291431"/>
            <a:ext cx="3738563" cy="3889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7"/>
          <p:cNvSpPr>
            <a:spLocks noChangeArrowheads="1"/>
          </p:cNvSpPr>
          <p:nvPr/>
        </p:nvSpPr>
        <p:spPr bwMode="auto">
          <a:xfrm flipV="1">
            <a:off x="129381" y="951941"/>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8" name="页脚占位符 1">
            <a:extLst>
              <a:ext uri="{FF2B5EF4-FFF2-40B4-BE49-F238E27FC236}">
                <a16:creationId xmlns:a16="http://schemas.microsoft.com/office/drawing/2014/main" id="{13A581D9-BC6C-4F90-BF67-2057CC670B76}"/>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9" name="灯片编号占位符 2">
            <a:extLst>
              <a:ext uri="{FF2B5EF4-FFF2-40B4-BE49-F238E27FC236}">
                <a16:creationId xmlns:a16="http://schemas.microsoft.com/office/drawing/2014/main" id="{38F52985-3069-4345-95E9-F654C331516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1260" y="1665522"/>
            <a:ext cx="6120680" cy="398780"/>
          </a:xfrm>
          <a:prstGeom prst="rect">
            <a:avLst/>
          </a:prstGeom>
        </p:spPr>
        <p:txBody>
          <a:bodyPr wrap="square">
            <a:spAutoFit/>
          </a:bodyPr>
          <a:lstStyle/>
          <a:p>
            <a:pPr indent="279400" algn="just">
              <a:lnSpc>
                <a:spcPts val="2400"/>
              </a:lnSpc>
              <a:spcBef>
                <a:spcPts val="360"/>
              </a:spcBef>
              <a:spcAft>
                <a:spcPts val="0"/>
              </a:spcAft>
            </a:pPr>
            <a:r>
              <a:rPr lang="zh-CN" altLang="zh-CN" sz="26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晶格分为简单晶格和复式晶格两类</a:t>
            </a:r>
            <a:endPar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Rectangle 2"/>
          <p:cNvSpPr txBox="1">
            <a:spLocks noRot="1" noChangeArrowheads="1"/>
          </p:cNvSpPr>
          <p:nvPr/>
        </p:nvSpPr>
        <p:spPr bwMode="auto">
          <a:xfrm>
            <a:off x="1331640" y="67522"/>
            <a:ext cx="9672736"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简单晶格——布拉菲格子（点阵）</a:t>
            </a:r>
          </a:p>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复式晶格——非布拉菲格子（点阵）</a:t>
            </a:r>
          </a:p>
        </p:txBody>
      </p:sp>
      <p:sp>
        <p:nvSpPr>
          <p:cNvPr id="5" name="Text Box 9"/>
          <p:cNvSpPr txBox="1">
            <a:spLocks noChangeArrowheads="1"/>
          </p:cNvSpPr>
          <p:nvPr/>
        </p:nvSpPr>
        <p:spPr bwMode="auto">
          <a:xfrm>
            <a:off x="299980" y="2060848"/>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0000FF"/>
                </a:solidFill>
                <a:latin typeface="Times New Roman" panose="02020603050405020304" pitchFamily="18" charset="0"/>
                <a:ea typeface="微软雅黑" panose="020B0503020204020204" pitchFamily="34" charset="-122"/>
              </a:rPr>
              <a:t>简单晶格</a:t>
            </a:r>
          </a:p>
        </p:txBody>
      </p:sp>
      <p:sp>
        <p:nvSpPr>
          <p:cNvPr id="7" name="文本框 6"/>
          <p:cNvSpPr txBox="1"/>
          <p:nvPr/>
        </p:nvSpPr>
        <p:spPr>
          <a:xfrm>
            <a:off x="497124" y="2530453"/>
            <a:ext cx="8568952" cy="1938992"/>
          </a:xfrm>
          <a:prstGeom prst="rect">
            <a:avLst/>
          </a:prstGeom>
          <a:noFill/>
        </p:spPr>
        <p:txBody>
          <a:bodyPr wrap="square" rtlCol="0">
            <a:spAutoFit/>
          </a:bodyPr>
          <a:lstStyle/>
          <a:p>
            <a:r>
              <a:rPr lang="zh-CN" altLang="zh-CN" sz="2400" b="1" dirty="0">
                <a:solidFill>
                  <a:srgbClr val="000000"/>
                </a:solidFill>
                <a:latin typeface="Times New Roman" panose="02020603050405020304" pitchFamily="18" charset="0"/>
                <a:ea typeface="微软雅黑" panose="020B0503020204020204" pitchFamily="34" charset="-122"/>
              </a:rPr>
              <a:t>晶格所有格点上的原子或原子团的组成、排列、取向都完全相同，则称为</a:t>
            </a:r>
            <a:r>
              <a:rPr lang="zh-CN" altLang="zh-CN" sz="2400" b="1" dirty="0">
                <a:solidFill>
                  <a:srgbClr val="0000FF"/>
                </a:solidFill>
                <a:latin typeface="Times New Roman" panose="02020603050405020304" pitchFamily="18" charset="0"/>
                <a:ea typeface="微软雅黑" panose="020B0503020204020204" pitchFamily="34" charset="-122"/>
              </a:rPr>
              <a:t>简单晶格</a:t>
            </a:r>
            <a:r>
              <a:rPr lang="zh-CN" altLang="zh-CN" sz="2400" b="1" dirty="0">
                <a:solidFill>
                  <a:srgbClr val="000000"/>
                </a:solidFill>
                <a:latin typeface="Times New Roman" panose="02020603050405020304" pitchFamily="18" charset="0"/>
                <a:ea typeface="微软雅黑" panose="020B0503020204020204" pitchFamily="34" charset="-122"/>
              </a:rPr>
              <a:t>。简单晶格中格点上全同的原子或原子团称作</a:t>
            </a:r>
            <a:r>
              <a:rPr lang="zh-CN" altLang="zh-CN" sz="2400" b="1" dirty="0">
                <a:solidFill>
                  <a:srgbClr val="C00000"/>
                </a:solidFill>
                <a:latin typeface="Times New Roman" panose="02020603050405020304" pitchFamily="18" charset="0"/>
                <a:ea typeface="微软雅黑" panose="020B0503020204020204" pitchFamily="34" charset="-122"/>
              </a:rPr>
              <a:t>基元</a:t>
            </a:r>
            <a:r>
              <a:rPr lang="zh-CN" altLang="zh-CN" sz="2400" b="1" dirty="0">
                <a:solidFill>
                  <a:srgbClr val="000000"/>
                </a:solidFill>
                <a:latin typeface="Times New Roman" panose="02020603050405020304" pitchFamily="18" charset="0"/>
                <a:ea typeface="微软雅黑" panose="020B0503020204020204" pitchFamily="34" charset="-122"/>
              </a:rPr>
              <a:t>，基元不仅化学性质相同而且在晶格中处于完全相同的地位，假设我们站在一个基元上或另一个基元上将察觉不出任何差别</a:t>
            </a:r>
            <a:endParaRPr lang="zh-CN" altLang="en-US" sz="2400" b="1" dirty="0">
              <a:solidFill>
                <a:srgbClr val="000000"/>
              </a:solidFill>
              <a:latin typeface="Times New Roman" panose="02020603050405020304" pitchFamily="18" charset="0"/>
              <a:ea typeface="微软雅黑" panose="020B0503020204020204" pitchFamily="34" charset="-122"/>
            </a:endParaRPr>
          </a:p>
        </p:txBody>
      </p:sp>
      <p:grpSp>
        <p:nvGrpSpPr>
          <p:cNvPr id="6" name="组合 5"/>
          <p:cNvGrpSpPr/>
          <p:nvPr/>
        </p:nvGrpSpPr>
        <p:grpSpPr>
          <a:xfrm>
            <a:off x="293948" y="4642303"/>
            <a:ext cx="8698793" cy="1302921"/>
            <a:chOff x="251520" y="4426279"/>
            <a:chExt cx="8698793" cy="1302921"/>
          </a:xfrm>
        </p:grpSpPr>
        <p:sp>
          <p:nvSpPr>
            <p:cNvPr id="4" name="矩形 3"/>
            <p:cNvSpPr/>
            <p:nvPr/>
          </p:nvSpPr>
          <p:spPr>
            <a:xfrm>
              <a:off x="440521" y="4918722"/>
              <a:ext cx="8509792" cy="810478"/>
            </a:xfrm>
            <a:prstGeom prst="rect">
              <a:avLst/>
            </a:prstGeom>
          </p:spPr>
          <p:txBody>
            <a:bodyPr wrap="square">
              <a:spAutoFit/>
            </a:bodyPr>
            <a:lstStyle/>
            <a:p>
              <a:pPr algn="just">
                <a:lnSpc>
                  <a:spcPts val="2800"/>
                </a:lnSpc>
                <a:spcBef>
                  <a:spcPts val="360"/>
                </a:spcBef>
                <a:spcAft>
                  <a:spcPts val="0"/>
                </a:spcAft>
              </a:pPr>
              <a:r>
                <a:rPr lang="zh-CN" altLang="zh-CN" sz="2400" b="1" dirty="0">
                  <a:solidFill>
                    <a:srgbClr val="000000"/>
                  </a:solidFill>
                  <a:latin typeface="Times New Roman" panose="02020603050405020304" pitchFamily="18" charset="0"/>
                  <a:ea typeface="微软雅黑" panose="020B0503020204020204" pitchFamily="34" charset="-122"/>
                </a:rPr>
                <a:t>用一个抽象的数学点来代替基元，得到与</a:t>
              </a:r>
              <a:r>
                <a:rPr lang="zh-CN" altLang="en-US" sz="2400" b="1" dirty="0">
                  <a:solidFill>
                    <a:srgbClr val="000000"/>
                  </a:solidFill>
                  <a:latin typeface="Times New Roman" panose="02020603050405020304" pitchFamily="18" charset="0"/>
                  <a:ea typeface="微软雅黑" panose="020B0503020204020204" pitchFamily="34" charset="-122"/>
                </a:rPr>
                <a:t>简单</a:t>
              </a:r>
              <a:r>
                <a:rPr lang="zh-CN" altLang="zh-CN" sz="2400" b="1" dirty="0">
                  <a:solidFill>
                    <a:srgbClr val="000000"/>
                  </a:solidFill>
                  <a:latin typeface="Times New Roman" panose="02020603050405020304" pitchFamily="18" charset="0"/>
                  <a:ea typeface="微软雅黑" panose="020B0503020204020204" pitchFamily="34" charset="-122"/>
                </a:rPr>
                <a:t>晶</a:t>
              </a:r>
              <a:r>
                <a:rPr lang="zh-CN" altLang="en-US" sz="2400" b="1" dirty="0">
                  <a:solidFill>
                    <a:srgbClr val="000000"/>
                  </a:solidFill>
                  <a:latin typeface="Times New Roman" panose="02020603050405020304" pitchFamily="18" charset="0"/>
                  <a:ea typeface="微软雅黑" panose="020B0503020204020204" pitchFamily="34" charset="-122"/>
                </a:rPr>
                <a:t>格</a:t>
              </a:r>
              <a:r>
                <a:rPr lang="zh-CN" altLang="zh-CN" sz="2400" b="1" dirty="0">
                  <a:solidFill>
                    <a:srgbClr val="000000"/>
                  </a:solidFill>
                  <a:latin typeface="Times New Roman" panose="02020603050405020304" pitchFamily="18" charset="0"/>
                  <a:ea typeface="微软雅黑" panose="020B0503020204020204" pitchFamily="34" charset="-122"/>
                </a:rPr>
                <a:t>几何特性相同的无任何物理实质的空间格子，称为布拉菲格子</a:t>
              </a:r>
              <a:r>
                <a:rPr lang="zh-CN" altLang="en-US" sz="2400" b="1" dirty="0">
                  <a:solidFill>
                    <a:srgbClr val="000000"/>
                  </a:solidFill>
                  <a:latin typeface="Times New Roman" panose="02020603050405020304" pitchFamily="18" charset="0"/>
                  <a:ea typeface="微软雅黑" panose="020B0503020204020204" pitchFamily="34" charset="-122"/>
                </a:rPr>
                <a:t>（</a:t>
              </a:r>
              <a:r>
                <a:rPr lang="zh-CN" altLang="zh-CN" sz="2400" b="1" dirty="0">
                  <a:solidFill>
                    <a:srgbClr val="000000"/>
                  </a:solidFill>
                  <a:latin typeface="Times New Roman" panose="02020603050405020304" pitchFamily="18" charset="0"/>
                  <a:ea typeface="微软雅黑" panose="020B0503020204020204" pitchFamily="34" charset="-122"/>
                </a:rPr>
                <a:t>点阵</a:t>
              </a:r>
              <a:r>
                <a:rPr lang="zh-CN" altLang="en-US" sz="2400" b="1" dirty="0">
                  <a:solidFill>
                    <a:srgbClr val="000000"/>
                  </a:solidFill>
                  <a:latin typeface="Times New Roman" panose="02020603050405020304" pitchFamily="18" charset="0"/>
                  <a:ea typeface="微软雅黑" panose="020B0503020204020204" pitchFamily="34" charset="-122"/>
                </a:rPr>
                <a:t>）</a:t>
              </a:r>
              <a:endParaRPr lang="zh-CN" altLang="zh-CN" sz="2400" b="1" dirty="0">
                <a:solidFill>
                  <a:srgbClr val="000000"/>
                </a:solidFill>
                <a:latin typeface="Times New Roman" panose="02020603050405020304" pitchFamily="18" charset="0"/>
                <a:ea typeface="微软雅黑" panose="020B0503020204020204" pitchFamily="34" charset="-122"/>
              </a:endParaRPr>
            </a:p>
          </p:txBody>
        </p:sp>
        <p:grpSp>
          <p:nvGrpSpPr>
            <p:cNvPr id="8" name="组合 7"/>
            <p:cNvGrpSpPr/>
            <p:nvPr/>
          </p:nvGrpSpPr>
          <p:grpSpPr>
            <a:xfrm>
              <a:off x="251520" y="4426279"/>
              <a:ext cx="8064500" cy="492443"/>
              <a:chOff x="323528" y="2552790"/>
              <a:chExt cx="8064500" cy="492443"/>
            </a:xfrm>
          </p:grpSpPr>
          <p:sp>
            <p:nvSpPr>
              <p:cNvPr id="9" name="Text Box 2"/>
              <p:cNvSpPr txBox="1">
                <a:spLocks noChangeArrowheads="1"/>
              </p:cNvSpPr>
              <p:nvPr/>
            </p:nvSpPr>
            <p:spPr bwMode="auto">
              <a:xfrm>
                <a:off x="323528" y="2552790"/>
                <a:ext cx="80645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布拉菲点阵       布拉菲格子</a:t>
                </a:r>
              </a:p>
            </p:txBody>
          </p:sp>
          <p:cxnSp>
            <p:nvCxnSpPr>
              <p:cNvPr id="10" name="直接箭头连接符 9"/>
              <p:cNvCxnSpPr/>
              <p:nvPr/>
            </p:nvCxnSpPr>
            <p:spPr bwMode="auto">
              <a:xfrm>
                <a:off x="2123728" y="2841814"/>
                <a:ext cx="432048" cy="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 name="Rectangle 37"/>
          <p:cNvSpPr>
            <a:spLocks noChangeArrowheads="1"/>
          </p:cNvSpPr>
          <p:nvPr/>
        </p:nvSpPr>
        <p:spPr bwMode="auto">
          <a:xfrm flipV="1">
            <a:off x="107504" y="14480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页脚占位符 1">
            <a:extLst>
              <a:ext uri="{FF2B5EF4-FFF2-40B4-BE49-F238E27FC236}">
                <a16:creationId xmlns:a16="http://schemas.microsoft.com/office/drawing/2014/main" id="{F4E3AB27-53F8-4B4C-B154-6904BB59825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7C1AB0C9-074C-420E-B696-994538BD93F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1260" y="1665522"/>
            <a:ext cx="6120680" cy="398780"/>
          </a:xfrm>
          <a:prstGeom prst="rect">
            <a:avLst/>
          </a:prstGeom>
        </p:spPr>
        <p:txBody>
          <a:bodyPr wrap="square">
            <a:spAutoFit/>
          </a:bodyPr>
          <a:lstStyle/>
          <a:p>
            <a:pPr marL="0" marR="0" lvl="0" indent="279400" algn="just" defTabSz="914400" rtl="0" eaLnBrk="0" fontAlgn="base" latinLnBrk="0" hangingPunct="0">
              <a:lnSpc>
                <a:spcPts val="2400"/>
              </a:lnSpc>
              <a:spcBef>
                <a:spcPts val="360"/>
              </a:spcBef>
              <a:spcAft>
                <a:spcPts val="0"/>
              </a:spcAft>
              <a:buClrTx/>
              <a:buSzTx/>
              <a:buFontTx/>
              <a:buNone/>
              <a:tabLst/>
              <a:defRPr/>
            </a:pPr>
            <a:r>
              <a:rPr kumimoji="0" lang="zh-CN" altLang="zh-CN" sz="2600" b="1" i="0" u="none" strike="noStrike" kern="1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晶格分为简单晶格和复式晶格两类</a:t>
            </a:r>
          </a:p>
        </p:txBody>
      </p:sp>
      <p:sp>
        <p:nvSpPr>
          <p:cNvPr id="3" name="Rectangle 2"/>
          <p:cNvSpPr txBox="1">
            <a:spLocks noRot="1" noChangeArrowheads="1"/>
          </p:cNvSpPr>
          <p:nvPr/>
        </p:nvSpPr>
        <p:spPr bwMode="auto">
          <a:xfrm>
            <a:off x="1331640" y="67522"/>
            <a:ext cx="9672736"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简单晶格——布拉菲格子（点阵）</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复式晶格——非布拉菲格子（点阵）</a:t>
            </a:r>
          </a:p>
        </p:txBody>
      </p:sp>
      <p:sp>
        <p:nvSpPr>
          <p:cNvPr id="5" name="Text Box 9"/>
          <p:cNvSpPr txBox="1">
            <a:spLocks noChangeArrowheads="1"/>
          </p:cNvSpPr>
          <p:nvPr/>
        </p:nvSpPr>
        <p:spPr bwMode="auto">
          <a:xfrm>
            <a:off x="299980" y="2060848"/>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简单晶格</a:t>
            </a:r>
          </a:p>
        </p:txBody>
      </p:sp>
      <p:grpSp>
        <p:nvGrpSpPr>
          <p:cNvPr id="6" name="组合 5"/>
          <p:cNvGrpSpPr/>
          <p:nvPr/>
        </p:nvGrpSpPr>
        <p:grpSpPr>
          <a:xfrm>
            <a:off x="293948" y="4642303"/>
            <a:ext cx="8698793" cy="1302921"/>
            <a:chOff x="251520" y="4426279"/>
            <a:chExt cx="8698793" cy="1302921"/>
          </a:xfrm>
        </p:grpSpPr>
        <p:sp>
          <p:nvSpPr>
            <p:cNvPr id="4" name="矩形 3"/>
            <p:cNvSpPr/>
            <p:nvPr/>
          </p:nvSpPr>
          <p:spPr>
            <a:xfrm>
              <a:off x="440521" y="4918722"/>
              <a:ext cx="8509792" cy="810478"/>
            </a:xfrm>
            <a:prstGeom prst="rect">
              <a:avLst/>
            </a:prstGeom>
          </p:spPr>
          <p:txBody>
            <a:bodyPr wrap="square">
              <a:spAutoFit/>
            </a:bodyPr>
            <a:lstStyle/>
            <a:p>
              <a:pPr marL="0" marR="0" lvl="0" indent="0" algn="just" defTabSz="914400" rtl="0" eaLnBrk="0" fontAlgn="base" latinLnBrk="0" hangingPunct="0">
                <a:lnSpc>
                  <a:spcPts val="2800"/>
                </a:lnSpc>
                <a:spcBef>
                  <a:spcPts val="360"/>
                </a:spcBef>
                <a:spcAft>
                  <a:spcPts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用一个抽象的数学点来代替基元，得到与</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简单</a:t>
              </a: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格</a:t>
              </a: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几何特性相同的无任何物理实质的空间格子，称为布拉菲格子</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点阵</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endPar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8" name="组合 7"/>
            <p:cNvGrpSpPr/>
            <p:nvPr/>
          </p:nvGrpSpPr>
          <p:grpSpPr>
            <a:xfrm>
              <a:off x="251520" y="4426279"/>
              <a:ext cx="8064500" cy="492443"/>
              <a:chOff x="323528" y="2552790"/>
              <a:chExt cx="8064500" cy="492443"/>
            </a:xfrm>
          </p:grpSpPr>
          <p:sp>
            <p:nvSpPr>
              <p:cNvPr id="9" name="Text Box 2"/>
              <p:cNvSpPr txBox="1">
                <a:spLocks noChangeArrowheads="1"/>
              </p:cNvSpPr>
              <p:nvPr/>
            </p:nvSpPr>
            <p:spPr bwMode="auto">
              <a:xfrm>
                <a:off x="323528" y="2552790"/>
                <a:ext cx="80645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布拉菲点阵       布拉菲格子</a:t>
                </a:r>
              </a:p>
            </p:txBody>
          </p:sp>
          <p:cxnSp>
            <p:nvCxnSpPr>
              <p:cNvPr id="10" name="直接箭头连接符 9"/>
              <p:cNvCxnSpPr/>
              <p:nvPr/>
            </p:nvCxnSpPr>
            <p:spPr bwMode="auto">
              <a:xfrm>
                <a:off x="2123728" y="2841814"/>
                <a:ext cx="432048" cy="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 name="Rectangle 37"/>
          <p:cNvSpPr>
            <a:spLocks noChangeArrowheads="1"/>
          </p:cNvSpPr>
          <p:nvPr/>
        </p:nvSpPr>
        <p:spPr bwMode="auto">
          <a:xfrm flipV="1">
            <a:off x="107504" y="14480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矩形 12"/>
          <p:cNvSpPr/>
          <p:nvPr/>
        </p:nvSpPr>
        <p:spPr>
          <a:xfrm>
            <a:off x="424857" y="2558799"/>
            <a:ext cx="8567884" cy="1785104"/>
          </a:xfrm>
          <a:prstGeom prst="rect">
            <a:avLst/>
          </a:prstGeom>
          <a:solidFill>
            <a:srgbClr val="FFFF00"/>
          </a:solidFill>
        </p:spPr>
        <p:txBody>
          <a:bodyPr wrap="square">
            <a:spAutoFit/>
          </a:bodyPr>
          <a:lstStyle/>
          <a:p>
            <a:pPr algn="just">
              <a:lnSpc>
                <a:spcPts val="3300"/>
              </a:lnSpc>
              <a:spcBef>
                <a:spcPts val="360"/>
              </a:spcBef>
              <a:spcAft>
                <a:spcPts val="0"/>
              </a:spcAft>
            </a:pPr>
            <a:r>
              <a:rPr lang="zh-CN"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一个理想晶体是由基元这种结构单元在空间无限重复而构成，可以理解成在布拉菲点阵中的每个格点安置上基元构成的。</a:t>
            </a:r>
            <a:r>
              <a:rPr lang="zh-CN" altLang="en-US"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布拉菲</a:t>
            </a:r>
            <a:r>
              <a:rPr lang="zh-CN"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格子（点阵）是纯粹数学抽象的几何图形，</a:t>
            </a:r>
            <a:r>
              <a:rPr lang="zh-CN" altLang="en-US"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可以证明</a:t>
            </a:r>
            <a:r>
              <a:rPr lang="zh-CN"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只可能有十四种布拉菲格子</a:t>
            </a:r>
          </a:p>
        </p:txBody>
      </p:sp>
      <p:sp>
        <p:nvSpPr>
          <p:cNvPr id="14" name="页脚占位符 1">
            <a:extLst>
              <a:ext uri="{FF2B5EF4-FFF2-40B4-BE49-F238E27FC236}">
                <a16:creationId xmlns:a16="http://schemas.microsoft.com/office/drawing/2014/main" id="{7A6676DC-8B9E-49CF-BA83-6B2922275B5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94627CAF-4688-4AFD-9E4B-A7AE4C24F46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0938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p:cNvSpPr txBox="1">
            <a:spLocks noChangeArrowheads="1"/>
          </p:cNvSpPr>
          <p:nvPr/>
        </p:nvSpPr>
        <p:spPr bwMode="auto">
          <a:xfrm>
            <a:off x="2470987" y="273929"/>
            <a:ext cx="44935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布拉菲格子-简单晶格</a:t>
            </a:r>
          </a:p>
        </p:txBody>
      </p:sp>
      <p:sp>
        <p:nvSpPr>
          <p:cNvPr id="33" name="Rectangle 37"/>
          <p:cNvSpPr>
            <a:spLocks noChangeArrowheads="1"/>
          </p:cNvSpPr>
          <p:nvPr/>
        </p:nvSpPr>
        <p:spPr bwMode="auto">
          <a:xfrm flipV="1">
            <a:off x="129381" y="8759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4F8680-455F-4FDD-AA7B-B71BD83FB6DF}"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endParaRPr>
          </a:p>
        </p:txBody>
      </p:sp>
      <p:pic>
        <p:nvPicPr>
          <p:cNvPr id="35" name="Picture 4" descr="Image:Cubic-body-centered.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862" y="3403852"/>
            <a:ext cx="2101850" cy="2449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9" name="Picture 8" descr="fc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13" y="1657177"/>
            <a:ext cx="2117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252537" y="1034834"/>
            <a:ext cx="1871663" cy="1886828"/>
            <a:chOff x="5090895" y="1244038"/>
            <a:chExt cx="1871663" cy="1886828"/>
          </a:xfrm>
        </p:grpSpPr>
        <p:pic>
          <p:nvPicPr>
            <p:cNvPr id="40" name="Picture 6" descr="Cubic_crystal_sha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0895" y="1244038"/>
              <a:ext cx="187166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椭圆 40"/>
            <p:cNvSpPr/>
            <p:nvPr/>
          </p:nvSpPr>
          <p:spPr>
            <a:xfrm>
              <a:off x="6743564" y="2051200"/>
              <a:ext cx="218994" cy="2271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椭圆 41"/>
            <p:cNvSpPr/>
            <p:nvPr/>
          </p:nvSpPr>
          <p:spPr>
            <a:xfrm>
              <a:off x="5208371" y="2702585"/>
              <a:ext cx="156536" cy="284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椭圆 42"/>
            <p:cNvSpPr/>
            <p:nvPr/>
          </p:nvSpPr>
          <p:spPr>
            <a:xfrm>
              <a:off x="5383796" y="2866330"/>
              <a:ext cx="142572"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椭圆 43"/>
            <p:cNvSpPr/>
            <p:nvPr/>
          </p:nvSpPr>
          <p:spPr>
            <a:xfrm>
              <a:off x="5968523" y="2851982"/>
              <a:ext cx="162938"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文本框 44"/>
            <p:cNvSpPr txBox="1"/>
            <p:nvPr/>
          </p:nvSpPr>
          <p:spPr>
            <a:xfrm>
              <a:off x="6619426" y="1917732"/>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46" name="文本框 45"/>
            <p:cNvSpPr txBox="1"/>
            <p:nvPr/>
          </p:nvSpPr>
          <p:spPr>
            <a:xfrm>
              <a:off x="5901422" y="2669201"/>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47" name="文本框 46"/>
            <p:cNvSpPr txBox="1"/>
            <p:nvPr/>
          </p:nvSpPr>
          <p:spPr>
            <a:xfrm>
              <a:off x="5106004" y="2533897"/>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grpSp>
      <p:sp>
        <p:nvSpPr>
          <p:cNvPr id="49" name="Text Box 7"/>
          <p:cNvSpPr txBox="1">
            <a:spLocks noChangeArrowheads="1"/>
          </p:cNvSpPr>
          <p:nvPr/>
        </p:nvSpPr>
        <p:spPr bwMode="auto">
          <a:xfrm>
            <a:off x="1674902" y="5823597"/>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体心立方</a:t>
            </a:r>
          </a:p>
        </p:txBody>
      </p:sp>
      <p:sp>
        <p:nvSpPr>
          <p:cNvPr id="50" name="Text Box 8"/>
          <p:cNvSpPr txBox="1">
            <a:spLocks noChangeArrowheads="1"/>
          </p:cNvSpPr>
          <p:nvPr/>
        </p:nvSpPr>
        <p:spPr bwMode="auto">
          <a:xfrm>
            <a:off x="4211960" y="389061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面心立方</a:t>
            </a:r>
          </a:p>
        </p:txBody>
      </p:sp>
      <p:sp>
        <p:nvSpPr>
          <p:cNvPr id="51" name="Text Box 9"/>
          <p:cNvSpPr txBox="1">
            <a:spLocks noChangeArrowheads="1"/>
          </p:cNvSpPr>
          <p:nvPr/>
        </p:nvSpPr>
        <p:spPr bwMode="auto">
          <a:xfrm>
            <a:off x="1388347" y="284355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简单立方</a:t>
            </a:r>
          </a:p>
        </p:txBody>
      </p:sp>
      <p:grpSp>
        <p:nvGrpSpPr>
          <p:cNvPr id="5" name="组合 4"/>
          <p:cNvGrpSpPr/>
          <p:nvPr/>
        </p:nvGrpSpPr>
        <p:grpSpPr>
          <a:xfrm>
            <a:off x="6138713" y="3100288"/>
            <a:ext cx="2448694" cy="2142608"/>
            <a:chOff x="6138713" y="3100288"/>
            <a:chExt cx="2448694" cy="2142608"/>
          </a:xfrm>
        </p:grpSpPr>
        <p:pic>
          <p:nvPicPr>
            <p:cNvPr id="53" name="Picture 8" descr="Interactive graphic of FC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8713" y="3100288"/>
              <a:ext cx="2448694" cy="214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13"/>
            <p:cNvSpPr txBox="1">
              <a:spLocks noChangeArrowheads="1"/>
            </p:cNvSpPr>
            <p:nvPr/>
          </p:nvSpPr>
          <p:spPr bwMode="auto">
            <a:xfrm>
              <a:off x="7524328" y="4876183"/>
              <a:ext cx="67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ABC</a:t>
              </a:r>
            </a:p>
          </p:txBody>
        </p:sp>
      </p:grpSp>
    </p:spTree>
    <p:extLst>
      <p:ext uri="{BB962C8B-B14F-4D97-AF65-F5344CB8AC3E}">
        <p14:creationId xmlns:p14="http://schemas.microsoft.com/office/powerpoint/2010/main" val="40347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1260" y="1665522"/>
            <a:ext cx="6120680" cy="398780"/>
          </a:xfrm>
          <a:prstGeom prst="rect">
            <a:avLst/>
          </a:prstGeom>
        </p:spPr>
        <p:txBody>
          <a:bodyPr wrap="square">
            <a:spAutoFit/>
          </a:bodyPr>
          <a:lstStyle/>
          <a:p>
            <a:pPr marL="0" marR="0" lvl="0" indent="279400" algn="just" defTabSz="914400" rtl="0" eaLnBrk="0" fontAlgn="base" latinLnBrk="0" hangingPunct="0">
              <a:lnSpc>
                <a:spcPts val="2400"/>
              </a:lnSpc>
              <a:spcBef>
                <a:spcPts val="360"/>
              </a:spcBef>
              <a:spcAft>
                <a:spcPts val="0"/>
              </a:spcAft>
              <a:buClrTx/>
              <a:buSzTx/>
              <a:buFontTx/>
              <a:buNone/>
              <a:tabLst/>
              <a:defRPr/>
            </a:pPr>
            <a:r>
              <a:rPr kumimoji="0" lang="zh-CN" altLang="zh-CN" sz="2600" b="1" i="0" u="none" strike="noStrike" kern="1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晶格分为简单晶格和复式晶格两类</a:t>
            </a:r>
          </a:p>
        </p:txBody>
      </p:sp>
      <p:sp>
        <p:nvSpPr>
          <p:cNvPr id="3" name="Rectangle 2"/>
          <p:cNvSpPr txBox="1">
            <a:spLocks noRot="1" noChangeArrowheads="1"/>
          </p:cNvSpPr>
          <p:nvPr/>
        </p:nvSpPr>
        <p:spPr bwMode="auto">
          <a:xfrm>
            <a:off x="1331640" y="67522"/>
            <a:ext cx="9672736"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简单晶格——布拉菲格子（点阵）</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复式晶格——非布拉菲格子（点阵）</a:t>
            </a:r>
          </a:p>
        </p:txBody>
      </p:sp>
      <p:sp>
        <p:nvSpPr>
          <p:cNvPr id="5" name="Text Box 9"/>
          <p:cNvSpPr txBox="1">
            <a:spLocks noChangeArrowheads="1"/>
          </p:cNvSpPr>
          <p:nvPr/>
        </p:nvSpPr>
        <p:spPr bwMode="auto">
          <a:xfrm>
            <a:off x="299980" y="2060848"/>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简单晶格</a:t>
            </a:r>
          </a:p>
        </p:txBody>
      </p:sp>
      <p:sp>
        <p:nvSpPr>
          <p:cNvPr id="12" name="Rectangle 37"/>
          <p:cNvSpPr>
            <a:spLocks noChangeArrowheads="1"/>
          </p:cNvSpPr>
          <p:nvPr/>
        </p:nvSpPr>
        <p:spPr bwMode="auto">
          <a:xfrm flipV="1">
            <a:off x="107504" y="14480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矩形 12"/>
          <p:cNvSpPr/>
          <p:nvPr/>
        </p:nvSpPr>
        <p:spPr>
          <a:xfrm>
            <a:off x="424857" y="2558799"/>
            <a:ext cx="8567884" cy="1785104"/>
          </a:xfrm>
          <a:prstGeom prst="rect">
            <a:avLst/>
          </a:prstGeom>
          <a:solidFill>
            <a:srgbClr val="FFFF00"/>
          </a:solidFill>
        </p:spPr>
        <p:txBody>
          <a:bodyPr wrap="square">
            <a:spAutoFit/>
          </a:bodyPr>
          <a:lstStyle/>
          <a:p>
            <a:pPr marL="0" marR="0" lvl="0" indent="0" algn="just" defTabSz="914400" rtl="0" eaLnBrk="0" fontAlgn="base" latinLnBrk="0" hangingPunct="0">
              <a:lnSpc>
                <a:spcPts val="3300"/>
              </a:lnSpc>
              <a:spcBef>
                <a:spcPts val="360"/>
              </a:spcBef>
              <a:spcAft>
                <a:spcPts val="0"/>
              </a:spcAft>
              <a:buClrTx/>
              <a:buSzTx/>
              <a:buFontTx/>
              <a:buNone/>
              <a:tabLst/>
              <a:defRPr/>
            </a:pP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一个理想晶体是由基元这种结构单元在空间无限重复而构成，可以理解成在布拉菲点阵中的每个格点安置上基元构成的。</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布拉菲</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格子（点阵）是纯粹数学抽象的几何图形，</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可以证明</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只可能有十四种布拉菲格子</a:t>
            </a:r>
          </a:p>
        </p:txBody>
      </p:sp>
      <p:grpSp>
        <p:nvGrpSpPr>
          <p:cNvPr id="14" name="组合 13"/>
          <p:cNvGrpSpPr/>
          <p:nvPr/>
        </p:nvGrpSpPr>
        <p:grpSpPr>
          <a:xfrm>
            <a:off x="446785" y="4437112"/>
            <a:ext cx="8642350" cy="1677382"/>
            <a:chOff x="589689" y="4166795"/>
            <a:chExt cx="8642350" cy="1677382"/>
          </a:xfrm>
        </p:grpSpPr>
        <p:sp>
          <p:nvSpPr>
            <p:cNvPr id="15" name="Text Box 6"/>
            <p:cNvSpPr txBox="1">
              <a:spLocks noChangeArrowheads="1"/>
            </p:cNvSpPr>
            <p:nvPr/>
          </p:nvSpPr>
          <p:spPr bwMode="auto">
            <a:xfrm>
              <a:off x="589689" y="4166795"/>
              <a:ext cx="8642350" cy="16773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非布拉菲点阵         非布拉菲格子、复式晶格：</a:t>
              </a:r>
              <a:endParaRPr kumimoji="0" lang="en-US" altLang="zh-CN"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没有边界的无穷大点阵，其中有些格点（包括格点上的基元）与另一些格点不等价，这种不等价可以来自化学元素的不同或空间几何构形的不同</a:t>
              </a:r>
            </a:p>
          </p:txBody>
        </p:sp>
        <p:cxnSp>
          <p:nvCxnSpPr>
            <p:cNvPr id="16" name="直接箭头连接符 15"/>
            <p:cNvCxnSpPr/>
            <p:nvPr/>
          </p:nvCxnSpPr>
          <p:spPr bwMode="auto">
            <a:xfrm>
              <a:off x="2770688" y="4454827"/>
              <a:ext cx="432048" cy="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4F8680-455F-4FDD-AA7B-B71BD83FB6DF}"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40608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p:cNvSpPr txBox="1">
            <a:spLocks noChangeArrowheads="1"/>
          </p:cNvSpPr>
          <p:nvPr/>
        </p:nvSpPr>
        <p:spPr bwMode="auto">
          <a:xfrm>
            <a:off x="2184083" y="260648"/>
            <a:ext cx="4907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非布拉菲格子-复式晶格</a:t>
            </a:r>
          </a:p>
        </p:txBody>
      </p:sp>
      <p:pic>
        <p:nvPicPr>
          <p:cNvPr id="542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0" y="982335"/>
            <a:ext cx="29908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231823"/>
            <a:ext cx="3095625" cy="274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Text Box 7"/>
          <p:cNvSpPr txBox="1">
            <a:spLocks noChangeArrowheads="1"/>
          </p:cNvSpPr>
          <p:nvPr/>
        </p:nvSpPr>
        <p:spPr bwMode="auto">
          <a:xfrm>
            <a:off x="3693930" y="1214111"/>
            <a:ext cx="4095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C00000"/>
                </a:solidFill>
                <a:latin typeface="Times New Roman" panose="02020603050405020304" pitchFamily="18" charset="0"/>
                <a:ea typeface="微软雅黑" panose="020B0503020204020204" pitchFamily="34" charset="-122"/>
              </a:rPr>
              <a:t>由不同的化学元素组成的</a:t>
            </a:r>
          </a:p>
        </p:txBody>
      </p:sp>
      <p:grpSp>
        <p:nvGrpSpPr>
          <p:cNvPr id="54278" name="Group 31"/>
          <p:cNvGrpSpPr/>
          <p:nvPr/>
        </p:nvGrpSpPr>
        <p:grpSpPr bwMode="auto">
          <a:xfrm>
            <a:off x="5421474" y="2166935"/>
            <a:ext cx="3324225" cy="4019548"/>
            <a:chOff x="720" y="1706"/>
            <a:chExt cx="2094" cy="2532"/>
          </a:xfrm>
        </p:grpSpPr>
        <p:sp>
          <p:nvSpPr>
            <p:cNvPr id="54281" name="Rectangle 8"/>
            <p:cNvSpPr>
              <a:spLocks noChangeArrowheads="1"/>
            </p:cNvSpPr>
            <p:nvPr/>
          </p:nvSpPr>
          <p:spPr bwMode="auto">
            <a:xfrm>
              <a:off x="720" y="1891"/>
              <a:ext cx="2094" cy="1879"/>
            </a:xfrm>
            <a:prstGeom prst="rect">
              <a:avLst/>
            </a:prstGeom>
            <a:gradFill rotWithShape="0">
              <a:gsLst>
                <a:gs pos="0">
                  <a:srgbClr val="FFFFFF"/>
                </a:gs>
                <a:gs pos="100000">
                  <a:srgbClr val="FFCC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2" name="Text Box 9"/>
            <p:cNvSpPr txBox="1">
              <a:spLocks noChangeArrowheads="1"/>
            </p:cNvSpPr>
            <p:nvPr/>
          </p:nvSpPr>
          <p:spPr bwMode="auto">
            <a:xfrm>
              <a:off x="988" y="3753"/>
              <a:ext cx="181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kumimoji="1"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III-V,II-VI</a:t>
              </a:r>
              <a:r>
                <a:rPr kumimoji="1"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族化合物的</a:t>
              </a:r>
              <a:endParaRPr kumimoji="1"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kumimoji="1"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晶体结结构</a:t>
              </a:r>
            </a:p>
          </p:txBody>
        </p:sp>
        <p:sp>
          <p:nvSpPr>
            <p:cNvPr id="54283" name="Text Box 10"/>
            <p:cNvSpPr txBox="1">
              <a:spLocks noChangeArrowheads="1"/>
            </p:cNvSpPr>
            <p:nvPr/>
          </p:nvSpPr>
          <p:spPr bwMode="auto">
            <a:xfrm>
              <a:off x="1330" y="1706"/>
              <a:ext cx="1032"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闪锌结构</a:t>
              </a:r>
              <a:r>
                <a:rPr kumimoji="1" lang="zh-CN" altLang="en-US" sz="24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54284" name="Group 11"/>
            <p:cNvGrpSpPr/>
            <p:nvPr/>
          </p:nvGrpSpPr>
          <p:grpSpPr bwMode="auto">
            <a:xfrm>
              <a:off x="833" y="1979"/>
              <a:ext cx="1866" cy="1699"/>
              <a:chOff x="833" y="1979"/>
              <a:chExt cx="1866" cy="1699"/>
            </a:xfrm>
          </p:grpSpPr>
          <p:graphicFrame>
            <p:nvGraphicFramePr>
              <p:cNvPr id="54285" name="Object 12"/>
              <p:cNvGraphicFramePr>
                <a:graphicFrameLocks noChangeAspect="1"/>
              </p:cNvGraphicFramePr>
              <p:nvPr/>
            </p:nvGraphicFramePr>
            <p:xfrm>
              <a:off x="833" y="1979"/>
              <a:ext cx="1866" cy="1699"/>
            </p:xfrm>
            <a:graphic>
              <a:graphicData uri="http://schemas.openxmlformats.org/presentationml/2006/ole">
                <mc:AlternateContent xmlns:mc="http://schemas.openxmlformats.org/markup-compatibility/2006">
                  <mc:Choice xmlns:v="urn:schemas-microsoft-com:vml" Requires="v">
                    <p:oleObj spid="_x0000_s54748" name="Photo Editor Photo" r:id="rId6" imgW="3362325" imgH="3190875" progId="MSPhotoEd.3">
                      <p:embed/>
                    </p:oleObj>
                  </mc:Choice>
                  <mc:Fallback>
                    <p:oleObj name="Photo Editor Photo" r:id="rId6" imgW="3362325" imgH="3190875" progId="MSPhotoEd.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 y="1979"/>
                            <a:ext cx="1866" cy="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6" name="Oval 13"/>
              <p:cNvSpPr>
                <a:spLocks noChangeArrowheads="1"/>
              </p:cNvSpPr>
              <p:nvPr/>
            </p:nvSpPr>
            <p:spPr bwMode="auto">
              <a:xfrm>
                <a:off x="951" y="234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7" name="Oval 14"/>
              <p:cNvSpPr>
                <a:spLocks noChangeArrowheads="1"/>
              </p:cNvSpPr>
              <p:nvPr/>
            </p:nvSpPr>
            <p:spPr bwMode="auto">
              <a:xfrm>
                <a:off x="1265" y="27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8" name="Oval 15"/>
              <p:cNvSpPr>
                <a:spLocks noChangeArrowheads="1"/>
              </p:cNvSpPr>
              <p:nvPr/>
            </p:nvSpPr>
            <p:spPr bwMode="auto">
              <a:xfrm>
                <a:off x="942" y="334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89" name="Oval 16"/>
              <p:cNvSpPr>
                <a:spLocks noChangeArrowheads="1"/>
              </p:cNvSpPr>
              <p:nvPr/>
            </p:nvSpPr>
            <p:spPr bwMode="auto">
              <a:xfrm>
                <a:off x="1601" y="2063"/>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0" name="Oval 17"/>
              <p:cNvSpPr>
                <a:spLocks noChangeArrowheads="1"/>
              </p:cNvSpPr>
              <p:nvPr/>
            </p:nvSpPr>
            <p:spPr bwMode="auto">
              <a:xfrm>
                <a:off x="2553" y="221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1" name="Oval 18"/>
              <p:cNvSpPr>
                <a:spLocks noChangeArrowheads="1"/>
              </p:cNvSpPr>
              <p:nvPr/>
            </p:nvSpPr>
            <p:spPr bwMode="auto">
              <a:xfrm>
                <a:off x="2544" y="3249"/>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2" name="Oval 19"/>
              <p:cNvSpPr>
                <a:spLocks noChangeArrowheads="1"/>
              </p:cNvSpPr>
              <p:nvPr/>
            </p:nvSpPr>
            <p:spPr bwMode="auto">
              <a:xfrm>
                <a:off x="1740" y="229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3" name="Oval 20"/>
              <p:cNvSpPr>
                <a:spLocks noChangeArrowheads="1"/>
              </p:cNvSpPr>
              <p:nvPr/>
            </p:nvSpPr>
            <p:spPr bwMode="auto">
              <a:xfrm>
                <a:off x="1891" y="25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4" name="Oval 21"/>
              <p:cNvSpPr>
                <a:spLocks noChangeArrowheads="1"/>
              </p:cNvSpPr>
              <p:nvPr/>
            </p:nvSpPr>
            <p:spPr bwMode="auto">
              <a:xfrm>
                <a:off x="2075" y="265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5" name="Oval 22"/>
              <p:cNvSpPr>
                <a:spLocks noChangeArrowheads="1"/>
              </p:cNvSpPr>
              <p:nvPr/>
            </p:nvSpPr>
            <p:spPr bwMode="auto">
              <a:xfrm>
                <a:off x="2217" y="286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6" name="Oval 23"/>
              <p:cNvSpPr>
                <a:spLocks noChangeArrowheads="1"/>
              </p:cNvSpPr>
              <p:nvPr/>
            </p:nvSpPr>
            <p:spPr bwMode="auto">
              <a:xfrm>
                <a:off x="1401" y="29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7" name="Oval 24"/>
              <p:cNvSpPr>
                <a:spLocks noChangeArrowheads="1"/>
              </p:cNvSpPr>
              <p:nvPr/>
            </p:nvSpPr>
            <p:spPr bwMode="auto">
              <a:xfrm>
                <a:off x="1592" y="307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8" name="Oval 25"/>
              <p:cNvSpPr>
                <a:spLocks noChangeArrowheads="1"/>
              </p:cNvSpPr>
              <p:nvPr/>
            </p:nvSpPr>
            <p:spPr bwMode="auto">
              <a:xfrm>
                <a:off x="1710" y="330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9" name="Oval 26"/>
              <p:cNvSpPr>
                <a:spLocks noChangeArrowheads="1"/>
              </p:cNvSpPr>
              <p:nvPr/>
            </p:nvSpPr>
            <p:spPr bwMode="auto">
              <a:xfrm>
                <a:off x="1888" y="353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0" name="Oval 27"/>
              <p:cNvSpPr>
                <a:spLocks noChangeArrowheads="1"/>
              </p:cNvSpPr>
              <p:nvPr/>
            </p:nvSpPr>
            <p:spPr bwMode="auto">
              <a:xfrm>
                <a:off x="2135" y="300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1" name="Oval 28"/>
              <p:cNvSpPr>
                <a:spLocks noChangeArrowheads="1"/>
              </p:cNvSpPr>
              <p:nvPr/>
            </p:nvSpPr>
            <p:spPr bwMode="auto">
              <a:xfrm>
                <a:off x="1809" y="264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2" name="Oval 29"/>
              <p:cNvSpPr>
                <a:spLocks noChangeArrowheads="1"/>
              </p:cNvSpPr>
              <p:nvPr/>
            </p:nvSpPr>
            <p:spPr bwMode="auto">
              <a:xfrm>
                <a:off x="1655" y="2420"/>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303" name="Oval 30"/>
              <p:cNvSpPr>
                <a:spLocks noChangeArrowheads="1"/>
              </p:cNvSpPr>
              <p:nvPr/>
            </p:nvSpPr>
            <p:spPr bwMode="auto">
              <a:xfrm>
                <a:off x="1308" y="3077"/>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4279" name="Text Box 32"/>
          <p:cNvSpPr txBox="1">
            <a:spLocks noChangeArrowheads="1"/>
          </p:cNvSpPr>
          <p:nvPr/>
        </p:nvSpPr>
        <p:spPr bwMode="auto">
          <a:xfrm>
            <a:off x="1127758" y="3595360"/>
            <a:ext cx="862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NaCl</a:t>
            </a:r>
          </a:p>
        </p:txBody>
      </p:sp>
      <p:sp>
        <p:nvSpPr>
          <p:cNvPr id="54280" name="Text Box 33"/>
          <p:cNvSpPr txBox="1">
            <a:spLocks noChangeArrowheads="1"/>
          </p:cNvSpPr>
          <p:nvPr/>
        </p:nvSpPr>
        <p:spPr bwMode="auto">
          <a:xfrm>
            <a:off x="3348038" y="279843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CsCl</a:t>
            </a:r>
          </a:p>
        </p:txBody>
      </p:sp>
      <p:sp>
        <p:nvSpPr>
          <p:cNvPr id="33" name="Rectangle 37"/>
          <p:cNvSpPr>
            <a:spLocks noChangeArrowheads="1"/>
          </p:cNvSpPr>
          <p:nvPr/>
        </p:nvSpPr>
        <p:spPr bwMode="auto">
          <a:xfrm flipV="1">
            <a:off x="129381" y="8759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4" name="页脚占位符 1">
            <a:extLst>
              <a:ext uri="{FF2B5EF4-FFF2-40B4-BE49-F238E27FC236}">
                <a16:creationId xmlns:a16="http://schemas.microsoft.com/office/drawing/2014/main" id="{A93EA13F-1FA9-49AA-B124-C7F7AA4DBC0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5" name="灯片编号占位符 2">
            <a:extLst>
              <a:ext uri="{FF2B5EF4-FFF2-40B4-BE49-F238E27FC236}">
                <a16:creationId xmlns:a16="http://schemas.microsoft.com/office/drawing/2014/main" id="{A2629287-7A76-4560-AD8B-A20EB95D052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ChangeArrowheads="1"/>
          </p:cNvSpPr>
          <p:nvPr/>
        </p:nvSpPr>
        <p:spPr bwMode="auto">
          <a:xfrm>
            <a:off x="4084071" y="987246"/>
            <a:ext cx="3383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C00000"/>
                </a:solidFill>
                <a:latin typeface="Times New Roman" panose="02020603050405020304" pitchFamily="18" charset="0"/>
                <a:ea typeface="微软雅黑" panose="020B0503020204020204" pitchFamily="34" charset="-122"/>
              </a:rPr>
              <a:t>不同的空间几何构形</a:t>
            </a:r>
          </a:p>
        </p:txBody>
      </p:sp>
      <p:sp>
        <p:nvSpPr>
          <p:cNvPr id="55300" name="Text Box 7"/>
          <p:cNvSpPr txBox="1">
            <a:spLocks noChangeArrowheads="1"/>
          </p:cNvSpPr>
          <p:nvPr/>
        </p:nvSpPr>
        <p:spPr bwMode="auto">
          <a:xfrm>
            <a:off x="827087" y="1517627"/>
            <a:ext cx="7921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即使是同一种原子构成的晶体，也可以是复式晶体</a:t>
            </a:r>
          </a:p>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它们的原子在晶格中占据的位置在几何上可以是不等价的 </a:t>
            </a:r>
          </a:p>
        </p:txBody>
      </p:sp>
      <p:pic>
        <p:nvPicPr>
          <p:cNvPr id="55301" name="Picture 9" descr="Interactive graphic of H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41" y="2537018"/>
            <a:ext cx="3600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301" name="AutoShape 13"/>
          <p:cNvSpPr>
            <a:spLocks noChangeArrowheads="1"/>
          </p:cNvSpPr>
          <p:nvPr/>
        </p:nvSpPr>
        <p:spPr bwMode="auto">
          <a:xfrm>
            <a:off x="1526679" y="2954531"/>
            <a:ext cx="720725" cy="647700"/>
          </a:xfrm>
          <a:prstGeom prst="triangle">
            <a:avLst>
              <a:gd name="adj" fmla="val 50000"/>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8302" name="AutoShape 14"/>
          <p:cNvSpPr>
            <a:spLocks noChangeArrowheads="1"/>
          </p:cNvSpPr>
          <p:nvPr/>
        </p:nvSpPr>
        <p:spPr bwMode="auto">
          <a:xfrm flipV="1">
            <a:off x="993279" y="2752918"/>
            <a:ext cx="720725" cy="647700"/>
          </a:xfrm>
          <a:prstGeom prst="triangle">
            <a:avLst>
              <a:gd name="adj" fmla="val 50000"/>
            </a:avLst>
          </a:prstGeom>
          <a:noFill/>
          <a:ln w="762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04" name="Text Box 15"/>
          <p:cNvSpPr txBox="1">
            <a:spLocks noChangeArrowheads="1"/>
          </p:cNvSpPr>
          <p:nvPr/>
        </p:nvSpPr>
        <p:spPr bwMode="auto">
          <a:xfrm>
            <a:off x="1887041" y="564375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六角密排</a:t>
            </a:r>
          </a:p>
        </p:txBody>
      </p:sp>
      <p:grpSp>
        <p:nvGrpSpPr>
          <p:cNvPr id="908304" name="Group 16"/>
          <p:cNvGrpSpPr/>
          <p:nvPr/>
        </p:nvGrpSpPr>
        <p:grpSpPr bwMode="auto">
          <a:xfrm>
            <a:off x="4993779" y="2367156"/>
            <a:ext cx="3322637" cy="3554412"/>
            <a:chOff x="2905" y="1706"/>
            <a:chExt cx="2093" cy="2239"/>
          </a:xfrm>
        </p:grpSpPr>
        <p:sp>
          <p:nvSpPr>
            <p:cNvPr id="55306" name="Rectangle 17"/>
            <p:cNvSpPr>
              <a:spLocks noChangeArrowheads="1"/>
            </p:cNvSpPr>
            <p:nvPr/>
          </p:nvSpPr>
          <p:spPr bwMode="auto">
            <a:xfrm>
              <a:off x="2905" y="1891"/>
              <a:ext cx="2093" cy="1879"/>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07" name="Text Box 18"/>
            <p:cNvSpPr txBox="1">
              <a:spLocks noChangeArrowheads="1"/>
            </p:cNvSpPr>
            <p:nvPr/>
          </p:nvSpPr>
          <p:spPr bwMode="auto">
            <a:xfrm>
              <a:off x="3152" y="3657"/>
              <a:ext cx="1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kumimoji="1" lang="en-US" altLang="zh-CN"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Si, Ge</a:t>
              </a:r>
              <a:r>
                <a:rPr kumimoji="1"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的晶体构造</a:t>
              </a:r>
            </a:p>
          </p:txBody>
        </p:sp>
        <p:sp>
          <p:nvSpPr>
            <p:cNvPr id="55308" name="Text Box 19"/>
            <p:cNvSpPr txBox="1">
              <a:spLocks noChangeArrowheads="1"/>
            </p:cNvSpPr>
            <p:nvPr/>
          </p:nvSpPr>
          <p:spPr bwMode="auto">
            <a:xfrm>
              <a:off x="3325" y="1706"/>
              <a:ext cx="1177" cy="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400" b="1">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金刚石结构</a:t>
              </a:r>
              <a:r>
                <a:rPr kumimoji="1" lang="zh-CN" altLang="en-US" sz="2400" b="1">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55309" name="Group 20"/>
            <p:cNvGrpSpPr/>
            <p:nvPr/>
          </p:nvGrpSpPr>
          <p:grpSpPr bwMode="auto">
            <a:xfrm>
              <a:off x="3016" y="1979"/>
              <a:ext cx="1866" cy="1699"/>
              <a:chOff x="3016" y="1979"/>
              <a:chExt cx="1866" cy="1699"/>
            </a:xfrm>
          </p:grpSpPr>
          <p:graphicFrame>
            <p:nvGraphicFramePr>
              <p:cNvPr id="55310" name="Object 21"/>
              <p:cNvGraphicFramePr>
                <a:graphicFrameLocks noChangeAspect="1"/>
              </p:cNvGraphicFramePr>
              <p:nvPr/>
            </p:nvGraphicFramePr>
            <p:xfrm>
              <a:off x="3016" y="1979"/>
              <a:ext cx="1866" cy="1699"/>
            </p:xfrm>
            <a:graphic>
              <a:graphicData uri="http://schemas.openxmlformats.org/presentationml/2006/ole">
                <mc:AlternateContent xmlns:mc="http://schemas.openxmlformats.org/markup-compatibility/2006">
                  <mc:Choice xmlns:v="urn:schemas-microsoft-com:vml" Requires="v">
                    <p:oleObj spid="_x0000_s55771" name="Photo Editor Photo" r:id="rId5" imgW="3362325" imgH="3190875" progId="MSPhotoEd.3">
                      <p:embed/>
                    </p:oleObj>
                  </mc:Choice>
                  <mc:Fallback>
                    <p:oleObj name="Photo Editor Photo" r:id="rId5" imgW="3362325" imgH="3190875" progId="MSPhotoEd.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 y="1979"/>
                            <a:ext cx="1866" cy="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11" name="Oval 22"/>
              <p:cNvSpPr>
                <a:spLocks noChangeArrowheads="1"/>
              </p:cNvSpPr>
              <p:nvPr/>
            </p:nvSpPr>
            <p:spPr bwMode="auto">
              <a:xfrm>
                <a:off x="3134" y="234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2" name="Oval 23"/>
              <p:cNvSpPr>
                <a:spLocks noChangeArrowheads="1"/>
              </p:cNvSpPr>
              <p:nvPr/>
            </p:nvSpPr>
            <p:spPr bwMode="auto">
              <a:xfrm>
                <a:off x="3448" y="27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3" name="Oval 24"/>
              <p:cNvSpPr>
                <a:spLocks noChangeArrowheads="1"/>
              </p:cNvSpPr>
              <p:nvPr/>
            </p:nvSpPr>
            <p:spPr bwMode="auto">
              <a:xfrm>
                <a:off x="3125" y="334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4" name="Oval 25"/>
              <p:cNvSpPr>
                <a:spLocks noChangeArrowheads="1"/>
              </p:cNvSpPr>
              <p:nvPr/>
            </p:nvSpPr>
            <p:spPr bwMode="auto">
              <a:xfrm>
                <a:off x="3784" y="2063"/>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5" name="Oval 26"/>
              <p:cNvSpPr>
                <a:spLocks noChangeArrowheads="1"/>
              </p:cNvSpPr>
              <p:nvPr/>
            </p:nvSpPr>
            <p:spPr bwMode="auto">
              <a:xfrm>
                <a:off x="4736" y="221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6" name="Oval 27"/>
              <p:cNvSpPr>
                <a:spLocks noChangeArrowheads="1"/>
              </p:cNvSpPr>
              <p:nvPr/>
            </p:nvSpPr>
            <p:spPr bwMode="auto">
              <a:xfrm>
                <a:off x="4727" y="3249"/>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7" name="Oval 28"/>
              <p:cNvSpPr>
                <a:spLocks noChangeArrowheads="1"/>
              </p:cNvSpPr>
              <p:nvPr/>
            </p:nvSpPr>
            <p:spPr bwMode="auto">
              <a:xfrm>
                <a:off x="3923" y="229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8" name="Oval 29"/>
              <p:cNvSpPr>
                <a:spLocks noChangeArrowheads="1"/>
              </p:cNvSpPr>
              <p:nvPr/>
            </p:nvSpPr>
            <p:spPr bwMode="auto">
              <a:xfrm>
                <a:off x="4074" y="25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19" name="Oval 30"/>
              <p:cNvSpPr>
                <a:spLocks noChangeArrowheads="1"/>
              </p:cNvSpPr>
              <p:nvPr/>
            </p:nvSpPr>
            <p:spPr bwMode="auto">
              <a:xfrm>
                <a:off x="4258" y="265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0" name="Oval 31"/>
              <p:cNvSpPr>
                <a:spLocks noChangeArrowheads="1"/>
              </p:cNvSpPr>
              <p:nvPr/>
            </p:nvSpPr>
            <p:spPr bwMode="auto">
              <a:xfrm>
                <a:off x="4400" y="286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1" name="Oval 32"/>
              <p:cNvSpPr>
                <a:spLocks noChangeArrowheads="1"/>
              </p:cNvSpPr>
              <p:nvPr/>
            </p:nvSpPr>
            <p:spPr bwMode="auto">
              <a:xfrm>
                <a:off x="3584" y="29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2" name="Oval 33"/>
              <p:cNvSpPr>
                <a:spLocks noChangeArrowheads="1"/>
              </p:cNvSpPr>
              <p:nvPr/>
            </p:nvSpPr>
            <p:spPr bwMode="auto">
              <a:xfrm>
                <a:off x="3775" y="307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3" name="Oval 34"/>
              <p:cNvSpPr>
                <a:spLocks noChangeArrowheads="1"/>
              </p:cNvSpPr>
              <p:nvPr/>
            </p:nvSpPr>
            <p:spPr bwMode="auto">
              <a:xfrm>
                <a:off x="3893" y="330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4" name="Oval 35"/>
              <p:cNvSpPr>
                <a:spLocks noChangeArrowheads="1"/>
              </p:cNvSpPr>
              <p:nvPr/>
            </p:nvSpPr>
            <p:spPr bwMode="auto">
              <a:xfrm>
                <a:off x="4071" y="353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5" name="Oval 36"/>
              <p:cNvSpPr>
                <a:spLocks noChangeArrowheads="1"/>
              </p:cNvSpPr>
              <p:nvPr/>
            </p:nvSpPr>
            <p:spPr bwMode="auto">
              <a:xfrm>
                <a:off x="3497" y="307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6" name="Oval 37"/>
              <p:cNvSpPr>
                <a:spLocks noChangeArrowheads="1"/>
              </p:cNvSpPr>
              <p:nvPr/>
            </p:nvSpPr>
            <p:spPr bwMode="auto">
              <a:xfrm>
                <a:off x="3838" y="24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7" name="Oval 38"/>
              <p:cNvSpPr>
                <a:spLocks noChangeArrowheads="1"/>
              </p:cNvSpPr>
              <p:nvPr/>
            </p:nvSpPr>
            <p:spPr bwMode="auto">
              <a:xfrm>
                <a:off x="3992" y="264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28" name="Oval 39"/>
              <p:cNvSpPr>
                <a:spLocks noChangeArrowheads="1"/>
              </p:cNvSpPr>
              <p:nvPr/>
            </p:nvSpPr>
            <p:spPr bwMode="auto">
              <a:xfrm>
                <a:off x="4319" y="300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4" name="Text Box 4"/>
          <p:cNvSpPr txBox="1">
            <a:spLocks noChangeArrowheads="1"/>
          </p:cNvSpPr>
          <p:nvPr/>
        </p:nvSpPr>
        <p:spPr bwMode="auto">
          <a:xfrm>
            <a:off x="2184083" y="260648"/>
            <a:ext cx="4907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非布拉菲格子-复式晶格</a:t>
            </a:r>
          </a:p>
        </p:txBody>
      </p:sp>
      <p:sp>
        <p:nvSpPr>
          <p:cNvPr id="35" name="Rectangle 37"/>
          <p:cNvSpPr>
            <a:spLocks noChangeArrowheads="1"/>
          </p:cNvSpPr>
          <p:nvPr/>
        </p:nvSpPr>
        <p:spPr bwMode="auto">
          <a:xfrm flipV="1">
            <a:off x="129381" y="8759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6" name="页脚占位符 1">
            <a:extLst>
              <a:ext uri="{FF2B5EF4-FFF2-40B4-BE49-F238E27FC236}">
                <a16:creationId xmlns:a16="http://schemas.microsoft.com/office/drawing/2014/main" id="{A6B30306-E190-4BEF-8093-1B0FD657BE9B}"/>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7" name="灯片编号占位符 2">
            <a:extLst>
              <a:ext uri="{FF2B5EF4-FFF2-40B4-BE49-F238E27FC236}">
                <a16:creationId xmlns:a16="http://schemas.microsoft.com/office/drawing/2014/main" id="{3905DCC8-97B1-4807-AC96-1374ED45A3B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908301"/>
                                        </p:tgtEl>
                                        <p:attrNameLst>
                                          <p:attrName>style.visibility</p:attrName>
                                        </p:attrNameLst>
                                      </p:cBhvr>
                                      <p:to>
                                        <p:strVal val="visible"/>
                                      </p:to>
                                    </p:set>
                                    <p:anim calcmode="lin" valueType="num">
                                      <p:cBhvr>
                                        <p:cTn id="7" dur="5000" fill="hold"/>
                                        <p:tgtEl>
                                          <p:spTgt spid="908301"/>
                                        </p:tgtEl>
                                        <p:attrNameLst>
                                          <p:attrName>ppt_w</p:attrName>
                                        </p:attrNameLst>
                                      </p:cBhvr>
                                      <p:tavLst>
                                        <p:tav tm="0" fmla="#ppt_w*sin(2.5*pi*$)">
                                          <p:val>
                                            <p:fltVal val="0"/>
                                          </p:val>
                                        </p:tav>
                                        <p:tav tm="100000">
                                          <p:val>
                                            <p:fltVal val="1"/>
                                          </p:val>
                                        </p:tav>
                                      </p:tavLst>
                                    </p:anim>
                                    <p:anim calcmode="lin" valueType="num">
                                      <p:cBhvr>
                                        <p:cTn id="8" dur="5000" fill="hold"/>
                                        <p:tgtEl>
                                          <p:spTgt spid="90830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908302"/>
                                        </p:tgtEl>
                                        <p:attrNameLst>
                                          <p:attrName>style.visibility</p:attrName>
                                        </p:attrNameLst>
                                      </p:cBhvr>
                                      <p:to>
                                        <p:strVal val="visible"/>
                                      </p:to>
                                    </p:set>
                                    <p:anim calcmode="lin" valueType="num">
                                      <p:cBhvr>
                                        <p:cTn id="13" dur="5000" fill="hold"/>
                                        <p:tgtEl>
                                          <p:spTgt spid="908302"/>
                                        </p:tgtEl>
                                        <p:attrNameLst>
                                          <p:attrName>ppt_w</p:attrName>
                                        </p:attrNameLst>
                                      </p:cBhvr>
                                      <p:tavLst>
                                        <p:tav tm="0" fmla="#ppt_w*sin(2.5*pi*$)">
                                          <p:val>
                                            <p:fltVal val="0"/>
                                          </p:val>
                                        </p:tav>
                                        <p:tav tm="100000">
                                          <p:val>
                                            <p:fltVal val="1"/>
                                          </p:val>
                                        </p:tav>
                                      </p:tavLst>
                                    </p:anim>
                                    <p:anim calcmode="lin" valueType="num">
                                      <p:cBhvr>
                                        <p:cTn id="14" dur="5000" fill="hold"/>
                                        <p:tgtEl>
                                          <p:spTgt spid="90830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08304"/>
                                        </p:tgtEl>
                                        <p:attrNameLst>
                                          <p:attrName>style.visibility</p:attrName>
                                        </p:attrNameLst>
                                      </p:cBhvr>
                                      <p:to>
                                        <p:strVal val="visible"/>
                                      </p:to>
                                    </p:set>
                                    <p:animEffect transition="in" filter="dissolve">
                                      <p:cBhvr>
                                        <p:cTn id="19" dur="500"/>
                                        <p:tgtEl>
                                          <p:spTgt spid="908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301" grpId="0" animBg="1"/>
      <p:bldP spid="90830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5"/>
          <p:cNvSpPr txBox="1">
            <a:spLocks noChangeArrowheads="1"/>
          </p:cNvSpPr>
          <p:nvPr/>
        </p:nvSpPr>
        <p:spPr bwMode="auto">
          <a:xfrm>
            <a:off x="1475656" y="970861"/>
            <a:ext cx="7340471"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每一种等价基元形成一个简单晶格</a:t>
            </a:r>
          </a:p>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不同等价基元形成的简单晶格是相同的</a:t>
            </a:r>
          </a:p>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复式晶格就是由各等价基元组成的晶格相互穿套而成 </a:t>
            </a:r>
          </a:p>
        </p:txBody>
      </p:sp>
      <p:grpSp>
        <p:nvGrpSpPr>
          <p:cNvPr id="911372" name="Group 12"/>
          <p:cNvGrpSpPr/>
          <p:nvPr/>
        </p:nvGrpSpPr>
        <p:grpSpPr bwMode="auto">
          <a:xfrm>
            <a:off x="323850" y="2422476"/>
            <a:ext cx="3351213" cy="3255962"/>
            <a:chOff x="204" y="1707"/>
            <a:chExt cx="2111" cy="2051"/>
          </a:xfrm>
        </p:grpSpPr>
        <p:pic>
          <p:nvPicPr>
            <p:cNvPr id="563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2024"/>
              <a:ext cx="1884" cy="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 Box 8"/>
            <p:cNvSpPr txBox="1">
              <a:spLocks noChangeArrowheads="1"/>
            </p:cNvSpPr>
            <p:nvPr/>
          </p:nvSpPr>
          <p:spPr bwMode="auto">
            <a:xfrm>
              <a:off x="204" y="1707"/>
              <a:ext cx="58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600" b="1"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NaCl</a:t>
              </a:r>
              <a:endPar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11371" name="Group 11"/>
          <p:cNvGrpSpPr/>
          <p:nvPr/>
        </p:nvGrpSpPr>
        <p:grpSpPr bwMode="auto">
          <a:xfrm>
            <a:off x="3635375" y="2420888"/>
            <a:ext cx="5041900" cy="3368675"/>
            <a:chOff x="2290" y="1706"/>
            <a:chExt cx="3176" cy="2122"/>
          </a:xfrm>
        </p:grpSpPr>
        <p:pic>
          <p:nvPicPr>
            <p:cNvPr id="5632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1706"/>
              <a:ext cx="2677" cy="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7" name="AutoShape 10"/>
            <p:cNvSpPr>
              <a:spLocks noChangeArrowheads="1"/>
            </p:cNvSpPr>
            <p:nvPr/>
          </p:nvSpPr>
          <p:spPr bwMode="auto">
            <a:xfrm>
              <a:off x="2290" y="2568"/>
              <a:ext cx="545" cy="227"/>
            </a:xfrm>
            <a:prstGeom prst="rightArrow">
              <a:avLst>
                <a:gd name="adj1" fmla="val 50000"/>
                <a:gd name="adj2" fmla="val 60022"/>
              </a:avLst>
            </a:prstGeom>
            <a:solidFill>
              <a:schemeClr val="accent1"/>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Text Box 4"/>
          <p:cNvSpPr txBox="1">
            <a:spLocks noChangeArrowheads="1"/>
          </p:cNvSpPr>
          <p:nvPr/>
        </p:nvSpPr>
        <p:spPr bwMode="auto">
          <a:xfrm>
            <a:off x="2184083" y="260648"/>
            <a:ext cx="4907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非布拉菲格子-复式晶格</a:t>
            </a:r>
          </a:p>
        </p:txBody>
      </p:sp>
      <p:sp>
        <p:nvSpPr>
          <p:cNvPr id="12" name="Rectangle 37"/>
          <p:cNvSpPr>
            <a:spLocks noChangeArrowheads="1"/>
          </p:cNvSpPr>
          <p:nvPr/>
        </p:nvSpPr>
        <p:spPr bwMode="auto">
          <a:xfrm flipV="1">
            <a:off x="129381" y="8759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页脚占位符 1">
            <a:extLst>
              <a:ext uri="{FF2B5EF4-FFF2-40B4-BE49-F238E27FC236}">
                <a16:creationId xmlns:a16="http://schemas.microsoft.com/office/drawing/2014/main" id="{B74EFFEC-B422-443A-A9B7-B07D981AB52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E8E1EA4A-9BC5-4CD3-AEB8-844C404A7E4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1372"/>
                                        </p:tgtEl>
                                        <p:attrNameLst>
                                          <p:attrName>style.visibility</p:attrName>
                                        </p:attrNameLst>
                                      </p:cBhvr>
                                      <p:to>
                                        <p:strVal val="visible"/>
                                      </p:to>
                                    </p:set>
                                    <p:animEffect transition="in" filter="dissolve">
                                      <p:cBhvr>
                                        <p:cTn id="7" dur="500"/>
                                        <p:tgtEl>
                                          <p:spTgt spid="91137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911371"/>
                                        </p:tgtEl>
                                        <p:attrNameLst>
                                          <p:attrName>style.visibility</p:attrName>
                                        </p:attrNameLst>
                                      </p:cBhvr>
                                      <p:to>
                                        <p:strVal val="visible"/>
                                      </p:to>
                                    </p:set>
                                    <p:animEffect transition="in" filter="slide(fromLeft)">
                                      <p:cBhvr>
                                        <p:cTn id="12" dur="500"/>
                                        <p:tgtEl>
                                          <p:spTgt spid="91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883867"/>
            <a:ext cx="3095625"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6"/>
          <p:cNvSpPr txBox="1">
            <a:spLocks noChangeArrowheads="1"/>
          </p:cNvSpPr>
          <p:nvPr/>
        </p:nvSpPr>
        <p:spPr bwMode="auto">
          <a:xfrm>
            <a:off x="376238" y="2348880"/>
            <a:ext cx="88838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600" b="1"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CsCl</a:t>
            </a:r>
            <a:endPar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Group 8"/>
          <p:cNvGrpSpPr/>
          <p:nvPr/>
        </p:nvGrpSpPr>
        <p:grpSpPr bwMode="auto">
          <a:xfrm>
            <a:off x="3203575" y="2452067"/>
            <a:ext cx="5556250" cy="3659188"/>
            <a:chOff x="2018" y="1616"/>
            <a:chExt cx="3500" cy="2305"/>
          </a:xfrm>
        </p:grpSpPr>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1616"/>
              <a:ext cx="3001" cy="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7"/>
            <p:cNvSpPr>
              <a:spLocks noChangeArrowheads="1"/>
            </p:cNvSpPr>
            <p:nvPr/>
          </p:nvSpPr>
          <p:spPr bwMode="auto">
            <a:xfrm>
              <a:off x="2018" y="2614"/>
              <a:ext cx="589" cy="227"/>
            </a:xfrm>
            <a:prstGeom prst="rightArrow">
              <a:avLst>
                <a:gd name="adj1" fmla="val 50000"/>
                <a:gd name="adj2" fmla="val 6486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Text Box 5"/>
          <p:cNvSpPr txBox="1">
            <a:spLocks noChangeArrowheads="1"/>
          </p:cNvSpPr>
          <p:nvPr/>
        </p:nvSpPr>
        <p:spPr bwMode="auto">
          <a:xfrm>
            <a:off x="1475656" y="970861"/>
            <a:ext cx="7340471"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每一种等价基元形成一个简单晶格</a:t>
            </a:r>
          </a:p>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不同等价基元形成的简单晶格是相同的</a:t>
            </a:r>
          </a:p>
          <a:p>
            <a:pPr eaLnBrk="1" hangingPunct="1">
              <a:lnSpc>
                <a:spcPct val="110000"/>
              </a:lnSpc>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复式晶格就是由各等价基元组成的晶格相互穿套而成 </a:t>
            </a:r>
          </a:p>
        </p:txBody>
      </p:sp>
      <p:sp>
        <p:nvSpPr>
          <p:cNvPr id="16" name="Text Box 4"/>
          <p:cNvSpPr txBox="1">
            <a:spLocks noChangeArrowheads="1"/>
          </p:cNvSpPr>
          <p:nvPr/>
        </p:nvSpPr>
        <p:spPr bwMode="auto">
          <a:xfrm>
            <a:off x="2184083" y="260648"/>
            <a:ext cx="49072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defTabSz="914400">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非布拉菲格子-复式晶格</a:t>
            </a:r>
          </a:p>
        </p:txBody>
      </p:sp>
      <p:sp>
        <p:nvSpPr>
          <p:cNvPr id="17" name="Rectangle 37"/>
          <p:cNvSpPr>
            <a:spLocks noChangeArrowheads="1"/>
          </p:cNvSpPr>
          <p:nvPr/>
        </p:nvSpPr>
        <p:spPr bwMode="auto">
          <a:xfrm flipV="1">
            <a:off x="129381" y="8759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8" name="页脚占位符 1">
            <a:extLst>
              <a:ext uri="{FF2B5EF4-FFF2-40B4-BE49-F238E27FC236}">
                <a16:creationId xmlns:a16="http://schemas.microsoft.com/office/drawing/2014/main" id="{007FB291-4E07-45C6-8F87-FA0969A89F9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 name="灯片编号占位符 2">
            <a:extLst>
              <a:ext uri="{FF2B5EF4-FFF2-40B4-BE49-F238E27FC236}">
                <a16:creationId xmlns:a16="http://schemas.microsoft.com/office/drawing/2014/main" id="{863BB104-6B0D-4166-AF1D-3B0F95BC77E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rrowheads="1"/>
          </p:cNvSpPr>
          <p:nvPr>
            <p:ph type="title" sz="quarter" idx="4294967295"/>
          </p:nvPr>
        </p:nvSpPr>
        <p:spPr bwMode="auto">
          <a:xfrm>
            <a:off x="1004888" y="414835"/>
            <a:ext cx="7010400" cy="6379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各种漂亮的晶体</a:t>
            </a:r>
          </a:p>
        </p:txBody>
      </p:sp>
      <p:pic>
        <p:nvPicPr>
          <p:cNvPr id="30724" name="Picture 3" descr="calcite_pu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085850" y="1181816"/>
            <a:ext cx="2914650" cy="2185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45" name="Picture 5" descr="osmer_ruby"/>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4510088" y="1306402"/>
            <a:ext cx="4038600" cy="2019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44" name="Text Box 4"/>
          <p:cNvSpPr txBox="1">
            <a:spLocks noChangeArrowheads="1"/>
          </p:cNvSpPr>
          <p:nvPr/>
        </p:nvSpPr>
        <p:spPr bwMode="auto">
          <a:xfrm>
            <a:off x="1185719" y="3379713"/>
            <a:ext cx="3538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ct val="500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方解石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Calcite (CaCO</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68646" name="Text Box 6"/>
          <p:cNvSpPr txBox="1">
            <a:spLocks noChangeArrowheads="1"/>
          </p:cNvSpPr>
          <p:nvPr/>
        </p:nvSpPr>
        <p:spPr bwMode="auto">
          <a:xfrm>
            <a:off x="4319910" y="3284984"/>
            <a:ext cx="4500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spcBef>
                <a:spcPct val="500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红宝石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Ruby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含有</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Cr</a:t>
            </a:r>
            <a:r>
              <a:rPr lang="en-US" altLang="zh-CN" sz="2000" b="1" baseline="30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离子的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Al</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337928" name="Group 8"/>
          <p:cNvGrpSpPr/>
          <p:nvPr/>
        </p:nvGrpSpPr>
        <p:grpSpPr bwMode="auto">
          <a:xfrm>
            <a:off x="1068244" y="4171119"/>
            <a:ext cx="3773488" cy="1790700"/>
            <a:chOff x="684" y="2908"/>
            <a:chExt cx="2377" cy="1128"/>
          </a:xfrm>
        </p:grpSpPr>
        <p:pic>
          <p:nvPicPr>
            <p:cNvPr id="30734" name="Picture 7" descr="sphalerite_grn_xt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 y="2908"/>
              <a:ext cx="2167" cy="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5" name="Text Box 8"/>
            <p:cNvSpPr txBox="1">
              <a:spLocks noChangeArrowheads="1"/>
            </p:cNvSpPr>
            <p:nvPr/>
          </p:nvSpPr>
          <p:spPr bwMode="auto">
            <a:xfrm>
              <a:off x="747" y="3748"/>
              <a:ext cx="23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ct val="500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闪锌矿 </a:t>
              </a:r>
              <a:r>
                <a:rPr lang="en-US" altLang="en-US" sz="2000" b="1" dirty="0" err="1">
                  <a:latin typeface="Times New Roman" panose="02020603050405020304" pitchFamily="18" charset="0"/>
                  <a:ea typeface="微软雅黑" panose="020B0503020204020204" pitchFamily="34" charset="-122"/>
                  <a:cs typeface="Times New Roman" panose="02020603050405020304" pitchFamily="18" charset="0"/>
                </a:rPr>
                <a:t>Sphalerite</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ZnS</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30730" name="Group 12"/>
          <p:cNvGrpSpPr/>
          <p:nvPr/>
        </p:nvGrpSpPr>
        <p:grpSpPr bwMode="auto">
          <a:xfrm>
            <a:off x="5257800" y="3933056"/>
            <a:ext cx="4032250" cy="2087563"/>
            <a:chOff x="3470" y="2750"/>
            <a:chExt cx="2540" cy="1315"/>
          </a:xfrm>
        </p:grpSpPr>
        <p:sp>
          <p:nvSpPr>
            <p:cNvPr id="30732" name="Text Box 10"/>
            <p:cNvSpPr txBox="1">
              <a:spLocks noChangeArrowheads="1"/>
            </p:cNvSpPr>
            <p:nvPr/>
          </p:nvSpPr>
          <p:spPr bwMode="auto">
            <a:xfrm>
              <a:off x="4922" y="3546"/>
              <a:ext cx="10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ct val="500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钻石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Diamond (C)</a:t>
              </a:r>
            </a:p>
          </p:txBody>
        </p:sp>
        <p:pic>
          <p:nvPicPr>
            <p:cNvPr id="3073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 y="2750"/>
              <a:ext cx="1452"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 Box 2"/>
          <p:cNvSpPr txBox="1">
            <a:spLocks noChangeArrowheads="1"/>
          </p:cNvSpPr>
          <p:nvPr/>
        </p:nvSpPr>
        <p:spPr bwMode="auto">
          <a:xfrm>
            <a:off x="2117725" y="98425"/>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kumimoji="1" lang="ja-JP" altLang="en-US" sz="24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8" name="页脚占位符 1">
            <a:extLst>
              <a:ext uri="{FF2B5EF4-FFF2-40B4-BE49-F238E27FC236}">
                <a16:creationId xmlns:a16="http://schemas.microsoft.com/office/drawing/2014/main" id="{8634B0BC-BEF0-476C-B695-031E0A4959DB}"/>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0" name="灯片编号占位符 2">
            <a:extLst>
              <a:ext uri="{FF2B5EF4-FFF2-40B4-BE49-F238E27FC236}">
                <a16:creationId xmlns:a16="http://schemas.microsoft.com/office/drawing/2014/main" id="{C9FBC86B-3C7B-450E-9B63-9B882C1A150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7330" name="Group 2"/>
          <p:cNvGrpSpPr/>
          <p:nvPr/>
        </p:nvGrpSpPr>
        <p:grpSpPr bwMode="auto">
          <a:xfrm>
            <a:off x="1600200" y="914400"/>
            <a:ext cx="5988050" cy="3978275"/>
            <a:chOff x="1008" y="576"/>
            <a:chExt cx="3772" cy="2506"/>
          </a:xfrm>
        </p:grpSpPr>
        <p:sp>
          <p:nvSpPr>
            <p:cNvPr id="59802" name="Text Box 3"/>
            <p:cNvSpPr txBox="1">
              <a:spLocks noChangeAspect="1" noChangeArrowheads="1"/>
            </p:cNvSpPr>
            <p:nvPr/>
          </p:nvSpPr>
          <p:spPr bwMode="auto">
            <a:xfrm>
              <a:off x="1981" y="921"/>
              <a:ext cx="44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just"/>
              <a:r>
                <a:rPr lang="en-US" altLang="zh-CN"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nvGrpSpPr>
            <p:cNvPr id="59803" name="Group 4"/>
            <p:cNvGrpSpPr>
              <a:grpSpLocks noChangeAspect="1"/>
            </p:cNvGrpSpPr>
            <p:nvPr/>
          </p:nvGrpSpPr>
          <p:grpSpPr bwMode="auto">
            <a:xfrm>
              <a:off x="1008" y="576"/>
              <a:ext cx="3772" cy="2506"/>
              <a:chOff x="2981" y="7579"/>
              <a:chExt cx="6019" cy="4001"/>
            </a:xfrm>
          </p:grpSpPr>
          <p:sp>
            <p:nvSpPr>
              <p:cNvPr id="59805" name="Text Box 5"/>
              <p:cNvSpPr txBox="1">
                <a:spLocks noChangeAspect="1" noChangeArrowheads="1"/>
              </p:cNvSpPr>
              <p:nvPr/>
            </p:nvSpPr>
            <p:spPr bwMode="auto">
              <a:xfrm>
                <a:off x="4013" y="7579"/>
                <a:ext cx="608"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just"/>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grpSp>
            <p:nvGrpSpPr>
              <p:cNvPr id="59806" name="Group 6"/>
              <p:cNvGrpSpPr>
                <a:grpSpLocks noChangeAspect="1"/>
              </p:cNvGrpSpPr>
              <p:nvPr/>
            </p:nvGrpSpPr>
            <p:grpSpPr bwMode="auto">
              <a:xfrm>
                <a:off x="2981" y="7722"/>
                <a:ext cx="6019" cy="3858"/>
                <a:chOff x="2520" y="7485"/>
                <a:chExt cx="6019" cy="3858"/>
              </a:xfrm>
            </p:grpSpPr>
            <p:sp>
              <p:nvSpPr>
                <p:cNvPr id="867335" name="AutoShape 7"/>
                <p:cNvSpPr>
                  <a:spLocks noChangeAspect="1" noChangeArrowheads="1"/>
                </p:cNvSpPr>
                <p:nvPr/>
              </p:nvSpPr>
              <p:spPr bwMode="auto">
                <a:xfrm>
                  <a:off x="3894" y="7564"/>
                  <a:ext cx="294"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36" name="AutoShape 8"/>
                <p:cNvSpPr>
                  <a:spLocks noChangeAspect="1" noChangeArrowheads="1"/>
                </p:cNvSpPr>
                <p:nvPr/>
              </p:nvSpPr>
              <p:spPr bwMode="auto">
                <a:xfrm>
                  <a:off x="3712" y="805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37" name="AutoShape 9"/>
                <p:cNvSpPr>
                  <a:spLocks noChangeAspect="1" noChangeArrowheads="1"/>
                </p:cNvSpPr>
                <p:nvPr/>
              </p:nvSpPr>
              <p:spPr bwMode="auto">
                <a:xfrm>
                  <a:off x="3530" y="853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38" name="AutoShape 10"/>
                <p:cNvSpPr>
                  <a:spLocks noChangeAspect="1" noChangeArrowheads="1"/>
                </p:cNvSpPr>
                <p:nvPr/>
              </p:nvSpPr>
              <p:spPr bwMode="auto">
                <a:xfrm>
                  <a:off x="3358" y="9012"/>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39" name="AutoShape 11"/>
                <p:cNvSpPr>
                  <a:spLocks noChangeAspect="1" noChangeArrowheads="1"/>
                </p:cNvSpPr>
                <p:nvPr/>
              </p:nvSpPr>
              <p:spPr bwMode="auto">
                <a:xfrm>
                  <a:off x="3197" y="948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0" name="AutoShape 12"/>
                <p:cNvSpPr>
                  <a:spLocks noChangeAspect="1" noChangeArrowheads="1"/>
                </p:cNvSpPr>
                <p:nvPr/>
              </p:nvSpPr>
              <p:spPr bwMode="auto">
                <a:xfrm>
                  <a:off x="3019"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1" name="AutoShape 13"/>
                <p:cNvSpPr>
                  <a:spLocks noChangeAspect="1" noChangeArrowheads="1"/>
                </p:cNvSpPr>
                <p:nvPr/>
              </p:nvSpPr>
              <p:spPr bwMode="auto">
                <a:xfrm>
                  <a:off x="2838"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2" name="AutoShape 14"/>
                <p:cNvSpPr>
                  <a:spLocks noChangeAspect="1" noChangeArrowheads="1"/>
                </p:cNvSpPr>
                <p:nvPr/>
              </p:nvSpPr>
              <p:spPr bwMode="auto">
                <a:xfrm>
                  <a:off x="2665" y="1091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3" name="AutoShape 15"/>
                <p:cNvSpPr>
                  <a:spLocks noChangeAspect="1" noChangeArrowheads="1"/>
                </p:cNvSpPr>
                <p:nvPr/>
              </p:nvSpPr>
              <p:spPr bwMode="auto">
                <a:xfrm>
                  <a:off x="4486" y="75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4" name="AutoShape 16"/>
                <p:cNvSpPr>
                  <a:spLocks noChangeAspect="1" noChangeArrowheads="1"/>
                </p:cNvSpPr>
                <p:nvPr/>
              </p:nvSpPr>
              <p:spPr bwMode="auto">
                <a:xfrm>
                  <a:off x="4304" y="805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5" name="AutoShape 17"/>
                <p:cNvSpPr>
                  <a:spLocks noChangeAspect="1" noChangeArrowheads="1"/>
                </p:cNvSpPr>
                <p:nvPr/>
              </p:nvSpPr>
              <p:spPr bwMode="auto">
                <a:xfrm>
                  <a:off x="4138" y="853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6" name="AutoShape 18"/>
                <p:cNvSpPr>
                  <a:spLocks noChangeAspect="1" noChangeArrowheads="1"/>
                </p:cNvSpPr>
                <p:nvPr/>
              </p:nvSpPr>
              <p:spPr bwMode="auto">
                <a:xfrm>
                  <a:off x="3956" y="9020"/>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7" name="AutoShape 19"/>
                <p:cNvSpPr>
                  <a:spLocks noChangeAspect="1" noChangeArrowheads="1"/>
                </p:cNvSpPr>
                <p:nvPr/>
              </p:nvSpPr>
              <p:spPr bwMode="auto">
                <a:xfrm>
                  <a:off x="3795" y="948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8" name="AutoShape 20"/>
                <p:cNvSpPr>
                  <a:spLocks noChangeAspect="1" noChangeArrowheads="1"/>
                </p:cNvSpPr>
                <p:nvPr/>
              </p:nvSpPr>
              <p:spPr bwMode="auto">
                <a:xfrm>
                  <a:off x="3608"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49" name="AutoShape 21"/>
                <p:cNvSpPr>
                  <a:spLocks noChangeAspect="1" noChangeArrowheads="1"/>
                </p:cNvSpPr>
                <p:nvPr/>
              </p:nvSpPr>
              <p:spPr bwMode="auto">
                <a:xfrm>
                  <a:off x="3446"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0" name="AutoShape 22"/>
                <p:cNvSpPr>
                  <a:spLocks noChangeAspect="1" noChangeArrowheads="1"/>
                </p:cNvSpPr>
                <p:nvPr/>
              </p:nvSpPr>
              <p:spPr bwMode="auto">
                <a:xfrm>
                  <a:off x="3265" y="1091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1" name="AutoShape 23"/>
                <p:cNvSpPr>
                  <a:spLocks noChangeAspect="1" noChangeArrowheads="1"/>
                </p:cNvSpPr>
                <p:nvPr/>
              </p:nvSpPr>
              <p:spPr bwMode="auto">
                <a:xfrm>
                  <a:off x="5084" y="756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2" name="AutoShape 24"/>
                <p:cNvSpPr>
                  <a:spLocks noChangeAspect="1" noChangeArrowheads="1"/>
                </p:cNvSpPr>
                <p:nvPr/>
              </p:nvSpPr>
              <p:spPr bwMode="auto">
                <a:xfrm>
                  <a:off x="4923" y="805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3" name="AutoShape 25"/>
                <p:cNvSpPr>
                  <a:spLocks noChangeAspect="1" noChangeArrowheads="1"/>
                </p:cNvSpPr>
                <p:nvPr/>
              </p:nvSpPr>
              <p:spPr bwMode="auto">
                <a:xfrm>
                  <a:off x="4741" y="853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4" name="AutoShape 26"/>
                <p:cNvSpPr>
                  <a:spLocks noChangeAspect="1" noChangeArrowheads="1"/>
                </p:cNvSpPr>
                <p:nvPr/>
              </p:nvSpPr>
              <p:spPr bwMode="auto">
                <a:xfrm>
                  <a:off x="4558" y="9020"/>
                  <a:ext cx="294"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5" name="AutoShape 27"/>
                <p:cNvSpPr>
                  <a:spLocks noChangeAspect="1" noChangeArrowheads="1"/>
                </p:cNvSpPr>
                <p:nvPr/>
              </p:nvSpPr>
              <p:spPr bwMode="auto">
                <a:xfrm>
                  <a:off x="4392" y="948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6" name="AutoShape 28"/>
                <p:cNvSpPr>
                  <a:spLocks noChangeAspect="1" noChangeArrowheads="1"/>
                </p:cNvSpPr>
                <p:nvPr/>
              </p:nvSpPr>
              <p:spPr bwMode="auto">
                <a:xfrm>
                  <a:off x="4211"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7" name="AutoShape 29"/>
                <p:cNvSpPr>
                  <a:spLocks noChangeAspect="1" noChangeArrowheads="1"/>
                </p:cNvSpPr>
                <p:nvPr/>
              </p:nvSpPr>
              <p:spPr bwMode="auto">
                <a:xfrm>
                  <a:off x="4026"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8" name="AutoShape 30"/>
                <p:cNvSpPr>
                  <a:spLocks noChangeAspect="1" noChangeArrowheads="1"/>
                </p:cNvSpPr>
                <p:nvPr/>
              </p:nvSpPr>
              <p:spPr bwMode="auto">
                <a:xfrm>
                  <a:off x="3872" y="1091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59" name="AutoShape 31"/>
                <p:cNvSpPr>
                  <a:spLocks noChangeAspect="1" noChangeArrowheads="1"/>
                </p:cNvSpPr>
                <p:nvPr/>
              </p:nvSpPr>
              <p:spPr bwMode="auto">
                <a:xfrm>
                  <a:off x="5697" y="75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0" name="AutoShape 32"/>
                <p:cNvSpPr>
                  <a:spLocks noChangeAspect="1" noChangeArrowheads="1"/>
                </p:cNvSpPr>
                <p:nvPr/>
              </p:nvSpPr>
              <p:spPr bwMode="auto">
                <a:xfrm>
                  <a:off x="5531" y="805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1" name="AutoShape 33"/>
                <p:cNvSpPr>
                  <a:spLocks noChangeAspect="1" noChangeArrowheads="1"/>
                </p:cNvSpPr>
                <p:nvPr/>
              </p:nvSpPr>
              <p:spPr bwMode="auto">
                <a:xfrm>
                  <a:off x="5349" y="853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2" name="AutoShape 34"/>
                <p:cNvSpPr>
                  <a:spLocks noChangeAspect="1" noChangeArrowheads="1"/>
                </p:cNvSpPr>
                <p:nvPr/>
              </p:nvSpPr>
              <p:spPr bwMode="auto">
                <a:xfrm>
                  <a:off x="5177" y="9015"/>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3" name="AutoShape 35"/>
                <p:cNvSpPr>
                  <a:spLocks noChangeAspect="1" noChangeArrowheads="1"/>
                </p:cNvSpPr>
                <p:nvPr/>
              </p:nvSpPr>
              <p:spPr bwMode="auto">
                <a:xfrm>
                  <a:off x="5006" y="948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4" name="AutoShape 36"/>
                <p:cNvSpPr>
                  <a:spLocks noChangeAspect="1" noChangeArrowheads="1"/>
                </p:cNvSpPr>
                <p:nvPr/>
              </p:nvSpPr>
              <p:spPr bwMode="auto">
                <a:xfrm>
                  <a:off x="4829"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5" name="AutoShape 37"/>
                <p:cNvSpPr>
                  <a:spLocks noChangeAspect="1" noChangeArrowheads="1"/>
                </p:cNvSpPr>
                <p:nvPr/>
              </p:nvSpPr>
              <p:spPr bwMode="auto">
                <a:xfrm>
                  <a:off x="4647"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6" name="AutoShape 38"/>
                <p:cNvSpPr>
                  <a:spLocks noChangeAspect="1" noChangeArrowheads="1"/>
                </p:cNvSpPr>
                <p:nvPr/>
              </p:nvSpPr>
              <p:spPr bwMode="auto">
                <a:xfrm>
                  <a:off x="4486" y="1091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7" name="AutoShape 39"/>
                <p:cNvSpPr>
                  <a:spLocks noChangeAspect="1" noChangeArrowheads="1"/>
                </p:cNvSpPr>
                <p:nvPr/>
              </p:nvSpPr>
              <p:spPr bwMode="auto">
                <a:xfrm>
                  <a:off x="5936" y="853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8" name="AutoShape 40"/>
                <p:cNvSpPr>
                  <a:spLocks noChangeAspect="1" noChangeArrowheads="1"/>
                </p:cNvSpPr>
                <p:nvPr/>
              </p:nvSpPr>
              <p:spPr bwMode="auto">
                <a:xfrm>
                  <a:off x="5593" y="948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69" name="AutoShape 41"/>
                <p:cNvSpPr>
                  <a:spLocks noChangeAspect="1" noChangeArrowheads="1"/>
                </p:cNvSpPr>
                <p:nvPr/>
              </p:nvSpPr>
              <p:spPr bwMode="auto">
                <a:xfrm>
                  <a:off x="5766" y="9015"/>
                  <a:ext cx="294"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0" name="AutoShape 42"/>
                <p:cNvSpPr>
                  <a:spLocks noChangeAspect="1" noChangeArrowheads="1"/>
                </p:cNvSpPr>
                <p:nvPr/>
              </p:nvSpPr>
              <p:spPr bwMode="auto">
                <a:xfrm>
                  <a:off x="5416" y="9970"/>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1" name="AutoShape 43"/>
                <p:cNvSpPr>
                  <a:spLocks noChangeAspect="1" noChangeArrowheads="1"/>
                </p:cNvSpPr>
                <p:nvPr/>
              </p:nvSpPr>
              <p:spPr bwMode="auto">
                <a:xfrm>
                  <a:off x="5245"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2" name="AutoShape 44"/>
                <p:cNvSpPr>
                  <a:spLocks noChangeAspect="1" noChangeArrowheads="1"/>
                </p:cNvSpPr>
                <p:nvPr/>
              </p:nvSpPr>
              <p:spPr bwMode="auto">
                <a:xfrm>
                  <a:off x="5073" y="1091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3" name="AutoShape 45"/>
                <p:cNvSpPr>
                  <a:spLocks noChangeAspect="1" noChangeArrowheads="1"/>
                </p:cNvSpPr>
                <p:nvPr/>
              </p:nvSpPr>
              <p:spPr bwMode="auto">
                <a:xfrm>
                  <a:off x="6284" y="7570"/>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4" name="AutoShape 46"/>
                <p:cNvSpPr>
                  <a:spLocks noChangeAspect="1" noChangeArrowheads="1"/>
                </p:cNvSpPr>
                <p:nvPr/>
              </p:nvSpPr>
              <p:spPr bwMode="auto">
                <a:xfrm>
                  <a:off x="6114" y="805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5" name="AutoShape 47"/>
                <p:cNvSpPr>
                  <a:spLocks noChangeAspect="1" noChangeArrowheads="1"/>
                </p:cNvSpPr>
                <p:nvPr/>
              </p:nvSpPr>
              <p:spPr bwMode="auto">
                <a:xfrm>
                  <a:off x="6741" y="806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6" name="AutoShape 48"/>
                <p:cNvSpPr>
                  <a:spLocks noChangeAspect="1" noChangeArrowheads="1"/>
                </p:cNvSpPr>
                <p:nvPr/>
              </p:nvSpPr>
              <p:spPr bwMode="auto">
                <a:xfrm>
                  <a:off x="6907" y="7562"/>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7" name="AutoShape 49"/>
                <p:cNvSpPr>
                  <a:spLocks noChangeAspect="1" noChangeArrowheads="1"/>
                </p:cNvSpPr>
                <p:nvPr/>
              </p:nvSpPr>
              <p:spPr bwMode="auto">
                <a:xfrm>
                  <a:off x="6548" y="8555"/>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8" name="AutoShape 50"/>
                <p:cNvSpPr>
                  <a:spLocks noChangeAspect="1" noChangeArrowheads="1"/>
                </p:cNvSpPr>
                <p:nvPr/>
              </p:nvSpPr>
              <p:spPr bwMode="auto">
                <a:xfrm>
                  <a:off x="6382" y="901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79" name="AutoShape 51"/>
                <p:cNvSpPr>
                  <a:spLocks noChangeAspect="1" noChangeArrowheads="1"/>
                </p:cNvSpPr>
                <p:nvPr/>
              </p:nvSpPr>
              <p:spPr bwMode="auto">
                <a:xfrm>
                  <a:off x="6209" y="9496"/>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0" name="AutoShape 52"/>
                <p:cNvSpPr>
                  <a:spLocks noChangeAspect="1" noChangeArrowheads="1"/>
                </p:cNvSpPr>
                <p:nvPr/>
              </p:nvSpPr>
              <p:spPr bwMode="auto">
                <a:xfrm>
                  <a:off x="6034"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1" name="AutoShape 53"/>
                <p:cNvSpPr>
                  <a:spLocks noChangeAspect="1" noChangeArrowheads="1"/>
                </p:cNvSpPr>
                <p:nvPr/>
              </p:nvSpPr>
              <p:spPr bwMode="auto">
                <a:xfrm>
                  <a:off x="5861"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2" name="AutoShape 54"/>
                <p:cNvSpPr>
                  <a:spLocks noChangeAspect="1" noChangeArrowheads="1"/>
                </p:cNvSpPr>
                <p:nvPr/>
              </p:nvSpPr>
              <p:spPr bwMode="auto">
                <a:xfrm>
                  <a:off x="5691" y="1091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3" name="AutoShape 55"/>
                <p:cNvSpPr>
                  <a:spLocks noChangeAspect="1" noChangeArrowheads="1"/>
                </p:cNvSpPr>
                <p:nvPr/>
              </p:nvSpPr>
              <p:spPr bwMode="auto">
                <a:xfrm>
                  <a:off x="6283" y="1092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4" name="AutoShape 56"/>
                <p:cNvSpPr>
                  <a:spLocks noChangeAspect="1" noChangeArrowheads="1"/>
                </p:cNvSpPr>
                <p:nvPr/>
              </p:nvSpPr>
              <p:spPr bwMode="auto">
                <a:xfrm>
                  <a:off x="6455" y="1045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5" name="AutoShape 57"/>
                <p:cNvSpPr>
                  <a:spLocks noChangeAspect="1" noChangeArrowheads="1"/>
                </p:cNvSpPr>
                <p:nvPr/>
              </p:nvSpPr>
              <p:spPr bwMode="auto">
                <a:xfrm>
                  <a:off x="6626" y="9964"/>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6" name="AutoShape 58"/>
                <p:cNvSpPr>
                  <a:spLocks noChangeAspect="1" noChangeArrowheads="1"/>
                </p:cNvSpPr>
                <p:nvPr/>
              </p:nvSpPr>
              <p:spPr bwMode="auto">
                <a:xfrm>
                  <a:off x="6803" y="9497"/>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7" name="AutoShape 59"/>
                <p:cNvSpPr>
                  <a:spLocks noChangeAspect="1" noChangeArrowheads="1"/>
                </p:cNvSpPr>
                <p:nvPr/>
              </p:nvSpPr>
              <p:spPr bwMode="auto">
                <a:xfrm>
                  <a:off x="6980" y="9020"/>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8" name="AutoShape 60"/>
                <p:cNvSpPr>
                  <a:spLocks noChangeAspect="1" noChangeArrowheads="1"/>
                </p:cNvSpPr>
                <p:nvPr/>
              </p:nvSpPr>
              <p:spPr bwMode="auto">
                <a:xfrm>
                  <a:off x="7148" y="8555"/>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89" name="AutoShape 61"/>
                <p:cNvSpPr>
                  <a:spLocks noChangeAspect="1" noChangeArrowheads="1"/>
                </p:cNvSpPr>
                <p:nvPr/>
              </p:nvSpPr>
              <p:spPr bwMode="auto">
                <a:xfrm>
                  <a:off x="7329" y="8062"/>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0" name="AutoShape 62"/>
                <p:cNvSpPr>
                  <a:spLocks noChangeAspect="1" noChangeArrowheads="1"/>
                </p:cNvSpPr>
                <p:nvPr/>
              </p:nvSpPr>
              <p:spPr bwMode="auto">
                <a:xfrm>
                  <a:off x="7505" y="7572"/>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1" name="AutoShape 63"/>
                <p:cNvSpPr>
                  <a:spLocks noChangeAspect="1" noChangeArrowheads="1"/>
                </p:cNvSpPr>
                <p:nvPr/>
              </p:nvSpPr>
              <p:spPr bwMode="auto">
                <a:xfrm>
                  <a:off x="7229" y="9975"/>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2" name="AutoShape 64"/>
                <p:cNvSpPr>
                  <a:spLocks noChangeAspect="1" noChangeArrowheads="1"/>
                </p:cNvSpPr>
                <p:nvPr/>
              </p:nvSpPr>
              <p:spPr bwMode="auto">
                <a:xfrm>
                  <a:off x="7052" y="10470"/>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3" name="AutoShape 65"/>
                <p:cNvSpPr>
                  <a:spLocks noChangeAspect="1" noChangeArrowheads="1"/>
                </p:cNvSpPr>
                <p:nvPr/>
              </p:nvSpPr>
              <p:spPr bwMode="auto">
                <a:xfrm>
                  <a:off x="6881" y="10926"/>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4" name="AutoShape 66"/>
                <p:cNvSpPr>
                  <a:spLocks noChangeAspect="1" noChangeArrowheads="1"/>
                </p:cNvSpPr>
                <p:nvPr/>
              </p:nvSpPr>
              <p:spPr bwMode="auto">
                <a:xfrm>
                  <a:off x="7401" y="9507"/>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5" name="AutoShape 67"/>
                <p:cNvSpPr>
                  <a:spLocks noChangeAspect="1" noChangeArrowheads="1"/>
                </p:cNvSpPr>
                <p:nvPr/>
              </p:nvSpPr>
              <p:spPr bwMode="auto">
                <a:xfrm>
                  <a:off x="7567" y="9031"/>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6" name="AutoShape 68"/>
                <p:cNvSpPr>
                  <a:spLocks noChangeAspect="1" noChangeArrowheads="1"/>
                </p:cNvSpPr>
                <p:nvPr/>
              </p:nvSpPr>
              <p:spPr bwMode="auto">
                <a:xfrm>
                  <a:off x="7931" y="8062"/>
                  <a:ext cx="295" cy="294"/>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7" name="AutoShape 69"/>
                <p:cNvSpPr>
                  <a:spLocks noChangeAspect="1" noChangeArrowheads="1"/>
                </p:cNvSpPr>
                <p:nvPr/>
              </p:nvSpPr>
              <p:spPr bwMode="auto">
                <a:xfrm>
                  <a:off x="7756" y="8549"/>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398" name="AutoShape 70"/>
                <p:cNvSpPr>
                  <a:spLocks noChangeAspect="1" noChangeArrowheads="1"/>
                </p:cNvSpPr>
                <p:nvPr/>
              </p:nvSpPr>
              <p:spPr bwMode="auto">
                <a:xfrm>
                  <a:off x="8102" y="7572"/>
                  <a:ext cx="295" cy="295"/>
                </a:xfrm>
                <a:prstGeom prst="star5">
                  <a:avLst/>
                </a:prstGeom>
                <a:solidFill>
                  <a:srgbClr val="FFFF99"/>
                </a:solidFill>
                <a:ln w="9525">
                  <a:solidFill>
                    <a:srgbClr val="000000"/>
                  </a:solidFill>
                  <a:miter lim="800000"/>
                </a:ln>
              </p:spPr>
              <p:txBody>
                <a:bodyPr/>
                <a:lstStyle/>
                <a:p>
                  <a:pPr eaLnBrk="1" hangingPunct="1">
                    <a:defRPr/>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9871" name="Group 71"/>
                <p:cNvGrpSpPr>
                  <a:grpSpLocks noChangeAspect="1"/>
                </p:cNvGrpSpPr>
                <p:nvPr/>
              </p:nvGrpSpPr>
              <p:grpSpPr bwMode="auto">
                <a:xfrm>
                  <a:off x="2520" y="7485"/>
                  <a:ext cx="6019" cy="3858"/>
                  <a:chOff x="2520" y="7485"/>
                  <a:chExt cx="6019" cy="3858"/>
                </a:xfrm>
              </p:grpSpPr>
              <p:grpSp>
                <p:nvGrpSpPr>
                  <p:cNvPr id="59872" name="Group 72"/>
                  <p:cNvGrpSpPr>
                    <a:grpSpLocks noChangeAspect="1"/>
                  </p:cNvGrpSpPr>
                  <p:nvPr/>
                </p:nvGrpSpPr>
                <p:grpSpPr bwMode="auto">
                  <a:xfrm>
                    <a:off x="3738" y="7702"/>
                    <a:ext cx="4801" cy="74"/>
                    <a:chOff x="3597" y="2032"/>
                    <a:chExt cx="3695" cy="57"/>
                  </a:xfrm>
                </p:grpSpPr>
                <p:grpSp>
                  <p:nvGrpSpPr>
                    <p:cNvPr id="60248" name="Group 73"/>
                    <p:cNvGrpSpPr>
                      <a:grpSpLocks noChangeAspect="1"/>
                    </p:cNvGrpSpPr>
                    <p:nvPr/>
                  </p:nvGrpSpPr>
                  <p:grpSpPr bwMode="auto">
                    <a:xfrm>
                      <a:off x="3597" y="2032"/>
                      <a:ext cx="454" cy="57"/>
                      <a:chOff x="3597" y="2032"/>
                      <a:chExt cx="454" cy="57"/>
                    </a:xfrm>
                  </p:grpSpPr>
                  <p:sp>
                    <p:nvSpPr>
                      <p:cNvPr id="60270" name="Line 74"/>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71" name="Oval 75"/>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49" name="Group 76"/>
                    <p:cNvGrpSpPr>
                      <a:grpSpLocks noChangeAspect="1"/>
                    </p:cNvGrpSpPr>
                    <p:nvPr/>
                  </p:nvGrpSpPr>
                  <p:grpSpPr bwMode="auto">
                    <a:xfrm>
                      <a:off x="4066" y="2032"/>
                      <a:ext cx="454" cy="57"/>
                      <a:chOff x="3597" y="2032"/>
                      <a:chExt cx="454" cy="57"/>
                    </a:xfrm>
                  </p:grpSpPr>
                  <p:sp>
                    <p:nvSpPr>
                      <p:cNvPr id="60268" name="Line 7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69" name="Oval 7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0" name="Group 79"/>
                    <p:cNvGrpSpPr>
                      <a:grpSpLocks noChangeAspect="1"/>
                    </p:cNvGrpSpPr>
                    <p:nvPr/>
                  </p:nvGrpSpPr>
                  <p:grpSpPr bwMode="auto">
                    <a:xfrm>
                      <a:off x="4530" y="2032"/>
                      <a:ext cx="454" cy="57"/>
                      <a:chOff x="3597" y="2032"/>
                      <a:chExt cx="454" cy="57"/>
                    </a:xfrm>
                  </p:grpSpPr>
                  <p:sp>
                    <p:nvSpPr>
                      <p:cNvPr id="60266" name="Line 8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67" name="Oval 8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1" name="Group 82"/>
                    <p:cNvGrpSpPr>
                      <a:grpSpLocks noChangeAspect="1"/>
                    </p:cNvGrpSpPr>
                    <p:nvPr/>
                  </p:nvGrpSpPr>
                  <p:grpSpPr bwMode="auto">
                    <a:xfrm>
                      <a:off x="4998" y="2032"/>
                      <a:ext cx="454" cy="57"/>
                      <a:chOff x="3597" y="2032"/>
                      <a:chExt cx="454" cy="57"/>
                    </a:xfrm>
                  </p:grpSpPr>
                  <p:sp>
                    <p:nvSpPr>
                      <p:cNvPr id="60264" name="Line 83"/>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65" name="Oval 84"/>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2" name="Group 85"/>
                    <p:cNvGrpSpPr>
                      <a:grpSpLocks noChangeAspect="1"/>
                    </p:cNvGrpSpPr>
                    <p:nvPr/>
                  </p:nvGrpSpPr>
                  <p:grpSpPr bwMode="auto">
                    <a:xfrm>
                      <a:off x="5454" y="2032"/>
                      <a:ext cx="454" cy="57"/>
                      <a:chOff x="3597" y="2032"/>
                      <a:chExt cx="454" cy="57"/>
                    </a:xfrm>
                  </p:grpSpPr>
                  <p:sp>
                    <p:nvSpPr>
                      <p:cNvPr id="60262" name="Line 86"/>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63" name="Oval 87"/>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3" name="Group 88"/>
                    <p:cNvGrpSpPr>
                      <a:grpSpLocks noChangeAspect="1"/>
                    </p:cNvGrpSpPr>
                    <p:nvPr/>
                  </p:nvGrpSpPr>
                  <p:grpSpPr bwMode="auto">
                    <a:xfrm>
                      <a:off x="5922" y="2032"/>
                      <a:ext cx="454" cy="57"/>
                      <a:chOff x="3597" y="2032"/>
                      <a:chExt cx="454" cy="57"/>
                    </a:xfrm>
                  </p:grpSpPr>
                  <p:sp>
                    <p:nvSpPr>
                      <p:cNvPr id="60260" name="Line 89"/>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61" name="Oval 90"/>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4" name="Group 91"/>
                    <p:cNvGrpSpPr>
                      <a:grpSpLocks noChangeAspect="1"/>
                    </p:cNvGrpSpPr>
                    <p:nvPr/>
                  </p:nvGrpSpPr>
                  <p:grpSpPr bwMode="auto">
                    <a:xfrm>
                      <a:off x="6382" y="2032"/>
                      <a:ext cx="454" cy="57"/>
                      <a:chOff x="3597" y="2032"/>
                      <a:chExt cx="454" cy="57"/>
                    </a:xfrm>
                  </p:grpSpPr>
                  <p:sp>
                    <p:nvSpPr>
                      <p:cNvPr id="60258" name="Line 9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59" name="Oval 9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55" name="Group 94"/>
                    <p:cNvGrpSpPr>
                      <a:grpSpLocks noChangeAspect="1"/>
                    </p:cNvGrpSpPr>
                    <p:nvPr/>
                  </p:nvGrpSpPr>
                  <p:grpSpPr bwMode="auto">
                    <a:xfrm>
                      <a:off x="6838" y="2032"/>
                      <a:ext cx="454" cy="57"/>
                      <a:chOff x="3597" y="2032"/>
                      <a:chExt cx="454" cy="57"/>
                    </a:xfrm>
                  </p:grpSpPr>
                  <p:sp>
                    <p:nvSpPr>
                      <p:cNvPr id="60256" name="Line 9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57" name="Oval 9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3" name="Group 97"/>
                  <p:cNvGrpSpPr>
                    <a:grpSpLocks noChangeAspect="1"/>
                  </p:cNvGrpSpPr>
                  <p:nvPr/>
                </p:nvGrpSpPr>
                <p:grpSpPr bwMode="auto">
                  <a:xfrm>
                    <a:off x="2794" y="7489"/>
                    <a:ext cx="1292" cy="3853"/>
                    <a:chOff x="2794" y="7489"/>
                    <a:chExt cx="1292" cy="3853"/>
                  </a:xfrm>
                </p:grpSpPr>
                <p:grpSp>
                  <p:nvGrpSpPr>
                    <p:cNvPr id="60224" name="Group 98"/>
                    <p:cNvGrpSpPr>
                      <a:grpSpLocks noChangeAspect="1"/>
                    </p:cNvGrpSpPr>
                    <p:nvPr/>
                  </p:nvGrpSpPr>
                  <p:grpSpPr bwMode="auto">
                    <a:xfrm>
                      <a:off x="4012" y="7489"/>
                      <a:ext cx="74" cy="500"/>
                      <a:chOff x="4012" y="7489"/>
                      <a:chExt cx="74" cy="500"/>
                    </a:xfrm>
                  </p:grpSpPr>
                  <p:sp>
                    <p:nvSpPr>
                      <p:cNvPr id="60246" name="Line 99"/>
                      <p:cNvSpPr>
                        <a:spLocks noChangeAspect="1" noChangeShapeType="1"/>
                      </p:cNvSpPr>
                      <p:nvPr/>
                    </p:nvSpPr>
                    <p:spPr bwMode="auto">
                      <a:xfrm rot="6600000">
                        <a:off x="3795" y="7739"/>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47" name="Oval 100"/>
                      <p:cNvSpPr>
                        <a:spLocks noChangeAspect="1" noChangeArrowheads="1"/>
                      </p:cNvSpPr>
                      <p:nvPr/>
                    </p:nvSpPr>
                    <p:spPr bwMode="auto">
                      <a:xfrm rot="6600000">
                        <a:off x="4017" y="7704"/>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25" name="Group 101"/>
                    <p:cNvGrpSpPr>
                      <a:grpSpLocks noChangeAspect="1"/>
                    </p:cNvGrpSpPr>
                    <p:nvPr/>
                  </p:nvGrpSpPr>
                  <p:grpSpPr bwMode="auto">
                    <a:xfrm rot="6600000">
                      <a:off x="3624" y="8189"/>
                      <a:ext cx="500" cy="74"/>
                      <a:chOff x="3597" y="2032"/>
                      <a:chExt cx="454" cy="57"/>
                    </a:xfrm>
                  </p:grpSpPr>
                  <p:sp>
                    <p:nvSpPr>
                      <p:cNvPr id="60244" name="Line 10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45" name="Oval 10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26" name="Group 104"/>
                    <p:cNvGrpSpPr>
                      <a:grpSpLocks noChangeAspect="1"/>
                    </p:cNvGrpSpPr>
                    <p:nvPr/>
                  </p:nvGrpSpPr>
                  <p:grpSpPr bwMode="auto">
                    <a:xfrm rot="6600000">
                      <a:off x="3449" y="8669"/>
                      <a:ext cx="499" cy="74"/>
                      <a:chOff x="3597" y="2032"/>
                      <a:chExt cx="454" cy="57"/>
                    </a:xfrm>
                  </p:grpSpPr>
                  <p:sp>
                    <p:nvSpPr>
                      <p:cNvPr id="60242" name="Line 10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43" name="Oval 10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27" name="Group 107"/>
                    <p:cNvGrpSpPr>
                      <a:grpSpLocks noChangeAspect="1"/>
                    </p:cNvGrpSpPr>
                    <p:nvPr/>
                  </p:nvGrpSpPr>
                  <p:grpSpPr bwMode="auto">
                    <a:xfrm rot="6600000">
                      <a:off x="3273" y="9153"/>
                      <a:ext cx="499" cy="74"/>
                      <a:chOff x="3597" y="2032"/>
                      <a:chExt cx="454" cy="57"/>
                    </a:xfrm>
                  </p:grpSpPr>
                  <p:sp>
                    <p:nvSpPr>
                      <p:cNvPr id="60240" name="Line 108"/>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41" name="Oval 109"/>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28" name="Group 110"/>
                    <p:cNvGrpSpPr>
                      <a:grpSpLocks noChangeAspect="1"/>
                    </p:cNvGrpSpPr>
                    <p:nvPr/>
                  </p:nvGrpSpPr>
                  <p:grpSpPr bwMode="auto">
                    <a:xfrm rot="6600000">
                      <a:off x="3102" y="9624"/>
                      <a:ext cx="500" cy="74"/>
                      <a:chOff x="3597" y="2032"/>
                      <a:chExt cx="454" cy="57"/>
                    </a:xfrm>
                  </p:grpSpPr>
                  <p:sp>
                    <p:nvSpPr>
                      <p:cNvPr id="60238" name="Line 111"/>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39" name="Oval 112"/>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29" name="Group 113"/>
                    <p:cNvGrpSpPr>
                      <a:grpSpLocks noChangeAspect="1"/>
                    </p:cNvGrpSpPr>
                    <p:nvPr/>
                  </p:nvGrpSpPr>
                  <p:grpSpPr bwMode="auto">
                    <a:xfrm rot="6600000">
                      <a:off x="2925" y="10108"/>
                      <a:ext cx="500" cy="74"/>
                      <a:chOff x="3597" y="2032"/>
                      <a:chExt cx="454" cy="57"/>
                    </a:xfrm>
                  </p:grpSpPr>
                  <p:sp>
                    <p:nvSpPr>
                      <p:cNvPr id="60236" name="Line 114"/>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37" name="Oval 115"/>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30" name="Group 116"/>
                    <p:cNvGrpSpPr>
                      <a:grpSpLocks noChangeAspect="1"/>
                    </p:cNvGrpSpPr>
                    <p:nvPr/>
                  </p:nvGrpSpPr>
                  <p:grpSpPr bwMode="auto">
                    <a:xfrm rot="6600000">
                      <a:off x="2752" y="10584"/>
                      <a:ext cx="499" cy="74"/>
                      <a:chOff x="3597" y="2032"/>
                      <a:chExt cx="454" cy="57"/>
                    </a:xfrm>
                  </p:grpSpPr>
                  <p:sp>
                    <p:nvSpPr>
                      <p:cNvPr id="60234" name="Line 11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35" name="Oval 11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31" name="Group 119"/>
                    <p:cNvGrpSpPr>
                      <a:grpSpLocks noChangeAspect="1"/>
                    </p:cNvGrpSpPr>
                    <p:nvPr/>
                  </p:nvGrpSpPr>
                  <p:grpSpPr bwMode="auto">
                    <a:xfrm rot="6600000">
                      <a:off x="2581" y="11055"/>
                      <a:ext cx="500" cy="74"/>
                      <a:chOff x="3597" y="2032"/>
                      <a:chExt cx="454" cy="57"/>
                    </a:xfrm>
                  </p:grpSpPr>
                  <p:sp>
                    <p:nvSpPr>
                      <p:cNvPr id="60232" name="Line 12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33" name="Oval 12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4" name="Group 122"/>
                  <p:cNvGrpSpPr>
                    <a:grpSpLocks noChangeAspect="1"/>
                  </p:cNvGrpSpPr>
                  <p:nvPr/>
                </p:nvGrpSpPr>
                <p:grpSpPr bwMode="auto">
                  <a:xfrm>
                    <a:off x="3376" y="7490"/>
                    <a:ext cx="1292" cy="3853"/>
                    <a:chOff x="3376" y="7490"/>
                    <a:chExt cx="1292" cy="3853"/>
                  </a:xfrm>
                </p:grpSpPr>
                <p:grpSp>
                  <p:nvGrpSpPr>
                    <p:cNvPr id="60200" name="Group 123"/>
                    <p:cNvGrpSpPr>
                      <a:grpSpLocks noChangeAspect="1"/>
                    </p:cNvGrpSpPr>
                    <p:nvPr/>
                  </p:nvGrpSpPr>
                  <p:grpSpPr bwMode="auto">
                    <a:xfrm>
                      <a:off x="4594" y="7490"/>
                      <a:ext cx="74" cy="500"/>
                      <a:chOff x="4594" y="7490"/>
                      <a:chExt cx="74" cy="500"/>
                    </a:xfrm>
                  </p:grpSpPr>
                  <p:sp>
                    <p:nvSpPr>
                      <p:cNvPr id="60222" name="Line 124"/>
                      <p:cNvSpPr>
                        <a:spLocks noChangeAspect="1" noChangeShapeType="1"/>
                      </p:cNvSpPr>
                      <p:nvPr/>
                    </p:nvSpPr>
                    <p:spPr bwMode="auto">
                      <a:xfrm rot="6600000">
                        <a:off x="4377" y="7740"/>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23" name="Oval 125"/>
                      <p:cNvSpPr>
                        <a:spLocks noChangeAspect="1" noChangeArrowheads="1"/>
                      </p:cNvSpPr>
                      <p:nvPr/>
                    </p:nvSpPr>
                    <p:spPr bwMode="auto">
                      <a:xfrm rot="6600000">
                        <a:off x="4599" y="7705"/>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1" name="Group 126"/>
                    <p:cNvGrpSpPr>
                      <a:grpSpLocks noChangeAspect="1"/>
                    </p:cNvGrpSpPr>
                    <p:nvPr/>
                  </p:nvGrpSpPr>
                  <p:grpSpPr bwMode="auto">
                    <a:xfrm rot="6600000">
                      <a:off x="4206" y="8190"/>
                      <a:ext cx="500" cy="74"/>
                      <a:chOff x="3597" y="2032"/>
                      <a:chExt cx="454" cy="57"/>
                    </a:xfrm>
                  </p:grpSpPr>
                  <p:sp>
                    <p:nvSpPr>
                      <p:cNvPr id="60220" name="Line 12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21" name="Oval 12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2" name="Group 129"/>
                    <p:cNvGrpSpPr>
                      <a:grpSpLocks noChangeAspect="1"/>
                    </p:cNvGrpSpPr>
                    <p:nvPr/>
                  </p:nvGrpSpPr>
                  <p:grpSpPr bwMode="auto">
                    <a:xfrm rot="6600000">
                      <a:off x="4031" y="8670"/>
                      <a:ext cx="499" cy="74"/>
                      <a:chOff x="3597" y="2032"/>
                      <a:chExt cx="454" cy="57"/>
                    </a:xfrm>
                  </p:grpSpPr>
                  <p:sp>
                    <p:nvSpPr>
                      <p:cNvPr id="60218" name="Line 13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19" name="Oval 13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3" name="Group 132"/>
                    <p:cNvGrpSpPr>
                      <a:grpSpLocks noChangeAspect="1"/>
                    </p:cNvGrpSpPr>
                    <p:nvPr/>
                  </p:nvGrpSpPr>
                  <p:grpSpPr bwMode="auto">
                    <a:xfrm rot="6600000">
                      <a:off x="3855" y="9154"/>
                      <a:ext cx="499" cy="74"/>
                      <a:chOff x="3597" y="2032"/>
                      <a:chExt cx="454" cy="57"/>
                    </a:xfrm>
                  </p:grpSpPr>
                  <p:sp>
                    <p:nvSpPr>
                      <p:cNvPr id="60216" name="Line 133"/>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17" name="Oval 134"/>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4" name="Group 135"/>
                    <p:cNvGrpSpPr>
                      <a:grpSpLocks noChangeAspect="1"/>
                    </p:cNvGrpSpPr>
                    <p:nvPr/>
                  </p:nvGrpSpPr>
                  <p:grpSpPr bwMode="auto">
                    <a:xfrm rot="6600000">
                      <a:off x="3684" y="9625"/>
                      <a:ext cx="500" cy="74"/>
                      <a:chOff x="3597" y="2032"/>
                      <a:chExt cx="454" cy="57"/>
                    </a:xfrm>
                  </p:grpSpPr>
                  <p:sp>
                    <p:nvSpPr>
                      <p:cNvPr id="60214" name="Line 136"/>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15" name="Oval 137"/>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5" name="Group 138"/>
                    <p:cNvGrpSpPr>
                      <a:grpSpLocks noChangeAspect="1"/>
                    </p:cNvGrpSpPr>
                    <p:nvPr/>
                  </p:nvGrpSpPr>
                  <p:grpSpPr bwMode="auto">
                    <a:xfrm rot="6600000">
                      <a:off x="3507" y="10109"/>
                      <a:ext cx="500" cy="74"/>
                      <a:chOff x="3597" y="2032"/>
                      <a:chExt cx="454" cy="57"/>
                    </a:xfrm>
                  </p:grpSpPr>
                  <p:sp>
                    <p:nvSpPr>
                      <p:cNvPr id="60212" name="Line 139"/>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13" name="Oval 140"/>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6" name="Group 141"/>
                    <p:cNvGrpSpPr>
                      <a:grpSpLocks noChangeAspect="1"/>
                    </p:cNvGrpSpPr>
                    <p:nvPr/>
                  </p:nvGrpSpPr>
                  <p:grpSpPr bwMode="auto">
                    <a:xfrm rot="6600000">
                      <a:off x="3334" y="10585"/>
                      <a:ext cx="499" cy="74"/>
                      <a:chOff x="3597" y="2032"/>
                      <a:chExt cx="454" cy="57"/>
                    </a:xfrm>
                  </p:grpSpPr>
                  <p:sp>
                    <p:nvSpPr>
                      <p:cNvPr id="60210" name="Line 14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11" name="Oval 14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207" name="Group 144"/>
                    <p:cNvGrpSpPr>
                      <a:grpSpLocks noChangeAspect="1"/>
                    </p:cNvGrpSpPr>
                    <p:nvPr/>
                  </p:nvGrpSpPr>
                  <p:grpSpPr bwMode="auto">
                    <a:xfrm rot="6600000">
                      <a:off x="3163" y="11056"/>
                      <a:ext cx="500" cy="74"/>
                      <a:chOff x="3597" y="2032"/>
                      <a:chExt cx="454" cy="57"/>
                    </a:xfrm>
                  </p:grpSpPr>
                  <p:sp>
                    <p:nvSpPr>
                      <p:cNvPr id="60208" name="Line 14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09" name="Oval 14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5" name="Group 147"/>
                  <p:cNvGrpSpPr>
                    <a:grpSpLocks noChangeAspect="1"/>
                  </p:cNvGrpSpPr>
                  <p:nvPr/>
                </p:nvGrpSpPr>
                <p:grpSpPr bwMode="auto">
                  <a:xfrm>
                    <a:off x="3977" y="7485"/>
                    <a:ext cx="1292" cy="3853"/>
                    <a:chOff x="3977" y="7485"/>
                    <a:chExt cx="1292" cy="3853"/>
                  </a:xfrm>
                </p:grpSpPr>
                <p:grpSp>
                  <p:nvGrpSpPr>
                    <p:cNvPr id="60176" name="Group 148"/>
                    <p:cNvGrpSpPr>
                      <a:grpSpLocks noChangeAspect="1"/>
                    </p:cNvGrpSpPr>
                    <p:nvPr/>
                  </p:nvGrpSpPr>
                  <p:grpSpPr bwMode="auto">
                    <a:xfrm>
                      <a:off x="5195" y="7485"/>
                      <a:ext cx="74" cy="500"/>
                      <a:chOff x="5195" y="7485"/>
                      <a:chExt cx="74" cy="500"/>
                    </a:xfrm>
                  </p:grpSpPr>
                  <p:sp>
                    <p:nvSpPr>
                      <p:cNvPr id="60198" name="Line 149"/>
                      <p:cNvSpPr>
                        <a:spLocks noChangeAspect="1" noChangeShapeType="1"/>
                      </p:cNvSpPr>
                      <p:nvPr/>
                    </p:nvSpPr>
                    <p:spPr bwMode="auto">
                      <a:xfrm rot="6600000">
                        <a:off x="4978" y="7735"/>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99" name="Oval 150"/>
                      <p:cNvSpPr>
                        <a:spLocks noChangeAspect="1" noChangeArrowheads="1"/>
                      </p:cNvSpPr>
                      <p:nvPr/>
                    </p:nvSpPr>
                    <p:spPr bwMode="auto">
                      <a:xfrm rot="6600000">
                        <a:off x="5200" y="7700"/>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77" name="Group 151"/>
                    <p:cNvGrpSpPr>
                      <a:grpSpLocks noChangeAspect="1"/>
                    </p:cNvGrpSpPr>
                    <p:nvPr/>
                  </p:nvGrpSpPr>
                  <p:grpSpPr bwMode="auto">
                    <a:xfrm>
                      <a:off x="5019" y="7970"/>
                      <a:ext cx="74" cy="500"/>
                      <a:chOff x="5019" y="7970"/>
                      <a:chExt cx="74" cy="500"/>
                    </a:xfrm>
                  </p:grpSpPr>
                  <p:sp>
                    <p:nvSpPr>
                      <p:cNvPr id="60196" name="Line 152"/>
                      <p:cNvSpPr>
                        <a:spLocks noChangeAspect="1" noChangeShapeType="1"/>
                      </p:cNvSpPr>
                      <p:nvPr/>
                    </p:nvSpPr>
                    <p:spPr bwMode="auto">
                      <a:xfrm rot="6600000">
                        <a:off x="4802" y="8220"/>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97" name="Oval 153"/>
                      <p:cNvSpPr>
                        <a:spLocks noChangeAspect="1" noChangeArrowheads="1"/>
                      </p:cNvSpPr>
                      <p:nvPr/>
                    </p:nvSpPr>
                    <p:spPr bwMode="auto">
                      <a:xfrm rot="6600000">
                        <a:off x="5024" y="8185"/>
                        <a:ext cx="63" cy="74"/>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78" name="Group 154"/>
                    <p:cNvGrpSpPr>
                      <a:grpSpLocks noChangeAspect="1"/>
                    </p:cNvGrpSpPr>
                    <p:nvPr/>
                  </p:nvGrpSpPr>
                  <p:grpSpPr bwMode="auto">
                    <a:xfrm>
                      <a:off x="4845" y="8450"/>
                      <a:ext cx="74" cy="499"/>
                      <a:chOff x="4845" y="8450"/>
                      <a:chExt cx="74" cy="499"/>
                    </a:xfrm>
                  </p:grpSpPr>
                  <p:sp>
                    <p:nvSpPr>
                      <p:cNvPr id="60194" name="Line 155"/>
                      <p:cNvSpPr>
                        <a:spLocks noChangeAspect="1" noChangeShapeType="1"/>
                      </p:cNvSpPr>
                      <p:nvPr/>
                    </p:nvSpPr>
                    <p:spPr bwMode="auto">
                      <a:xfrm rot="6600000">
                        <a:off x="4627" y="8700"/>
                        <a:ext cx="49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95" name="Oval 156"/>
                      <p:cNvSpPr>
                        <a:spLocks noChangeAspect="1" noChangeArrowheads="1"/>
                      </p:cNvSpPr>
                      <p:nvPr/>
                    </p:nvSpPr>
                    <p:spPr bwMode="auto">
                      <a:xfrm rot="6600000">
                        <a:off x="4851" y="8665"/>
                        <a:ext cx="62" cy="74"/>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79" name="Group 157"/>
                    <p:cNvGrpSpPr>
                      <a:grpSpLocks noChangeAspect="1"/>
                    </p:cNvGrpSpPr>
                    <p:nvPr/>
                  </p:nvGrpSpPr>
                  <p:grpSpPr bwMode="auto">
                    <a:xfrm rot="6600000">
                      <a:off x="4456" y="9149"/>
                      <a:ext cx="499" cy="74"/>
                      <a:chOff x="3597" y="2032"/>
                      <a:chExt cx="454" cy="57"/>
                    </a:xfrm>
                  </p:grpSpPr>
                  <p:sp>
                    <p:nvSpPr>
                      <p:cNvPr id="60192" name="Line 158"/>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93" name="Oval 159"/>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80" name="Group 160"/>
                    <p:cNvGrpSpPr>
                      <a:grpSpLocks noChangeAspect="1"/>
                    </p:cNvGrpSpPr>
                    <p:nvPr/>
                  </p:nvGrpSpPr>
                  <p:grpSpPr bwMode="auto">
                    <a:xfrm rot="6600000">
                      <a:off x="4285" y="9620"/>
                      <a:ext cx="500" cy="74"/>
                      <a:chOff x="3597" y="2032"/>
                      <a:chExt cx="454" cy="57"/>
                    </a:xfrm>
                  </p:grpSpPr>
                  <p:sp>
                    <p:nvSpPr>
                      <p:cNvPr id="60190" name="Line 161"/>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91" name="Oval 162"/>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81" name="Group 163"/>
                    <p:cNvGrpSpPr>
                      <a:grpSpLocks noChangeAspect="1"/>
                    </p:cNvGrpSpPr>
                    <p:nvPr/>
                  </p:nvGrpSpPr>
                  <p:grpSpPr bwMode="auto">
                    <a:xfrm rot="6600000">
                      <a:off x="4108" y="10104"/>
                      <a:ext cx="500" cy="74"/>
                      <a:chOff x="3597" y="2032"/>
                      <a:chExt cx="454" cy="57"/>
                    </a:xfrm>
                  </p:grpSpPr>
                  <p:sp>
                    <p:nvSpPr>
                      <p:cNvPr id="60188" name="Line 164"/>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89" name="Oval 165"/>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82" name="Group 166"/>
                    <p:cNvGrpSpPr>
                      <a:grpSpLocks noChangeAspect="1"/>
                    </p:cNvGrpSpPr>
                    <p:nvPr/>
                  </p:nvGrpSpPr>
                  <p:grpSpPr bwMode="auto">
                    <a:xfrm rot="6600000">
                      <a:off x="3935" y="10580"/>
                      <a:ext cx="499" cy="74"/>
                      <a:chOff x="3597" y="2032"/>
                      <a:chExt cx="454" cy="57"/>
                    </a:xfrm>
                  </p:grpSpPr>
                  <p:sp>
                    <p:nvSpPr>
                      <p:cNvPr id="60186" name="Line 16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87" name="Oval 16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83" name="Group 169"/>
                    <p:cNvGrpSpPr>
                      <a:grpSpLocks noChangeAspect="1"/>
                    </p:cNvGrpSpPr>
                    <p:nvPr/>
                  </p:nvGrpSpPr>
                  <p:grpSpPr bwMode="auto">
                    <a:xfrm rot="6600000">
                      <a:off x="3764" y="11051"/>
                      <a:ext cx="500" cy="74"/>
                      <a:chOff x="3597" y="2032"/>
                      <a:chExt cx="454" cy="57"/>
                    </a:xfrm>
                  </p:grpSpPr>
                  <p:sp>
                    <p:nvSpPr>
                      <p:cNvPr id="60184" name="Line 17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85" name="Oval 17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6" name="Group 172"/>
                  <p:cNvGrpSpPr>
                    <a:grpSpLocks noChangeAspect="1"/>
                  </p:cNvGrpSpPr>
                  <p:nvPr/>
                </p:nvGrpSpPr>
                <p:grpSpPr bwMode="auto">
                  <a:xfrm>
                    <a:off x="4596" y="7485"/>
                    <a:ext cx="1292" cy="3853"/>
                    <a:chOff x="4596" y="7485"/>
                    <a:chExt cx="1292" cy="3853"/>
                  </a:xfrm>
                </p:grpSpPr>
                <p:grpSp>
                  <p:nvGrpSpPr>
                    <p:cNvPr id="60152" name="Group 173"/>
                    <p:cNvGrpSpPr>
                      <a:grpSpLocks noChangeAspect="1"/>
                    </p:cNvGrpSpPr>
                    <p:nvPr/>
                  </p:nvGrpSpPr>
                  <p:grpSpPr bwMode="auto">
                    <a:xfrm>
                      <a:off x="5814" y="7485"/>
                      <a:ext cx="74" cy="500"/>
                      <a:chOff x="5814" y="7485"/>
                      <a:chExt cx="74" cy="500"/>
                    </a:xfrm>
                  </p:grpSpPr>
                  <p:sp>
                    <p:nvSpPr>
                      <p:cNvPr id="60174" name="Line 174"/>
                      <p:cNvSpPr>
                        <a:spLocks noChangeAspect="1" noChangeShapeType="1"/>
                      </p:cNvSpPr>
                      <p:nvPr/>
                    </p:nvSpPr>
                    <p:spPr bwMode="auto">
                      <a:xfrm rot="6600000">
                        <a:off x="5597" y="7735"/>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75" name="Oval 175"/>
                      <p:cNvSpPr>
                        <a:spLocks noChangeAspect="1" noChangeArrowheads="1"/>
                      </p:cNvSpPr>
                      <p:nvPr/>
                    </p:nvSpPr>
                    <p:spPr bwMode="auto">
                      <a:xfrm rot="6600000">
                        <a:off x="5819" y="7700"/>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3" name="Group 176"/>
                    <p:cNvGrpSpPr>
                      <a:grpSpLocks noChangeAspect="1"/>
                    </p:cNvGrpSpPr>
                    <p:nvPr/>
                  </p:nvGrpSpPr>
                  <p:grpSpPr bwMode="auto">
                    <a:xfrm rot="6600000">
                      <a:off x="5426" y="8185"/>
                      <a:ext cx="500" cy="74"/>
                      <a:chOff x="3597" y="2032"/>
                      <a:chExt cx="454" cy="57"/>
                    </a:xfrm>
                  </p:grpSpPr>
                  <p:sp>
                    <p:nvSpPr>
                      <p:cNvPr id="60172" name="Line 17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73" name="Oval 17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4" name="Group 179"/>
                    <p:cNvGrpSpPr>
                      <a:grpSpLocks noChangeAspect="1"/>
                    </p:cNvGrpSpPr>
                    <p:nvPr/>
                  </p:nvGrpSpPr>
                  <p:grpSpPr bwMode="auto">
                    <a:xfrm rot="6600000">
                      <a:off x="5251" y="8665"/>
                      <a:ext cx="499" cy="74"/>
                      <a:chOff x="3597" y="2032"/>
                      <a:chExt cx="454" cy="57"/>
                    </a:xfrm>
                  </p:grpSpPr>
                  <p:sp>
                    <p:nvSpPr>
                      <p:cNvPr id="60170" name="Line 18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71" name="Oval 18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5" name="Group 182"/>
                    <p:cNvGrpSpPr>
                      <a:grpSpLocks noChangeAspect="1"/>
                    </p:cNvGrpSpPr>
                    <p:nvPr/>
                  </p:nvGrpSpPr>
                  <p:grpSpPr bwMode="auto">
                    <a:xfrm rot="6600000">
                      <a:off x="5075" y="9149"/>
                      <a:ext cx="499" cy="74"/>
                      <a:chOff x="3597" y="2032"/>
                      <a:chExt cx="454" cy="57"/>
                    </a:xfrm>
                  </p:grpSpPr>
                  <p:sp>
                    <p:nvSpPr>
                      <p:cNvPr id="60168" name="Line 183"/>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69" name="Oval 184"/>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6" name="Group 185"/>
                    <p:cNvGrpSpPr>
                      <a:grpSpLocks noChangeAspect="1"/>
                    </p:cNvGrpSpPr>
                    <p:nvPr/>
                  </p:nvGrpSpPr>
                  <p:grpSpPr bwMode="auto">
                    <a:xfrm rot="6600000">
                      <a:off x="4904" y="9620"/>
                      <a:ext cx="500" cy="74"/>
                      <a:chOff x="3597" y="2032"/>
                      <a:chExt cx="454" cy="57"/>
                    </a:xfrm>
                  </p:grpSpPr>
                  <p:sp>
                    <p:nvSpPr>
                      <p:cNvPr id="60166" name="Line 186"/>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67" name="Oval 187"/>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7" name="Group 188"/>
                    <p:cNvGrpSpPr>
                      <a:grpSpLocks noChangeAspect="1"/>
                    </p:cNvGrpSpPr>
                    <p:nvPr/>
                  </p:nvGrpSpPr>
                  <p:grpSpPr bwMode="auto">
                    <a:xfrm rot="6600000">
                      <a:off x="4727" y="10104"/>
                      <a:ext cx="500" cy="74"/>
                      <a:chOff x="3597" y="2032"/>
                      <a:chExt cx="454" cy="57"/>
                    </a:xfrm>
                  </p:grpSpPr>
                  <p:sp>
                    <p:nvSpPr>
                      <p:cNvPr id="60164" name="Line 189"/>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65" name="Oval 190"/>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8" name="Group 191"/>
                    <p:cNvGrpSpPr>
                      <a:grpSpLocks noChangeAspect="1"/>
                    </p:cNvGrpSpPr>
                    <p:nvPr/>
                  </p:nvGrpSpPr>
                  <p:grpSpPr bwMode="auto">
                    <a:xfrm rot="6600000">
                      <a:off x="4554" y="10580"/>
                      <a:ext cx="499" cy="74"/>
                      <a:chOff x="3597" y="2032"/>
                      <a:chExt cx="454" cy="57"/>
                    </a:xfrm>
                  </p:grpSpPr>
                  <p:sp>
                    <p:nvSpPr>
                      <p:cNvPr id="60162" name="Line 19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63" name="Oval 19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59" name="Group 194"/>
                    <p:cNvGrpSpPr>
                      <a:grpSpLocks noChangeAspect="1"/>
                    </p:cNvGrpSpPr>
                    <p:nvPr/>
                  </p:nvGrpSpPr>
                  <p:grpSpPr bwMode="auto">
                    <a:xfrm rot="6600000">
                      <a:off x="4383" y="11051"/>
                      <a:ext cx="500" cy="74"/>
                      <a:chOff x="3597" y="2032"/>
                      <a:chExt cx="454" cy="57"/>
                    </a:xfrm>
                  </p:grpSpPr>
                  <p:sp>
                    <p:nvSpPr>
                      <p:cNvPr id="60160" name="Line 19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61" name="Oval 19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7" name="Group 197"/>
                  <p:cNvGrpSpPr>
                    <a:grpSpLocks noChangeAspect="1"/>
                  </p:cNvGrpSpPr>
                  <p:nvPr/>
                </p:nvGrpSpPr>
                <p:grpSpPr bwMode="auto">
                  <a:xfrm>
                    <a:off x="5183" y="7485"/>
                    <a:ext cx="1292" cy="3853"/>
                    <a:chOff x="5183" y="7485"/>
                    <a:chExt cx="1292" cy="3853"/>
                  </a:xfrm>
                </p:grpSpPr>
                <p:grpSp>
                  <p:nvGrpSpPr>
                    <p:cNvPr id="60128" name="Group 198"/>
                    <p:cNvGrpSpPr>
                      <a:grpSpLocks noChangeAspect="1"/>
                    </p:cNvGrpSpPr>
                    <p:nvPr/>
                  </p:nvGrpSpPr>
                  <p:grpSpPr bwMode="auto">
                    <a:xfrm>
                      <a:off x="6401" y="7485"/>
                      <a:ext cx="74" cy="500"/>
                      <a:chOff x="6401" y="7485"/>
                      <a:chExt cx="74" cy="500"/>
                    </a:xfrm>
                  </p:grpSpPr>
                  <p:sp>
                    <p:nvSpPr>
                      <p:cNvPr id="60150" name="Line 199"/>
                      <p:cNvSpPr>
                        <a:spLocks noChangeAspect="1" noChangeShapeType="1"/>
                      </p:cNvSpPr>
                      <p:nvPr/>
                    </p:nvSpPr>
                    <p:spPr bwMode="auto">
                      <a:xfrm rot="6600000">
                        <a:off x="6184" y="7735"/>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51" name="Oval 200"/>
                      <p:cNvSpPr>
                        <a:spLocks noChangeAspect="1" noChangeArrowheads="1"/>
                      </p:cNvSpPr>
                      <p:nvPr/>
                    </p:nvSpPr>
                    <p:spPr bwMode="auto">
                      <a:xfrm rot="6600000">
                        <a:off x="6406" y="7700"/>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29" name="Group 201"/>
                    <p:cNvGrpSpPr>
                      <a:grpSpLocks noChangeAspect="1"/>
                    </p:cNvGrpSpPr>
                    <p:nvPr/>
                  </p:nvGrpSpPr>
                  <p:grpSpPr bwMode="auto">
                    <a:xfrm rot="6600000">
                      <a:off x="6013" y="8185"/>
                      <a:ext cx="500" cy="74"/>
                      <a:chOff x="3597" y="2032"/>
                      <a:chExt cx="454" cy="57"/>
                    </a:xfrm>
                  </p:grpSpPr>
                  <p:sp>
                    <p:nvSpPr>
                      <p:cNvPr id="60148" name="Line 20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49" name="Oval 20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0" name="Group 204"/>
                    <p:cNvGrpSpPr>
                      <a:grpSpLocks noChangeAspect="1"/>
                    </p:cNvGrpSpPr>
                    <p:nvPr/>
                  </p:nvGrpSpPr>
                  <p:grpSpPr bwMode="auto">
                    <a:xfrm rot="6600000">
                      <a:off x="5838" y="8665"/>
                      <a:ext cx="499" cy="74"/>
                      <a:chOff x="3597" y="2032"/>
                      <a:chExt cx="454" cy="57"/>
                    </a:xfrm>
                  </p:grpSpPr>
                  <p:sp>
                    <p:nvSpPr>
                      <p:cNvPr id="60146" name="Line 20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47" name="Oval 20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1" name="Group 207"/>
                    <p:cNvGrpSpPr>
                      <a:grpSpLocks noChangeAspect="1"/>
                    </p:cNvGrpSpPr>
                    <p:nvPr/>
                  </p:nvGrpSpPr>
                  <p:grpSpPr bwMode="auto">
                    <a:xfrm rot="6600000">
                      <a:off x="5662" y="9149"/>
                      <a:ext cx="499" cy="74"/>
                      <a:chOff x="3597" y="2032"/>
                      <a:chExt cx="454" cy="57"/>
                    </a:xfrm>
                  </p:grpSpPr>
                  <p:sp>
                    <p:nvSpPr>
                      <p:cNvPr id="60144" name="Line 208"/>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45" name="Oval 209"/>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2" name="Group 210"/>
                    <p:cNvGrpSpPr>
                      <a:grpSpLocks noChangeAspect="1"/>
                    </p:cNvGrpSpPr>
                    <p:nvPr/>
                  </p:nvGrpSpPr>
                  <p:grpSpPr bwMode="auto">
                    <a:xfrm rot="6600000">
                      <a:off x="5491" y="9620"/>
                      <a:ext cx="500" cy="74"/>
                      <a:chOff x="3597" y="2032"/>
                      <a:chExt cx="454" cy="57"/>
                    </a:xfrm>
                  </p:grpSpPr>
                  <p:sp>
                    <p:nvSpPr>
                      <p:cNvPr id="60142" name="Line 211"/>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43" name="Oval 212"/>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3" name="Group 213"/>
                    <p:cNvGrpSpPr>
                      <a:grpSpLocks noChangeAspect="1"/>
                    </p:cNvGrpSpPr>
                    <p:nvPr/>
                  </p:nvGrpSpPr>
                  <p:grpSpPr bwMode="auto">
                    <a:xfrm rot="6600000">
                      <a:off x="5314" y="10104"/>
                      <a:ext cx="500" cy="74"/>
                      <a:chOff x="3597" y="2032"/>
                      <a:chExt cx="454" cy="57"/>
                    </a:xfrm>
                  </p:grpSpPr>
                  <p:sp>
                    <p:nvSpPr>
                      <p:cNvPr id="60140" name="Line 214"/>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41" name="Oval 215"/>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4" name="Group 216"/>
                    <p:cNvGrpSpPr>
                      <a:grpSpLocks noChangeAspect="1"/>
                    </p:cNvGrpSpPr>
                    <p:nvPr/>
                  </p:nvGrpSpPr>
                  <p:grpSpPr bwMode="auto">
                    <a:xfrm rot="6600000">
                      <a:off x="5141" y="10580"/>
                      <a:ext cx="499" cy="74"/>
                      <a:chOff x="3597" y="2032"/>
                      <a:chExt cx="454" cy="57"/>
                    </a:xfrm>
                  </p:grpSpPr>
                  <p:sp>
                    <p:nvSpPr>
                      <p:cNvPr id="60138" name="Line 21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39" name="Oval 21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35" name="Group 219"/>
                    <p:cNvGrpSpPr>
                      <a:grpSpLocks noChangeAspect="1"/>
                    </p:cNvGrpSpPr>
                    <p:nvPr/>
                  </p:nvGrpSpPr>
                  <p:grpSpPr bwMode="auto">
                    <a:xfrm rot="6600000">
                      <a:off x="4970" y="11051"/>
                      <a:ext cx="500" cy="74"/>
                      <a:chOff x="3597" y="2032"/>
                      <a:chExt cx="454" cy="57"/>
                    </a:xfrm>
                  </p:grpSpPr>
                  <p:sp>
                    <p:nvSpPr>
                      <p:cNvPr id="60136" name="Line 22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37" name="Oval 22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8" name="Group 222"/>
                  <p:cNvGrpSpPr>
                    <a:grpSpLocks noChangeAspect="1"/>
                  </p:cNvGrpSpPr>
                  <p:nvPr/>
                </p:nvGrpSpPr>
                <p:grpSpPr bwMode="auto">
                  <a:xfrm>
                    <a:off x="5802" y="7490"/>
                    <a:ext cx="1292" cy="3853"/>
                    <a:chOff x="5802" y="7490"/>
                    <a:chExt cx="1292" cy="3853"/>
                  </a:xfrm>
                </p:grpSpPr>
                <p:grpSp>
                  <p:nvGrpSpPr>
                    <p:cNvPr id="60104" name="Group 223"/>
                    <p:cNvGrpSpPr>
                      <a:grpSpLocks noChangeAspect="1"/>
                    </p:cNvGrpSpPr>
                    <p:nvPr/>
                  </p:nvGrpSpPr>
                  <p:grpSpPr bwMode="auto">
                    <a:xfrm>
                      <a:off x="7020" y="7490"/>
                      <a:ext cx="74" cy="500"/>
                      <a:chOff x="7020" y="7490"/>
                      <a:chExt cx="74" cy="500"/>
                    </a:xfrm>
                  </p:grpSpPr>
                  <p:sp>
                    <p:nvSpPr>
                      <p:cNvPr id="60126" name="Line 224"/>
                      <p:cNvSpPr>
                        <a:spLocks noChangeAspect="1" noChangeShapeType="1"/>
                      </p:cNvSpPr>
                      <p:nvPr/>
                    </p:nvSpPr>
                    <p:spPr bwMode="auto">
                      <a:xfrm rot="6600000">
                        <a:off x="6803" y="7740"/>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27" name="Oval 225"/>
                      <p:cNvSpPr>
                        <a:spLocks noChangeAspect="1" noChangeArrowheads="1"/>
                      </p:cNvSpPr>
                      <p:nvPr/>
                    </p:nvSpPr>
                    <p:spPr bwMode="auto">
                      <a:xfrm rot="6600000">
                        <a:off x="7025" y="7705"/>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05" name="Group 226"/>
                    <p:cNvGrpSpPr>
                      <a:grpSpLocks noChangeAspect="1"/>
                    </p:cNvGrpSpPr>
                    <p:nvPr/>
                  </p:nvGrpSpPr>
                  <p:grpSpPr bwMode="auto">
                    <a:xfrm rot="6600000">
                      <a:off x="6632" y="8190"/>
                      <a:ext cx="500" cy="74"/>
                      <a:chOff x="3597" y="2032"/>
                      <a:chExt cx="454" cy="57"/>
                    </a:xfrm>
                  </p:grpSpPr>
                  <p:sp>
                    <p:nvSpPr>
                      <p:cNvPr id="60124" name="Line 22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25" name="Oval 22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06" name="Group 229"/>
                    <p:cNvGrpSpPr>
                      <a:grpSpLocks noChangeAspect="1"/>
                    </p:cNvGrpSpPr>
                    <p:nvPr/>
                  </p:nvGrpSpPr>
                  <p:grpSpPr bwMode="auto">
                    <a:xfrm rot="6600000">
                      <a:off x="6457" y="8670"/>
                      <a:ext cx="499" cy="74"/>
                      <a:chOff x="3597" y="2032"/>
                      <a:chExt cx="454" cy="57"/>
                    </a:xfrm>
                  </p:grpSpPr>
                  <p:sp>
                    <p:nvSpPr>
                      <p:cNvPr id="60122" name="Line 23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23" name="Oval 23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07" name="Group 232"/>
                    <p:cNvGrpSpPr>
                      <a:grpSpLocks noChangeAspect="1"/>
                    </p:cNvGrpSpPr>
                    <p:nvPr/>
                  </p:nvGrpSpPr>
                  <p:grpSpPr bwMode="auto">
                    <a:xfrm rot="6600000">
                      <a:off x="6281" y="9154"/>
                      <a:ext cx="499" cy="74"/>
                      <a:chOff x="3597" y="2032"/>
                      <a:chExt cx="454" cy="57"/>
                    </a:xfrm>
                  </p:grpSpPr>
                  <p:sp>
                    <p:nvSpPr>
                      <p:cNvPr id="60120" name="Line 233"/>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21" name="Oval 234"/>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08" name="Group 235"/>
                    <p:cNvGrpSpPr>
                      <a:grpSpLocks noChangeAspect="1"/>
                    </p:cNvGrpSpPr>
                    <p:nvPr/>
                  </p:nvGrpSpPr>
                  <p:grpSpPr bwMode="auto">
                    <a:xfrm rot="6600000">
                      <a:off x="6110" y="9625"/>
                      <a:ext cx="500" cy="74"/>
                      <a:chOff x="3597" y="2032"/>
                      <a:chExt cx="454" cy="57"/>
                    </a:xfrm>
                  </p:grpSpPr>
                  <p:sp>
                    <p:nvSpPr>
                      <p:cNvPr id="60118" name="Line 236"/>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19" name="Oval 237"/>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09" name="Group 238"/>
                    <p:cNvGrpSpPr>
                      <a:grpSpLocks noChangeAspect="1"/>
                    </p:cNvGrpSpPr>
                    <p:nvPr/>
                  </p:nvGrpSpPr>
                  <p:grpSpPr bwMode="auto">
                    <a:xfrm rot="6600000">
                      <a:off x="5933" y="10109"/>
                      <a:ext cx="500" cy="74"/>
                      <a:chOff x="3597" y="2032"/>
                      <a:chExt cx="454" cy="57"/>
                    </a:xfrm>
                  </p:grpSpPr>
                  <p:sp>
                    <p:nvSpPr>
                      <p:cNvPr id="60116" name="Line 239"/>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17" name="Oval 240"/>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10" name="Group 241"/>
                    <p:cNvGrpSpPr>
                      <a:grpSpLocks noChangeAspect="1"/>
                    </p:cNvGrpSpPr>
                    <p:nvPr/>
                  </p:nvGrpSpPr>
                  <p:grpSpPr bwMode="auto">
                    <a:xfrm rot="6600000">
                      <a:off x="5760" y="10585"/>
                      <a:ext cx="499" cy="74"/>
                      <a:chOff x="3597" y="2032"/>
                      <a:chExt cx="454" cy="57"/>
                    </a:xfrm>
                  </p:grpSpPr>
                  <p:sp>
                    <p:nvSpPr>
                      <p:cNvPr id="60114" name="Line 24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15" name="Oval 24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111" name="Group 244"/>
                    <p:cNvGrpSpPr>
                      <a:grpSpLocks noChangeAspect="1"/>
                    </p:cNvGrpSpPr>
                    <p:nvPr/>
                  </p:nvGrpSpPr>
                  <p:grpSpPr bwMode="auto">
                    <a:xfrm rot="6600000">
                      <a:off x="5589" y="11056"/>
                      <a:ext cx="500" cy="74"/>
                      <a:chOff x="3597" y="2032"/>
                      <a:chExt cx="454" cy="57"/>
                    </a:xfrm>
                  </p:grpSpPr>
                  <p:sp>
                    <p:nvSpPr>
                      <p:cNvPr id="60112" name="Line 24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13" name="Oval 24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79" name="Group 247"/>
                  <p:cNvGrpSpPr>
                    <a:grpSpLocks noChangeAspect="1"/>
                  </p:cNvGrpSpPr>
                  <p:nvPr/>
                </p:nvGrpSpPr>
                <p:grpSpPr bwMode="auto">
                  <a:xfrm>
                    <a:off x="6394" y="7485"/>
                    <a:ext cx="1292" cy="3853"/>
                    <a:chOff x="6394" y="7485"/>
                    <a:chExt cx="1292" cy="3853"/>
                  </a:xfrm>
                </p:grpSpPr>
                <p:grpSp>
                  <p:nvGrpSpPr>
                    <p:cNvPr id="60080" name="Group 248"/>
                    <p:cNvGrpSpPr>
                      <a:grpSpLocks noChangeAspect="1"/>
                    </p:cNvGrpSpPr>
                    <p:nvPr/>
                  </p:nvGrpSpPr>
                  <p:grpSpPr bwMode="auto">
                    <a:xfrm>
                      <a:off x="7612" y="7485"/>
                      <a:ext cx="74" cy="500"/>
                      <a:chOff x="7612" y="7485"/>
                      <a:chExt cx="74" cy="500"/>
                    </a:xfrm>
                  </p:grpSpPr>
                  <p:sp>
                    <p:nvSpPr>
                      <p:cNvPr id="60102" name="Line 249"/>
                      <p:cNvSpPr>
                        <a:spLocks noChangeAspect="1" noChangeShapeType="1"/>
                      </p:cNvSpPr>
                      <p:nvPr/>
                    </p:nvSpPr>
                    <p:spPr bwMode="auto">
                      <a:xfrm rot="6600000">
                        <a:off x="7395" y="7735"/>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03" name="Oval 250"/>
                      <p:cNvSpPr>
                        <a:spLocks noChangeAspect="1" noChangeArrowheads="1"/>
                      </p:cNvSpPr>
                      <p:nvPr/>
                    </p:nvSpPr>
                    <p:spPr bwMode="auto">
                      <a:xfrm rot="6600000">
                        <a:off x="7617" y="7700"/>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1" name="Group 251"/>
                    <p:cNvGrpSpPr>
                      <a:grpSpLocks noChangeAspect="1"/>
                    </p:cNvGrpSpPr>
                    <p:nvPr/>
                  </p:nvGrpSpPr>
                  <p:grpSpPr bwMode="auto">
                    <a:xfrm rot="6600000">
                      <a:off x="7224" y="8185"/>
                      <a:ext cx="500" cy="74"/>
                      <a:chOff x="3597" y="2032"/>
                      <a:chExt cx="454" cy="57"/>
                    </a:xfrm>
                  </p:grpSpPr>
                  <p:sp>
                    <p:nvSpPr>
                      <p:cNvPr id="60100" name="Line 25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01" name="Oval 25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2" name="Group 254"/>
                    <p:cNvGrpSpPr>
                      <a:grpSpLocks noChangeAspect="1"/>
                    </p:cNvGrpSpPr>
                    <p:nvPr/>
                  </p:nvGrpSpPr>
                  <p:grpSpPr bwMode="auto">
                    <a:xfrm rot="6600000">
                      <a:off x="7049" y="8665"/>
                      <a:ext cx="499" cy="74"/>
                      <a:chOff x="3597" y="2032"/>
                      <a:chExt cx="454" cy="57"/>
                    </a:xfrm>
                  </p:grpSpPr>
                  <p:sp>
                    <p:nvSpPr>
                      <p:cNvPr id="60098" name="Line 25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99" name="Oval 25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3" name="Group 257"/>
                    <p:cNvGrpSpPr>
                      <a:grpSpLocks noChangeAspect="1"/>
                    </p:cNvGrpSpPr>
                    <p:nvPr/>
                  </p:nvGrpSpPr>
                  <p:grpSpPr bwMode="auto">
                    <a:xfrm rot="6600000">
                      <a:off x="6873" y="9149"/>
                      <a:ext cx="499" cy="74"/>
                      <a:chOff x="3597" y="2032"/>
                      <a:chExt cx="454" cy="57"/>
                    </a:xfrm>
                  </p:grpSpPr>
                  <p:sp>
                    <p:nvSpPr>
                      <p:cNvPr id="60096" name="Line 258"/>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97" name="Oval 259"/>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4" name="Group 260"/>
                    <p:cNvGrpSpPr>
                      <a:grpSpLocks noChangeAspect="1"/>
                    </p:cNvGrpSpPr>
                    <p:nvPr/>
                  </p:nvGrpSpPr>
                  <p:grpSpPr bwMode="auto">
                    <a:xfrm rot="6600000">
                      <a:off x="6702" y="9620"/>
                      <a:ext cx="500" cy="74"/>
                      <a:chOff x="3597" y="2032"/>
                      <a:chExt cx="454" cy="57"/>
                    </a:xfrm>
                  </p:grpSpPr>
                  <p:sp>
                    <p:nvSpPr>
                      <p:cNvPr id="60094" name="Line 261"/>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95" name="Oval 262"/>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5" name="Group 263"/>
                    <p:cNvGrpSpPr>
                      <a:grpSpLocks noChangeAspect="1"/>
                    </p:cNvGrpSpPr>
                    <p:nvPr/>
                  </p:nvGrpSpPr>
                  <p:grpSpPr bwMode="auto">
                    <a:xfrm rot="6600000">
                      <a:off x="6525" y="10104"/>
                      <a:ext cx="500" cy="74"/>
                      <a:chOff x="3597" y="2032"/>
                      <a:chExt cx="454" cy="57"/>
                    </a:xfrm>
                  </p:grpSpPr>
                  <p:sp>
                    <p:nvSpPr>
                      <p:cNvPr id="60092" name="Line 264"/>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93" name="Oval 265"/>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6" name="Group 266"/>
                    <p:cNvGrpSpPr>
                      <a:grpSpLocks noChangeAspect="1"/>
                    </p:cNvGrpSpPr>
                    <p:nvPr/>
                  </p:nvGrpSpPr>
                  <p:grpSpPr bwMode="auto">
                    <a:xfrm rot="6600000">
                      <a:off x="6352" y="10580"/>
                      <a:ext cx="499" cy="74"/>
                      <a:chOff x="3597" y="2032"/>
                      <a:chExt cx="454" cy="57"/>
                    </a:xfrm>
                  </p:grpSpPr>
                  <p:sp>
                    <p:nvSpPr>
                      <p:cNvPr id="60090" name="Line 26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91" name="Oval 26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87" name="Group 269"/>
                    <p:cNvGrpSpPr>
                      <a:grpSpLocks noChangeAspect="1"/>
                    </p:cNvGrpSpPr>
                    <p:nvPr/>
                  </p:nvGrpSpPr>
                  <p:grpSpPr bwMode="auto">
                    <a:xfrm rot="6600000">
                      <a:off x="6181" y="11051"/>
                      <a:ext cx="500" cy="74"/>
                      <a:chOff x="3597" y="2032"/>
                      <a:chExt cx="454" cy="57"/>
                    </a:xfrm>
                  </p:grpSpPr>
                  <p:sp>
                    <p:nvSpPr>
                      <p:cNvPr id="60088" name="Line 27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89" name="Oval 27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0" name="Group 272"/>
                  <p:cNvGrpSpPr>
                    <a:grpSpLocks noChangeAspect="1"/>
                  </p:cNvGrpSpPr>
                  <p:nvPr/>
                </p:nvGrpSpPr>
                <p:grpSpPr bwMode="auto">
                  <a:xfrm>
                    <a:off x="6993" y="7490"/>
                    <a:ext cx="1292" cy="3853"/>
                    <a:chOff x="6993" y="7490"/>
                    <a:chExt cx="1292" cy="3853"/>
                  </a:xfrm>
                </p:grpSpPr>
                <p:grpSp>
                  <p:nvGrpSpPr>
                    <p:cNvPr id="60056" name="Group 273"/>
                    <p:cNvGrpSpPr>
                      <a:grpSpLocks noChangeAspect="1"/>
                    </p:cNvGrpSpPr>
                    <p:nvPr/>
                  </p:nvGrpSpPr>
                  <p:grpSpPr bwMode="auto">
                    <a:xfrm>
                      <a:off x="8211" y="7490"/>
                      <a:ext cx="74" cy="500"/>
                      <a:chOff x="8211" y="7490"/>
                      <a:chExt cx="74" cy="500"/>
                    </a:xfrm>
                  </p:grpSpPr>
                  <p:sp>
                    <p:nvSpPr>
                      <p:cNvPr id="60078" name="Line 274"/>
                      <p:cNvSpPr>
                        <a:spLocks noChangeAspect="1" noChangeShapeType="1"/>
                      </p:cNvSpPr>
                      <p:nvPr/>
                    </p:nvSpPr>
                    <p:spPr bwMode="auto">
                      <a:xfrm rot="6600000">
                        <a:off x="7994" y="7740"/>
                        <a:ext cx="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79" name="Oval 275"/>
                      <p:cNvSpPr>
                        <a:spLocks noChangeAspect="1" noChangeArrowheads="1"/>
                      </p:cNvSpPr>
                      <p:nvPr/>
                    </p:nvSpPr>
                    <p:spPr bwMode="auto">
                      <a:xfrm rot="6600000">
                        <a:off x="8216" y="7705"/>
                        <a:ext cx="63"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57" name="Group 276"/>
                    <p:cNvGrpSpPr>
                      <a:grpSpLocks noChangeAspect="1"/>
                    </p:cNvGrpSpPr>
                    <p:nvPr/>
                  </p:nvGrpSpPr>
                  <p:grpSpPr bwMode="auto">
                    <a:xfrm rot="6600000">
                      <a:off x="7823" y="8190"/>
                      <a:ext cx="500" cy="74"/>
                      <a:chOff x="3597" y="2032"/>
                      <a:chExt cx="454" cy="57"/>
                    </a:xfrm>
                  </p:grpSpPr>
                  <p:sp>
                    <p:nvSpPr>
                      <p:cNvPr id="60076" name="Line 277"/>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77" name="Oval 278"/>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58" name="Group 279"/>
                    <p:cNvGrpSpPr>
                      <a:grpSpLocks noChangeAspect="1"/>
                    </p:cNvGrpSpPr>
                    <p:nvPr/>
                  </p:nvGrpSpPr>
                  <p:grpSpPr bwMode="auto">
                    <a:xfrm rot="6600000">
                      <a:off x="7648" y="8670"/>
                      <a:ext cx="499" cy="74"/>
                      <a:chOff x="3597" y="2032"/>
                      <a:chExt cx="454" cy="57"/>
                    </a:xfrm>
                  </p:grpSpPr>
                  <p:sp>
                    <p:nvSpPr>
                      <p:cNvPr id="60074" name="Line 280"/>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75" name="Oval 281"/>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59" name="Group 282"/>
                    <p:cNvGrpSpPr>
                      <a:grpSpLocks noChangeAspect="1"/>
                    </p:cNvGrpSpPr>
                    <p:nvPr/>
                  </p:nvGrpSpPr>
                  <p:grpSpPr bwMode="auto">
                    <a:xfrm rot="6600000">
                      <a:off x="7472" y="9154"/>
                      <a:ext cx="499" cy="74"/>
                      <a:chOff x="3597" y="2032"/>
                      <a:chExt cx="454" cy="57"/>
                    </a:xfrm>
                  </p:grpSpPr>
                  <p:sp>
                    <p:nvSpPr>
                      <p:cNvPr id="60072" name="Line 283"/>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73" name="Oval 284"/>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60" name="Group 285"/>
                    <p:cNvGrpSpPr>
                      <a:grpSpLocks noChangeAspect="1"/>
                    </p:cNvGrpSpPr>
                    <p:nvPr/>
                  </p:nvGrpSpPr>
                  <p:grpSpPr bwMode="auto">
                    <a:xfrm rot="6600000">
                      <a:off x="7301" y="9625"/>
                      <a:ext cx="500" cy="74"/>
                      <a:chOff x="3597" y="2032"/>
                      <a:chExt cx="454" cy="57"/>
                    </a:xfrm>
                  </p:grpSpPr>
                  <p:sp>
                    <p:nvSpPr>
                      <p:cNvPr id="60070" name="Line 286"/>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71" name="Oval 287"/>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61" name="Group 288"/>
                    <p:cNvGrpSpPr>
                      <a:grpSpLocks noChangeAspect="1"/>
                    </p:cNvGrpSpPr>
                    <p:nvPr/>
                  </p:nvGrpSpPr>
                  <p:grpSpPr bwMode="auto">
                    <a:xfrm rot="6600000">
                      <a:off x="7124" y="10109"/>
                      <a:ext cx="500" cy="74"/>
                      <a:chOff x="3597" y="2032"/>
                      <a:chExt cx="454" cy="57"/>
                    </a:xfrm>
                  </p:grpSpPr>
                  <p:sp>
                    <p:nvSpPr>
                      <p:cNvPr id="60068" name="Line 289"/>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69" name="Oval 290"/>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62" name="Group 291"/>
                    <p:cNvGrpSpPr>
                      <a:grpSpLocks noChangeAspect="1"/>
                    </p:cNvGrpSpPr>
                    <p:nvPr/>
                  </p:nvGrpSpPr>
                  <p:grpSpPr bwMode="auto">
                    <a:xfrm rot="6600000">
                      <a:off x="6951" y="10585"/>
                      <a:ext cx="499" cy="74"/>
                      <a:chOff x="3597" y="2032"/>
                      <a:chExt cx="454" cy="57"/>
                    </a:xfrm>
                  </p:grpSpPr>
                  <p:sp>
                    <p:nvSpPr>
                      <p:cNvPr id="60066" name="Line 292"/>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67" name="Oval 293"/>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63" name="Group 294"/>
                    <p:cNvGrpSpPr>
                      <a:grpSpLocks noChangeAspect="1"/>
                    </p:cNvGrpSpPr>
                    <p:nvPr/>
                  </p:nvGrpSpPr>
                  <p:grpSpPr bwMode="auto">
                    <a:xfrm rot="6600000">
                      <a:off x="6780" y="11056"/>
                      <a:ext cx="500" cy="74"/>
                      <a:chOff x="3597" y="2032"/>
                      <a:chExt cx="454" cy="57"/>
                    </a:xfrm>
                  </p:grpSpPr>
                  <p:sp>
                    <p:nvSpPr>
                      <p:cNvPr id="60064" name="Line 295"/>
                      <p:cNvSpPr>
                        <a:spLocks noChangeAspect="1" noChangeShapeType="1"/>
                      </p:cNvSpPr>
                      <p:nvPr/>
                    </p:nvSpPr>
                    <p:spPr bwMode="auto">
                      <a:xfrm>
                        <a:off x="3597" y="2064"/>
                        <a:ext cx="45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65" name="Oval 296"/>
                      <p:cNvSpPr>
                        <a:spLocks noChangeAspect="1" noChangeArrowheads="1"/>
                      </p:cNvSpPr>
                      <p:nvPr/>
                    </p:nvSpPr>
                    <p:spPr bwMode="auto">
                      <a:xfrm>
                        <a:off x="3796" y="2032"/>
                        <a:ext cx="57" cy="57"/>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1" name="Group 297"/>
                  <p:cNvGrpSpPr>
                    <a:grpSpLocks noChangeAspect="1"/>
                  </p:cNvGrpSpPr>
                  <p:nvPr/>
                </p:nvGrpSpPr>
                <p:grpSpPr bwMode="auto">
                  <a:xfrm>
                    <a:off x="3575" y="8184"/>
                    <a:ext cx="4802" cy="74"/>
                    <a:chOff x="3575" y="8184"/>
                    <a:chExt cx="4802" cy="74"/>
                  </a:xfrm>
                </p:grpSpPr>
                <p:grpSp>
                  <p:nvGrpSpPr>
                    <p:cNvPr id="60032" name="Group 298"/>
                    <p:cNvGrpSpPr>
                      <a:grpSpLocks noChangeAspect="1"/>
                    </p:cNvGrpSpPr>
                    <p:nvPr/>
                  </p:nvGrpSpPr>
                  <p:grpSpPr bwMode="auto">
                    <a:xfrm>
                      <a:off x="3575" y="8184"/>
                      <a:ext cx="590" cy="74"/>
                      <a:chOff x="3575" y="8184"/>
                      <a:chExt cx="590" cy="74"/>
                    </a:xfrm>
                  </p:grpSpPr>
                  <p:sp>
                    <p:nvSpPr>
                      <p:cNvPr id="60054" name="Line 299"/>
                      <p:cNvSpPr>
                        <a:spLocks noChangeAspect="1" noChangeShapeType="1"/>
                      </p:cNvSpPr>
                      <p:nvPr/>
                    </p:nvSpPr>
                    <p:spPr bwMode="auto">
                      <a:xfrm>
                        <a:off x="3575"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55" name="Oval 300"/>
                      <p:cNvSpPr>
                        <a:spLocks noChangeAspect="1" noChangeArrowheads="1"/>
                      </p:cNvSpPr>
                      <p:nvPr/>
                    </p:nvSpPr>
                    <p:spPr bwMode="auto">
                      <a:xfrm>
                        <a:off x="3834"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3" name="Group 301"/>
                    <p:cNvGrpSpPr>
                      <a:grpSpLocks noChangeAspect="1"/>
                    </p:cNvGrpSpPr>
                    <p:nvPr/>
                  </p:nvGrpSpPr>
                  <p:grpSpPr bwMode="auto">
                    <a:xfrm>
                      <a:off x="4185" y="8184"/>
                      <a:ext cx="590" cy="74"/>
                      <a:chOff x="4185" y="8184"/>
                      <a:chExt cx="590" cy="74"/>
                    </a:xfrm>
                  </p:grpSpPr>
                  <p:sp>
                    <p:nvSpPr>
                      <p:cNvPr id="60052" name="Line 302"/>
                      <p:cNvSpPr>
                        <a:spLocks noChangeAspect="1" noChangeShapeType="1"/>
                      </p:cNvSpPr>
                      <p:nvPr/>
                    </p:nvSpPr>
                    <p:spPr bwMode="auto">
                      <a:xfrm>
                        <a:off x="4185"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53" name="Oval 303"/>
                      <p:cNvSpPr>
                        <a:spLocks noChangeAspect="1" noChangeArrowheads="1"/>
                      </p:cNvSpPr>
                      <p:nvPr/>
                    </p:nvSpPr>
                    <p:spPr bwMode="auto">
                      <a:xfrm>
                        <a:off x="4444"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4" name="Group 304"/>
                    <p:cNvGrpSpPr>
                      <a:grpSpLocks noChangeAspect="1"/>
                    </p:cNvGrpSpPr>
                    <p:nvPr/>
                  </p:nvGrpSpPr>
                  <p:grpSpPr bwMode="auto">
                    <a:xfrm>
                      <a:off x="4788" y="8184"/>
                      <a:ext cx="590" cy="74"/>
                      <a:chOff x="4788" y="8184"/>
                      <a:chExt cx="590" cy="74"/>
                    </a:xfrm>
                  </p:grpSpPr>
                  <p:sp>
                    <p:nvSpPr>
                      <p:cNvPr id="60050" name="Line 305"/>
                      <p:cNvSpPr>
                        <a:spLocks noChangeAspect="1" noChangeShapeType="1"/>
                      </p:cNvSpPr>
                      <p:nvPr/>
                    </p:nvSpPr>
                    <p:spPr bwMode="auto">
                      <a:xfrm>
                        <a:off x="4788"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51" name="Oval 306"/>
                      <p:cNvSpPr>
                        <a:spLocks noChangeAspect="1" noChangeArrowheads="1"/>
                      </p:cNvSpPr>
                      <p:nvPr/>
                    </p:nvSpPr>
                    <p:spPr bwMode="auto">
                      <a:xfrm>
                        <a:off x="5047"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5" name="Group 307"/>
                    <p:cNvGrpSpPr>
                      <a:grpSpLocks noChangeAspect="1"/>
                    </p:cNvGrpSpPr>
                    <p:nvPr/>
                  </p:nvGrpSpPr>
                  <p:grpSpPr bwMode="auto">
                    <a:xfrm>
                      <a:off x="5396" y="8184"/>
                      <a:ext cx="590" cy="74"/>
                      <a:chOff x="5396" y="8184"/>
                      <a:chExt cx="590" cy="74"/>
                    </a:xfrm>
                  </p:grpSpPr>
                  <p:sp>
                    <p:nvSpPr>
                      <p:cNvPr id="60048" name="Line 308"/>
                      <p:cNvSpPr>
                        <a:spLocks noChangeAspect="1" noChangeShapeType="1"/>
                      </p:cNvSpPr>
                      <p:nvPr/>
                    </p:nvSpPr>
                    <p:spPr bwMode="auto">
                      <a:xfrm>
                        <a:off x="5396"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49" name="Oval 309"/>
                      <p:cNvSpPr>
                        <a:spLocks noChangeAspect="1" noChangeArrowheads="1"/>
                      </p:cNvSpPr>
                      <p:nvPr/>
                    </p:nvSpPr>
                    <p:spPr bwMode="auto">
                      <a:xfrm>
                        <a:off x="5655"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6" name="Group 310"/>
                    <p:cNvGrpSpPr>
                      <a:grpSpLocks noChangeAspect="1"/>
                    </p:cNvGrpSpPr>
                    <p:nvPr/>
                  </p:nvGrpSpPr>
                  <p:grpSpPr bwMode="auto">
                    <a:xfrm>
                      <a:off x="5988" y="8184"/>
                      <a:ext cx="590" cy="74"/>
                      <a:chOff x="5988" y="8184"/>
                      <a:chExt cx="590" cy="74"/>
                    </a:xfrm>
                  </p:grpSpPr>
                  <p:sp>
                    <p:nvSpPr>
                      <p:cNvPr id="60046" name="Line 311"/>
                      <p:cNvSpPr>
                        <a:spLocks noChangeAspect="1" noChangeShapeType="1"/>
                      </p:cNvSpPr>
                      <p:nvPr/>
                    </p:nvSpPr>
                    <p:spPr bwMode="auto">
                      <a:xfrm>
                        <a:off x="5988"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47" name="Oval 312"/>
                      <p:cNvSpPr>
                        <a:spLocks noChangeAspect="1" noChangeArrowheads="1"/>
                      </p:cNvSpPr>
                      <p:nvPr/>
                    </p:nvSpPr>
                    <p:spPr bwMode="auto">
                      <a:xfrm>
                        <a:off x="6247"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7" name="Group 313"/>
                    <p:cNvGrpSpPr>
                      <a:grpSpLocks noChangeAspect="1"/>
                    </p:cNvGrpSpPr>
                    <p:nvPr/>
                  </p:nvGrpSpPr>
                  <p:grpSpPr bwMode="auto">
                    <a:xfrm>
                      <a:off x="6597" y="8184"/>
                      <a:ext cx="590" cy="74"/>
                      <a:chOff x="6597" y="8184"/>
                      <a:chExt cx="590" cy="74"/>
                    </a:xfrm>
                  </p:grpSpPr>
                  <p:sp>
                    <p:nvSpPr>
                      <p:cNvPr id="60044" name="Line 314"/>
                      <p:cNvSpPr>
                        <a:spLocks noChangeAspect="1" noChangeShapeType="1"/>
                      </p:cNvSpPr>
                      <p:nvPr/>
                    </p:nvSpPr>
                    <p:spPr bwMode="auto">
                      <a:xfrm>
                        <a:off x="6597"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45" name="Oval 315"/>
                      <p:cNvSpPr>
                        <a:spLocks noChangeAspect="1" noChangeArrowheads="1"/>
                      </p:cNvSpPr>
                      <p:nvPr/>
                    </p:nvSpPr>
                    <p:spPr bwMode="auto">
                      <a:xfrm>
                        <a:off x="6856"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8" name="Group 316"/>
                    <p:cNvGrpSpPr>
                      <a:grpSpLocks noChangeAspect="1"/>
                    </p:cNvGrpSpPr>
                    <p:nvPr/>
                  </p:nvGrpSpPr>
                  <p:grpSpPr bwMode="auto">
                    <a:xfrm>
                      <a:off x="7194" y="8184"/>
                      <a:ext cx="590" cy="74"/>
                      <a:chOff x="7194" y="8184"/>
                      <a:chExt cx="590" cy="74"/>
                    </a:xfrm>
                  </p:grpSpPr>
                  <p:sp>
                    <p:nvSpPr>
                      <p:cNvPr id="60042" name="Line 317"/>
                      <p:cNvSpPr>
                        <a:spLocks noChangeAspect="1" noChangeShapeType="1"/>
                      </p:cNvSpPr>
                      <p:nvPr/>
                    </p:nvSpPr>
                    <p:spPr bwMode="auto">
                      <a:xfrm>
                        <a:off x="7194"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43" name="Oval 318"/>
                      <p:cNvSpPr>
                        <a:spLocks noChangeAspect="1" noChangeArrowheads="1"/>
                      </p:cNvSpPr>
                      <p:nvPr/>
                    </p:nvSpPr>
                    <p:spPr bwMode="auto">
                      <a:xfrm>
                        <a:off x="7453"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39" name="Group 319"/>
                    <p:cNvGrpSpPr>
                      <a:grpSpLocks noChangeAspect="1"/>
                    </p:cNvGrpSpPr>
                    <p:nvPr/>
                  </p:nvGrpSpPr>
                  <p:grpSpPr bwMode="auto">
                    <a:xfrm>
                      <a:off x="7787" y="8184"/>
                      <a:ext cx="590" cy="74"/>
                      <a:chOff x="7787" y="8184"/>
                      <a:chExt cx="590" cy="74"/>
                    </a:xfrm>
                  </p:grpSpPr>
                  <p:sp>
                    <p:nvSpPr>
                      <p:cNvPr id="60040" name="Line 320"/>
                      <p:cNvSpPr>
                        <a:spLocks noChangeAspect="1" noChangeShapeType="1"/>
                      </p:cNvSpPr>
                      <p:nvPr/>
                    </p:nvSpPr>
                    <p:spPr bwMode="auto">
                      <a:xfrm>
                        <a:off x="7787" y="8226"/>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41" name="Oval 321"/>
                      <p:cNvSpPr>
                        <a:spLocks noChangeAspect="1" noChangeArrowheads="1"/>
                      </p:cNvSpPr>
                      <p:nvPr/>
                    </p:nvSpPr>
                    <p:spPr bwMode="auto">
                      <a:xfrm>
                        <a:off x="8046" y="8184"/>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2" name="Group 322"/>
                  <p:cNvGrpSpPr>
                    <a:grpSpLocks noChangeAspect="1"/>
                  </p:cNvGrpSpPr>
                  <p:nvPr/>
                </p:nvGrpSpPr>
                <p:grpSpPr bwMode="auto">
                  <a:xfrm>
                    <a:off x="3383" y="8673"/>
                    <a:ext cx="4801" cy="74"/>
                    <a:chOff x="3383" y="8673"/>
                    <a:chExt cx="4801" cy="74"/>
                  </a:xfrm>
                </p:grpSpPr>
                <p:grpSp>
                  <p:nvGrpSpPr>
                    <p:cNvPr id="60008" name="Group 323"/>
                    <p:cNvGrpSpPr>
                      <a:grpSpLocks noChangeAspect="1"/>
                    </p:cNvGrpSpPr>
                    <p:nvPr/>
                  </p:nvGrpSpPr>
                  <p:grpSpPr bwMode="auto">
                    <a:xfrm>
                      <a:off x="3383" y="8673"/>
                      <a:ext cx="590" cy="74"/>
                      <a:chOff x="3383" y="8673"/>
                      <a:chExt cx="590" cy="74"/>
                    </a:xfrm>
                  </p:grpSpPr>
                  <p:sp>
                    <p:nvSpPr>
                      <p:cNvPr id="60030" name="Line 324"/>
                      <p:cNvSpPr>
                        <a:spLocks noChangeAspect="1" noChangeShapeType="1"/>
                      </p:cNvSpPr>
                      <p:nvPr/>
                    </p:nvSpPr>
                    <p:spPr bwMode="auto">
                      <a:xfrm>
                        <a:off x="3383"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31" name="Oval 325"/>
                      <p:cNvSpPr>
                        <a:spLocks noChangeAspect="1" noChangeArrowheads="1"/>
                      </p:cNvSpPr>
                      <p:nvPr/>
                    </p:nvSpPr>
                    <p:spPr bwMode="auto">
                      <a:xfrm>
                        <a:off x="3642"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09" name="Group 326"/>
                    <p:cNvGrpSpPr>
                      <a:grpSpLocks noChangeAspect="1"/>
                    </p:cNvGrpSpPr>
                    <p:nvPr/>
                  </p:nvGrpSpPr>
                  <p:grpSpPr bwMode="auto">
                    <a:xfrm>
                      <a:off x="3992" y="8673"/>
                      <a:ext cx="590" cy="74"/>
                      <a:chOff x="3992" y="8673"/>
                      <a:chExt cx="590" cy="74"/>
                    </a:xfrm>
                  </p:grpSpPr>
                  <p:sp>
                    <p:nvSpPr>
                      <p:cNvPr id="60028" name="Line 327"/>
                      <p:cNvSpPr>
                        <a:spLocks noChangeAspect="1" noChangeShapeType="1"/>
                      </p:cNvSpPr>
                      <p:nvPr/>
                    </p:nvSpPr>
                    <p:spPr bwMode="auto">
                      <a:xfrm>
                        <a:off x="3992"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29" name="Oval 328"/>
                      <p:cNvSpPr>
                        <a:spLocks noChangeAspect="1" noChangeArrowheads="1"/>
                      </p:cNvSpPr>
                      <p:nvPr/>
                    </p:nvSpPr>
                    <p:spPr bwMode="auto">
                      <a:xfrm>
                        <a:off x="4251"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0" name="Group 329"/>
                    <p:cNvGrpSpPr>
                      <a:grpSpLocks noChangeAspect="1"/>
                    </p:cNvGrpSpPr>
                    <p:nvPr/>
                  </p:nvGrpSpPr>
                  <p:grpSpPr bwMode="auto">
                    <a:xfrm>
                      <a:off x="4595" y="8673"/>
                      <a:ext cx="590" cy="74"/>
                      <a:chOff x="4595" y="8673"/>
                      <a:chExt cx="590" cy="74"/>
                    </a:xfrm>
                  </p:grpSpPr>
                  <p:sp>
                    <p:nvSpPr>
                      <p:cNvPr id="60026" name="Line 330"/>
                      <p:cNvSpPr>
                        <a:spLocks noChangeAspect="1" noChangeShapeType="1"/>
                      </p:cNvSpPr>
                      <p:nvPr/>
                    </p:nvSpPr>
                    <p:spPr bwMode="auto">
                      <a:xfrm>
                        <a:off x="4595"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27" name="Oval 331"/>
                      <p:cNvSpPr>
                        <a:spLocks noChangeAspect="1" noChangeArrowheads="1"/>
                      </p:cNvSpPr>
                      <p:nvPr/>
                    </p:nvSpPr>
                    <p:spPr bwMode="auto">
                      <a:xfrm>
                        <a:off x="4854"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1" name="Group 332"/>
                    <p:cNvGrpSpPr>
                      <a:grpSpLocks noChangeAspect="1"/>
                    </p:cNvGrpSpPr>
                    <p:nvPr/>
                  </p:nvGrpSpPr>
                  <p:grpSpPr bwMode="auto">
                    <a:xfrm>
                      <a:off x="5203" y="8673"/>
                      <a:ext cx="590" cy="74"/>
                      <a:chOff x="5203" y="8673"/>
                      <a:chExt cx="590" cy="74"/>
                    </a:xfrm>
                  </p:grpSpPr>
                  <p:sp>
                    <p:nvSpPr>
                      <p:cNvPr id="60024" name="Line 333"/>
                      <p:cNvSpPr>
                        <a:spLocks noChangeAspect="1" noChangeShapeType="1"/>
                      </p:cNvSpPr>
                      <p:nvPr/>
                    </p:nvSpPr>
                    <p:spPr bwMode="auto">
                      <a:xfrm>
                        <a:off x="5203"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25" name="Oval 334"/>
                      <p:cNvSpPr>
                        <a:spLocks noChangeAspect="1" noChangeArrowheads="1"/>
                      </p:cNvSpPr>
                      <p:nvPr/>
                    </p:nvSpPr>
                    <p:spPr bwMode="auto">
                      <a:xfrm>
                        <a:off x="5462"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2" name="Group 335"/>
                    <p:cNvGrpSpPr>
                      <a:grpSpLocks noChangeAspect="1"/>
                    </p:cNvGrpSpPr>
                    <p:nvPr/>
                  </p:nvGrpSpPr>
                  <p:grpSpPr bwMode="auto">
                    <a:xfrm>
                      <a:off x="5796" y="8673"/>
                      <a:ext cx="590" cy="74"/>
                      <a:chOff x="5796" y="8673"/>
                      <a:chExt cx="590" cy="74"/>
                    </a:xfrm>
                  </p:grpSpPr>
                  <p:sp>
                    <p:nvSpPr>
                      <p:cNvPr id="60022" name="Line 336"/>
                      <p:cNvSpPr>
                        <a:spLocks noChangeAspect="1" noChangeShapeType="1"/>
                      </p:cNvSpPr>
                      <p:nvPr/>
                    </p:nvSpPr>
                    <p:spPr bwMode="auto">
                      <a:xfrm>
                        <a:off x="5796"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23" name="Oval 337"/>
                      <p:cNvSpPr>
                        <a:spLocks noChangeAspect="1" noChangeArrowheads="1"/>
                      </p:cNvSpPr>
                      <p:nvPr/>
                    </p:nvSpPr>
                    <p:spPr bwMode="auto">
                      <a:xfrm>
                        <a:off x="6055"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3" name="Group 338"/>
                    <p:cNvGrpSpPr>
                      <a:grpSpLocks noChangeAspect="1"/>
                    </p:cNvGrpSpPr>
                    <p:nvPr/>
                  </p:nvGrpSpPr>
                  <p:grpSpPr bwMode="auto">
                    <a:xfrm>
                      <a:off x="6404" y="8673"/>
                      <a:ext cx="590" cy="74"/>
                      <a:chOff x="6404" y="8673"/>
                      <a:chExt cx="590" cy="74"/>
                    </a:xfrm>
                  </p:grpSpPr>
                  <p:sp>
                    <p:nvSpPr>
                      <p:cNvPr id="60020" name="Line 339"/>
                      <p:cNvSpPr>
                        <a:spLocks noChangeAspect="1" noChangeShapeType="1"/>
                      </p:cNvSpPr>
                      <p:nvPr/>
                    </p:nvSpPr>
                    <p:spPr bwMode="auto">
                      <a:xfrm>
                        <a:off x="6404"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21" name="Oval 340"/>
                      <p:cNvSpPr>
                        <a:spLocks noChangeAspect="1" noChangeArrowheads="1"/>
                      </p:cNvSpPr>
                      <p:nvPr/>
                    </p:nvSpPr>
                    <p:spPr bwMode="auto">
                      <a:xfrm>
                        <a:off x="6663"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4" name="Group 341"/>
                    <p:cNvGrpSpPr>
                      <a:grpSpLocks noChangeAspect="1"/>
                    </p:cNvGrpSpPr>
                    <p:nvPr/>
                  </p:nvGrpSpPr>
                  <p:grpSpPr bwMode="auto">
                    <a:xfrm>
                      <a:off x="7002" y="8673"/>
                      <a:ext cx="590" cy="74"/>
                      <a:chOff x="7002" y="8673"/>
                      <a:chExt cx="590" cy="74"/>
                    </a:xfrm>
                  </p:grpSpPr>
                  <p:sp>
                    <p:nvSpPr>
                      <p:cNvPr id="60018" name="Line 342"/>
                      <p:cNvSpPr>
                        <a:spLocks noChangeAspect="1" noChangeShapeType="1"/>
                      </p:cNvSpPr>
                      <p:nvPr/>
                    </p:nvSpPr>
                    <p:spPr bwMode="auto">
                      <a:xfrm>
                        <a:off x="7002"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19" name="Oval 343"/>
                      <p:cNvSpPr>
                        <a:spLocks noChangeAspect="1" noChangeArrowheads="1"/>
                      </p:cNvSpPr>
                      <p:nvPr/>
                    </p:nvSpPr>
                    <p:spPr bwMode="auto">
                      <a:xfrm>
                        <a:off x="7261"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015" name="Group 344"/>
                    <p:cNvGrpSpPr>
                      <a:grpSpLocks noChangeAspect="1"/>
                    </p:cNvGrpSpPr>
                    <p:nvPr/>
                  </p:nvGrpSpPr>
                  <p:grpSpPr bwMode="auto">
                    <a:xfrm>
                      <a:off x="7594" y="8673"/>
                      <a:ext cx="590" cy="74"/>
                      <a:chOff x="7594" y="8673"/>
                      <a:chExt cx="590" cy="74"/>
                    </a:xfrm>
                  </p:grpSpPr>
                  <p:sp>
                    <p:nvSpPr>
                      <p:cNvPr id="60016" name="Line 345"/>
                      <p:cNvSpPr>
                        <a:spLocks noChangeAspect="1" noChangeShapeType="1"/>
                      </p:cNvSpPr>
                      <p:nvPr/>
                    </p:nvSpPr>
                    <p:spPr bwMode="auto">
                      <a:xfrm>
                        <a:off x="7594" y="871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17" name="Oval 346"/>
                      <p:cNvSpPr>
                        <a:spLocks noChangeAspect="1" noChangeArrowheads="1"/>
                      </p:cNvSpPr>
                      <p:nvPr/>
                    </p:nvSpPr>
                    <p:spPr bwMode="auto">
                      <a:xfrm>
                        <a:off x="7853" y="867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3" name="Group 347"/>
                  <p:cNvGrpSpPr>
                    <a:grpSpLocks noChangeAspect="1"/>
                  </p:cNvGrpSpPr>
                  <p:nvPr/>
                </p:nvGrpSpPr>
                <p:grpSpPr bwMode="auto">
                  <a:xfrm>
                    <a:off x="3211" y="9151"/>
                    <a:ext cx="4802" cy="74"/>
                    <a:chOff x="3211" y="9151"/>
                    <a:chExt cx="4802" cy="74"/>
                  </a:xfrm>
                </p:grpSpPr>
                <p:grpSp>
                  <p:nvGrpSpPr>
                    <p:cNvPr id="59984" name="Group 348"/>
                    <p:cNvGrpSpPr>
                      <a:grpSpLocks noChangeAspect="1"/>
                    </p:cNvGrpSpPr>
                    <p:nvPr/>
                  </p:nvGrpSpPr>
                  <p:grpSpPr bwMode="auto">
                    <a:xfrm>
                      <a:off x="3211" y="9151"/>
                      <a:ext cx="590" cy="74"/>
                      <a:chOff x="3211" y="9151"/>
                      <a:chExt cx="590" cy="74"/>
                    </a:xfrm>
                  </p:grpSpPr>
                  <p:sp>
                    <p:nvSpPr>
                      <p:cNvPr id="60006" name="Line 349"/>
                      <p:cNvSpPr>
                        <a:spLocks noChangeAspect="1" noChangeShapeType="1"/>
                      </p:cNvSpPr>
                      <p:nvPr/>
                    </p:nvSpPr>
                    <p:spPr bwMode="auto">
                      <a:xfrm>
                        <a:off x="3211"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07" name="Oval 350"/>
                      <p:cNvSpPr>
                        <a:spLocks noChangeAspect="1" noChangeArrowheads="1"/>
                      </p:cNvSpPr>
                      <p:nvPr/>
                    </p:nvSpPr>
                    <p:spPr bwMode="auto">
                      <a:xfrm>
                        <a:off x="3470"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85" name="Group 351"/>
                    <p:cNvGrpSpPr>
                      <a:grpSpLocks noChangeAspect="1"/>
                    </p:cNvGrpSpPr>
                    <p:nvPr/>
                  </p:nvGrpSpPr>
                  <p:grpSpPr bwMode="auto">
                    <a:xfrm>
                      <a:off x="3821" y="9151"/>
                      <a:ext cx="590" cy="74"/>
                      <a:chOff x="3821" y="9151"/>
                      <a:chExt cx="590" cy="74"/>
                    </a:xfrm>
                  </p:grpSpPr>
                  <p:sp>
                    <p:nvSpPr>
                      <p:cNvPr id="60004" name="Line 352"/>
                      <p:cNvSpPr>
                        <a:spLocks noChangeAspect="1" noChangeShapeType="1"/>
                      </p:cNvSpPr>
                      <p:nvPr/>
                    </p:nvSpPr>
                    <p:spPr bwMode="auto">
                      <a:xfrm>
                        <a:off x="3821"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05" name="Oval 353"/>
                      <p:cNvSpPr>
                        <a:spLocks noChangeAspect="1" noChangeArrowheads="1"/>
                      </p:cNvSpPr>
                      <p:nvPr/>
                    </p:nvSpPr>
                    <p:spPr bwMode="auto">
                      <a:xfrm>
                        <a:off x="4080"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86" name="Group 354"/>
                    <p:cNvGrpSpPr>
                      <a:grpSpLocks noChangeAspect="1"/>
                    </p:cNvGrpSpPr>
                    <p:nvPr/>
                  </p:nvGrpSpPr>
                  <p:grpSpPr bwMode="auto">
                    <a:xfrm>
                      <a:off x="4424" y="9151"/>
                      <a:ext cx="590" cy="74"/>
                      <a:chOff x="4424" y="9151"/>
                      <a:chExt cx="590" cy="74"/>
                    </a:xfrm>
                  </p:grpSpPr>
                  <p:sp>
                    <p:nvSpPr>
                      <p:cNvPr id="60002" name="Line 355"/>
                      <p:cNvSpPr>
                        <a:spLocks noChangeAspect="1" noChangeShapeType="1"/>
                      </p:cNvSpPr>
                      <p:nvPr/>
                    </p:nvSpPr>
                    <p:spPr bwMode="auto">
                      <a:xfrm>
                        <a:off x="4424"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03" name="Oval 356"/>
                      <p:cNvSpPr>
                        <a:spLocks noChangeAspect="1" noChangeArrowheads="1"/>
                      </p:cNvSpPr>
                      <p:nvPr/>
                    </p:nvSpPr>
                    <p:spPr bwMode="auto">
                      <a:xfrm>
                        <a:off x="4683"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87" name="Group 357"/>
                    <p:cNvGrpSpPr>
                      <a:grpSpLocks noChangeAspect="1"/>
                    </p:cNvGrpSpPr>
                    <p:nvPr/>
                  </p:nvGrpSpPr>
                  <p:grpSpPr bwMode="auto">
                    <a:xfrm>
                      <a:off x="5032" y="9151"/>
                      <a:ext cx="590" cy="74"/>
                      <a:chOff x="5032" y="9151"/>
                      <a:chExt cx="590" cy="74"/>
                    </a:xfrm>
                  </p:grpSpPr>
                  <p:sp>
                    <p:nvSpPr>
                      <p:cNvPr id="60000" name="Line 358"/>
                      <p:cNvSpPr>
                        <a:spLocks noChangeAspect="1" noChangeShapeType="1"/>
                      </p:cNvSpPr>
                      <p:nvPr/>
                    </p:nvSpPr>
                    <p:spPr bwMode="auto">
                      <a:xfrm>
                        <a:off x="5032"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01" name="Oval 359"/>
                      <p:cNvSpPr>
                        <a:spLocks noChangeAspect="1" noChangeArrowheads="1"/>
                      </p:cNvSpPr>
                      <p:nvPr/>
                    </p:nvSpPr>
                    <p:spPr bwMode="auto">
                      <a:xfrm>
                        <a:off x="5291"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88" name="Group 360"/>
                    <p:cNvGrpSpPr>
                      <a:grpSpLocks noChangeAspect="1"/>
                    </p:cNvGrpSpPr>
                    <p:nvPr/>
                  </p:nvGrpSpPr>
                  <p:grpSpPr bwMode="auto">
                    <a:xfrm>
                      <a:off x="5624" y="9151"/>
                      <a:ext cx="590" cy="74"/>
                      <a:chOff x="5624" y="9151"/>
                      <a:chExt cx="590" cy="74"/>
                    </a:xfrm>
                  </p:grpSpPr>
                  <p:sp>
                    <p:nvSpPr>
                      <p:cNvPr id="59998" name="Line 361"/>
                      <p:cNvSpPr>
                        <a:spLocks noChangeAspect="1" noChangeShapeType="1"/>
                      </p:cNvSpPr>
                      <p:nvPr/>
                    </p:nvSpPr>
                    <p:spPr bwMode="auto">
                      <a:xfrm>
                        <a:off x="5624"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99" name="Oval 362"/>
                      <p:cNvSpPr>
                        <a:spLocks noChangeAspect="1" noChangeArrowheads="1"/>
                      </p:cNvSpPr>
                      <p:nvPr/>
                    </p:nvSpPr>
                    <p:spPr bwMode="auto">
                      <a:xfrm>
                        <a:off x="5883"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89" name="Group 363"/>
                    <p:cNvGrpSpPr>
                      <a:grpSpLocks noChangeAspect="1"/>
                    </p:cNvGrpSpPr>
                    <p:nvPr/>
                  </p:nvGrpSpPr>
                  <p:grpSpPr bwMode="auto">
                    <a:xfrm>
                      <a:off x="6233" y="9151"/>
                      <a:ext cx="590" cy="74"/>
                      <a:chOff x="6233" y="9151"/>
                      <a:chExt cx="590" cy="74"/>
                    </a:xfrm>
                  </p:grpSpPr>
                  <p:sp>
                    <p:nvSpPr>
                      <p:cNvPr id="59996" name="Line 364"/>
                      <p:cNvSpPr>
                        <a:spLocks noChangeAspect="1" noChangeShapeType="1"/>
                      </p:cNvSpPr>
                      <p:nvPr/>
                    </p:nvSpPr>
                    <p:spPr bwMode="auto">
                      <a:xfrm>
                        <a:off x="6233"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97" name="Oval 365"/>
                      <p:cNvSpPr>
                        <a:spLocks noChangeAspect="1" noChangeArrowheads="1"/>
                      </p:cNvSpPr>
                      <p:nvPr/>
                    </p:nvSpPr>
                    <p:spPr bwMode="auto">
                      <a:xfrm>
                        <a:off x="6492"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90" name="Group 366"/>
                    <p:cNvGrpSpPr>
                      <a:grpSpLocks noChangeAspect="1"/>
                    </p:cNvGrpSpPr>
                    <p:nvPr/>
                  </p:nvGrpSpPr>
                  <p:grpSpPr bwMode="auto">
                    <a:xfrm>
                      <a:off x="6830" y="9151"/>
                      <a:ext cx="590" cy="74"/>
                      <a:chOff x="6830" y="9151"/>
                      <a:chExt cx="590" cy="74"/>
                    </a:xfrm>
                  </p:grpSpPr>
                  <p:sp>
                    <p:nvSpPr>
                      <p:cNvPr id="59994" name="Line 367"/>
                      <p:cNvSpPr>
                        <a:spLocks noChangeAspect="1" noChangeShapeType="1"/>
                      </p:cNvSpPr>
                      <p:nvPr/>
                    </p:nvSpPr>
                    <p:spPr bwMode="auto">
                      <a:xfrm>
                        <a:off x="6830"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95" name="Oval 368"/>
                      <p:cNvSpPr>
                        <a:spLocks noChangeAspect="1" noChangeArrowheads="1"/>
                      </p:cNvSpPr>
                      <p:nvPr/>
                    </p:nvSpPr>
                    <p:spPr bwMode="auto">
                      <a:xfrm>
                        <a:off x="7089"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91" name="Group 369"/>
                    <p:cNvGrpSpPr>
                      <a:grpSpLocks noChangeAspect="1"/>
                    </p:cNvGrpSpPr>
                    <p:nvPr/>
                  </p:nvGrpSpPr>
                  <p:grpSpPr bwMode="auto">
                    <a:xfrm>
                      <a:off x="7423" y="9151"/>
                      <a:ext cx="590" cy="74"/>
                      <a:chOff x="7423" y="9151"/>
                      <a:chExt cx="590" cy="74"/>
                    </a:xfrm>
                  </p:grpSpPr>
                  <p:sp>
                    <p:nvSpPr>
                      <p:cNvPr id="59992" name="Line 370"/>
                      <p:cNvSpPr>
                        <a:spLocks noChangeAspect="1" noChangeShapeType="1"/>
                      </p:cNvSpPr>
                      <p:nvPr/>
                    </p:nvSpPr>
                    <p:spPr bwMode="auto">
                      <a:xfrm>
                        <a:off x="7423" y="919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93" name="Oval 371"/>
                      <p:cNvSpPr>
                        <a:spLocks noChangeAspect="1" noChangeArrowheads="1"/>
                      </p:cNvSpPr>
                      <p:nvPr/>
                    </p:nvSpPr>
                    <p:spPr bwMode="auto">
                      <a:xfrm>
                        <a:off x="7682" y="915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4" name="Group 372"/>
                  <p:cNvGrpSpPr>
                    <a:grpSpLocks noChangeAspect="1"/>
                  </p:cNvGrpSpPr>
                  <p:nvPr/>
                </p:nvGrpSpPr>
                <p:grpSpPr bwMode="auto">
                  <a:xfrm>
                    <a:off x="3045" y="9629"/>
                    <a:ext cx="4801" cy="74"/>
                    <a:chOff x="3045" y="9629"/>
                    <a:chExt cx="4801" cy="74"/>
                  </a:xfrm>
                </p:grpSpPr>
                <p:grpSp>
                  <p:nvGrpSpPr>
                    <p:cNvPr id="59960" name="Group 373"/>
                    <p:cNvGrpSpPr>
                      <a:grpSpLocks noChangeAspect="1"/>
                    </p:cNvGrpSpPr>
                    <p:nvPr/>
                  </p:nvGrpSpPr>
                  <p:grpSpPr bwMode="auto">
                    <a:xfrm>
                      <a:off x="3045" y="9629"/>
                      <a:ext cx="590" cy="74"/>
                      <a:chOff x="3045" y="9629"/>
                      <a:chExt cx="590" cy="74"/>
                    </a:xfrm>
                  </p:grpSpPr>
                  <p:sp>
                    <p:nvSpPr>
                      <p:cNvPr id="59982" name="Line 374"/>
                      <p:cNvSpPr>
                        <a:spLocks noChangeAspect="1" noChangeShapeType="1"/>
                      </p:cNvSpPr>
                      <p:nvPr/>
                    </p:nvSpPr>
                    <p:spPr bwMode="auto">
                      <a:xfrm>
                        <a:off x="3045"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83" name="Oval 375"/>
                      <p:cNvSpPr>
                        <a:spLocks noChangeAspect="1" noChangeArrowheads="1"/>
                      </p:cNvSpPr>
                      <p:nvPr/>
                    </p:nvSpPr>
                    <p:spPr bwMode="auto">
                      <a:xfrm>
                        <a:off x="3304"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1" name="Group 376"/>
                    <p:cNvGrpSpPr>
                      <a:grpSpLocks noChangeAspect="1"/>
                    </p:cNvGrpSpPr>
                    <p:nvPr/>
                  </p:nvGrpSpPr>
                  <p:grpSpPr bwMode="auto">
                    <a:xfrm>
                      <a:off x="3654" y="9629"/>
                      <a:ext cx="590" cy="74"/>
                      <a:chOff x="3654" y="9629"/>
                      <a:chExt cx="590" cy="74"/>
                    </a:xfrm>
                  </p:grpSpPr>
                  <p:sp>
                    <p:nvSpPr>
                      <p:cNvPr id="59980" name="Line 377"/>
                      <p:cNvSpPr>
                        <a:spLocks noChangeAspect="1" noChangeShapeType="1"/>
                      </p:cNvSpPr>
                      <p:nvPr/>
                    </p:nvSpPr>
                    <p:spPr bwMode="auto">
                      <a:xfrm>
                        <a:off x="3654"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81" name="Oval 378"/>
                      <p:cNvSpPr>
                        <a:spLocks noChangeAspect="1" noChangeArrowheads="1"/>
                      </p:cNvSpPr>
                      <p:nvPr/>
                    </p:nvSpPr>
                    <p:spPr bwMode="auto">
                      <a:xfrm>
                        <a:off x="3913"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2" name="Group 379"/>
                    <p:cNvGrpSpPr>
                      <a:grpSpLocks noChangeAspect="1"/>
                    </p:cNvGrpSpPr>
                    <p:nvPr/>
                  </p:nvGrpSpPr>
                  <p:grpSpPr bwMode="auto">
                    <a:xfrm>
                      <a:off x="4257" y="9629"/>
                      <a:ext cx="590" cy="74"/>
                      <a:chOff x="4257" y="9629"/>
                      <a:chExt cx="590" cy="74"/>
                    </a:xfrm>
                  </p:grpSpPr>
                  <p:sp>
                    <p:nvSpPr>
                      <p:cNvPr id="59978" name="Line 380"/>
                      <p:cNvSpPr>
                        <a:spLocks noChangeAspect="1" noChangeShapeType="1"/>
                      </p:cNvSpPr>
                      <p:nvPr/>
                    </p:nvSpPr>
                    <p:spPr bwMode="auto">
                      <a:xfrm>
                        <a:off x="4257"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79" name="Oval 381"/>
                      <p:cNvSpPr>
                        <a:spLocks noChangeAspect="1" noChangeArrowheads="1"/>
                      </p:cNvSpPr>
                      <p:nvPr/>
                    </p:nvSpPr>
                    <p:spPr bwMode="auto">
                      <a:xfrm>
                        <a:off x="4516"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3" name="Group 382"/>
                    <p:cNvGrpSpPr>
                      <a:grpSpLocks noChangeAspect="1"/>
                    </p:cNvGrpSpPr>
                    <p:nvPr/>
                  </p:nvGrpSpPr>
                  <p:grpSpPr bwMode="auto">
                    <a:xfrm>
                      <a:off x="4865" y="9629"/>
                      <a:ext cx="590" cy="74"/>
                      <a:chOff x="4865" y="9629"/>
                      <a:chExt cx="590" cy="74"/>
                    </a:xfrm>
                  </p:grpSpPr>
                  <p:sp>
                    <p:nvSpPr>
                      <p:cNvPr id="59976" name="Line 383"/>
                      <p:cNvSpPr>
                        <a:spLocks noChangeAspect="1" noChangeShapeType="1"/>
                      </p:cNvSpPr>
                      <p:nvPr/>
                    </p:nvSpPr>
                    <p:spPr bwMode="auto">
                      <a:xfrm>
                        <a:off x="4865"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77" name="Oval 384"/>
                      <p:cNvSpPr>
                        <a:spLocks noChangeAspect="1" noChangeArrowheads="1"/>
                      </p:cNvSpPr>
                      <p:nvPr/>
                    </p:nvSpPr>
                    <p:spPr bwMode="auto">
                      <a:xfrm>
                        <a:off x="5124"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4" name="Group 385"/>
                    <p:cNvGrpSpPr>
                      <a:grpSpLocks noChangeAspect="1"/>
                    </p:cNvGrpSpPr>
                    <p:nvPr/>
                  </p:nvGrpSpPr>
                  <p:grpSpPr bwMode="auto">
                    <a:xfrm>
                      <a:off x="5458" y="9629"/>
                      <a:ext cx="590" cy="74"/>
                      <a:chOff x="5458" y="9629"/>
                      <a:chExt cx="590" cy="74"/>
                    </a:xfrm>
                  </p:grpSpPr>
                  <p:sp>
                    <p:nvSpPr>
                      <p:cNvPr id="59974" name="Line 386"/>
                      <p:cNvSpPr>
                        <a:spLocks noChangeAspect="1" noChangeShapeType="1"/>
                      </p:cNvSpPr>
                      <p:nvPr/>
                    </p:nvSpPr>
                    <p:spPr bwMode="auto">
                      <a:xfrm>
                        <a:off x="5458"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75" name="Oval 387"/>
                      <p:cNvSpPr>
                        <a:spLocks noChangeAspect="1" noChangeArrowheads="1"/>
                      </p:cNvSpPr>
                      <p:nvPr/>
                    </p:nvSpPr>
                    <p:spPr bwMode="auto">
                      <a:xfrm>
                        <a:off x="5717"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5" name="Group 388"/>
                    <p:cNvGrpSpPr>
                      <a:grpSpLocks noChangeAspect="1"/>
                    </p:cNvGrpSpPr>
                    <p:nvPr/>
                  </p:nvGrpSpPr>
                  <p:grpSpPr bwMode="auto">
                    <a:xfrm>
                      <a:off x="6066" y="9629"/>
                      <a:ext cx="590" cy="74"/>
                      <a:chOff x="6066" y="9629"/>
                      <a:chExt cx="590" cy="74"/>
                    </a:xfrm>
                  </p:grpSpPr>
                  <p:sp>
                    <p:nvSpPr>
                      <p:cNvPr id="59972" name="Line 389"/>
                      <p:cNvSpPr>
                        <a:spLocks noChangeAspect="1" noChangeShapeType="1"/>
                      </p:cNvSpPr>
                      <p:nvPr/>
                    </p:nvSpPr>
                    <p:spPr bwMode="auto">
                      <a:xfrm>
                        <a:off x="6066"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73" name="Oval 390"/>
                      <p:cNvSpPr>
                        <a:spLocks noChangeAspect="1" noChangeArrowheads="1"/>
                      </p:cNvSpPr>
                      <p:nvPr/>
                    </p:nvSpPr>
                    <p:spPr bwMode="auto">
                      <a:xfrm>
                        <a:off x="6325"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6" name="Group 391"/>
                    <p:cNvGrpSpPr>
                      <a:grpSpLocks noChangeAspect="1"/>
                    </p:cNvGrpSpPr>
                    <p:nvPr/>
                  </p:nvGrpSpPr>
                  <p:grpSpPr bwMode="auto">
                    <a:xfrm>
                      <a:off x="6664" y="9629"/>
                      <a:ext cx="590" cy="74"/>
                      <a:chOff x="6664" y="9629"/>
                      <a:chExt cx="590" cy="74"/>
                    </a:xfrm>
                  </p:grpSpPr>
                  <p:sp>
                    <p:nvSpPr>
                      <p:cNvPr id="59970" name="Line 392"/>
                      <p:cNvSpPr>
                        <a:spLocks noChangeAspect="1" noChangeShapeType="1"/>
                      </p:cNvSpPr>
                      <p:nvPr/>
                    </p:nvSpPr>
                    <p:spPr bwMode="auto">
                      <a:xfrm>
                        <a:off x="6664"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71" name="Oval 393"/>
                      <p:cNvSpPr>
                        <a:spLocks noChangeAspect="1" noChangeArrowheads="1"/>
                      </p:cNvSpPr>
                      <p:nvPr/>
                    </p:nvSpPr>
                    <p:spPr bwMode="auto">
                      <a:xfrm>
                        <a:off x="6923"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67" name="Group 394"/>
                    <p:cNvGrpSpPr>
                      <a:grpSpLocks noChangeAspect="1"/>
                    </p:cNvGrpSpPr>
                    <p:nvPr/>
                  </p:nvGrpSpPr>
                  <p:grpSpPr bwMode="auto">
                    <a:xfrm>
                      <a:off x="7256" y="9629"/>
                      <a:ext cx="590" cy="74"/>
                      <a:chOff x="7256" y="9629"/>
                      <a:chExt cx="590" cy="74"/>
                    </a:xfrm>
                  </p:grpSpPr>
                  <p:sp>
                    <p:nvSpPr>
                      <p:cNvPr id="59968" name="Line 395"/>
                      <p:cNvSpPr>
                        <a:spLocks noChangeAspect="1" noChangeShapeType="1"/>
                      </p:cNvSpPr>
                      <p:nvPr/>
                    </p:nvSpPr>
                    <p:spPr bwMode="auto">
                      <a:xfrm>
                        <a:off x="7256" y="9671"/>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69" name="Oval 396"/>
                      <p:cNvSpPr>
                        <a:spLocks noChangeAspect="1" noChangeArrowheads="1"/>
                      </p:cNvSpPr>
                      <p:nvPr/>
                    </p:nvSpPr>
                    <p:spPr bwMode="auto">
                      <a:xfrm>
                        <a:off x="7515" y="9629"/>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5" name="Group 397"/>
                  <p:cNvGrpSpPr>
                    <a:grpSpLocks noChangeAspect="1"/>
                  </p:cNvGrpSpPr>
                  <p:nvPr/>
                </p:nvGrpSpPr>
                <p:grpSpPr bwMode="auto">
                  <a:xfrm>
                    <a:off x="2863" y="10102"/>
                    <a:ext cx="4801" cy="74"/>
                    <a:chOff x="2863" y="10102"/>
                    <a:chExt cx="4801" cy="74"/>
                  </a:xfrm>
                </p:grpSpPr>
                <p:grpSp>
                  <p:nvGrpSpPr>
                    <p:cNvPr id="59936" name="Group 398"/>
                    <p:cNvGrpSpPr>
                      <a:grpSpLocks noChangeAspect="1"/>
                    </p:cNvGrpSpPr>
                    <p:nvPr/>
                  </p:nvGrpSpPr>
                  <p:grpSpPr bwMode="auto">
                    <a:xfrm>
                      <a:off x="2863" y="10102"/>
                      <a:ext cx="590" cy="74"/>
                      <a:chOff x="2863" y="10102"/>
                      <a:chExt cx="590" cy="74"/>
                    </a:xfrm>
                  </p:grpSpPr>
                  <p:sp>
                    <p:nvSpPr>
                      <p:cNvPr id="59958" name="Line 399"/>
                      <p:cNvSpPr>
                        <a:spLocks noChangeAspect="1" noChangeShapeType="1"/>
                      </p:cNvSpPr>
                      <p:nvPr/>
                    </p:nvSpPr>
                    <p:spPr bwMode="auto">
                      <a:xfrm>
                        <a:off x="2863"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59" name="Oval 400"/>
                      <p:cNvSpPr>
                        <a:spLocks noChangeAspect="1" noChangeArrowheads="1"/>
                      </p:cNvSpPr>
                      <p:nvPr/>
                    </p:nvSpPr>
                    <p:spPr bwMode="auto">
                      <a:xfrm>
                        <a:off x="3122"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37" name="Group 401"/>
                    <p:cNvGrpSpPr>
                      <a:grpSpLocks noChangeAspect="1"/>
                    </p:cNvGrpSpPr>
                    <p:nvPr/>
                  </p:nvGrpSpPr>
                  <p:grpSpPr bwMode="auto">
                    <a:xfrm>
                      <a:off x="3472" y="10102"/>
                      <a:ext cx="590" cy="74"/>
                      <a:chOff x="3472" y="10102"/>
                      <a:chExt cx="590" cy="74"/>
                    </a:xfrm>
                  </p:grpSpPr>
                  <p:sp>
                    <p:nvSpPr>
                      <p:cNvPr id="59956" name="Line 402"/>
                      <p:cNvSpPr>
                        <a:spLocks noChangeAspect="1" noChangeShapeType="1"/>
                      </p:cNvSpPr>
                      <p:nvPr/>
                    </p:nvSpPr>
                    <p:spPr bwMode="auto">
                      <a:xfrm>
                        <a:off x="3472"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57" name="Oval 403"/>
                      <p:cNvSpPr>
                        <a:spLocks noChangeAspect="1" noChangeArrowheads="1"/>
                      </p:cNvSpPr>
                      <p:nvPr/>
                    </p:nvSpPr>
                    <p:spPr bwMode="auto">
                      <a:xfrm>
                        <a:off x="3731"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38" name="Group 404"/>
                    <p:cNvGrpSpPr>
                      <a:grpSpLocks noChangeAspect="1"/>
                    </p:cNvGrpSpPr>
                    <p:nvPr/>
                  </p:nvGrpSpPr>
                  <p:grpSpPr bwMode="auto">
                    <a:xfrm>
                      <a:off x="4075" y="10102"/>
                      <a:ext cx="590" cy="74"/>
                      <a:chOff x="4075" y="10102"/>
                      <a:chExt cx="590" cy="74"/>
                    </a:xfrm>
                  </p:grpSpPr>
                  <p:sp>
                    <p:nvSpPr>
                      <p:cNvPr id="59954" name="Line 405"/>
                      <p:cNvSpPr>
                        <a:spLocks noChangeAspect="1" noChangeShapeType="1"/>
                      </p:cNvSpPr>
                      <p:nvPr/>
                    </p:nvSpPr>
                    <p:spPr bwMode="auto">
                      <a:xfrm>
                        <a:off x="4075"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55" name="Oval 406"/>
                      <p:cNvSpPr>
                        <a:spLocks noChangeAspect="1" noChangeArrowheads="1"/>
                      </p:cNvSpPr>
                      <p:nvPr/>
                    </p:nvSpPr>
                    <p:spPr bwMode="auto">
                      <a:xfrm>
                        <a:off x="4334"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39" name="Group 407"/>
                    <p:cNvGrpSpPr>
                      <a:grpSpLocks noChangeAspect="1"/>
                    </p:cNvGrpSpPr>
                    <p:nvPr/>
                  </p:nvGrpSpPr>
                  <p:grpSpPr bwMode="auto">
                    <a:xfrm>
                      <a:off x="4683" y="10102"/>
                      <a:ext cx="590" cy="74"/>
                      <a:chOff x="4683" y="10102"/>
                      <a:chExt cx="590" cy="74"/>
                    </a:xfrm>
                  </p:grpSpPr>
                  <p:sp>
                    <p:nvSpPr>
                      <p:cNvPr id="59952" name="Line 408"/>
                      <p:cNvSpPr>
                        <a:spLocks noChangeAspect="1" noChangeShapeType="1"/>
                      </p:cNvSpPr>
                      <p:nvPr/>
                    </p:nvSpPr>
                    <p:spPr bwMode="auto">
                      <a:xfrm>
                        <a:off x="4683"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53" name="Oval 409"/>
                      <p:cNvSpPr>
                        <a:spLocks noChangeAspect="1" noChangeArrowheads="1"/>
                      </p:cNvSpPr>
                      <p:nvPr/>
                    </p:nvSpPr>
                    <p:spPr bwMode="auto">
                      <a:xfrm>
                        <a:off x="4942"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40" name="Group 410"/>
                    <p:cNvGrpSpPr>
                      <a:grpSpLocks noChangeAspect="1"/>
                    </p:cNvGrpSpPr>
                    <p:nvPr/>
                  </p:nvGrpSpPr>
                  <p:grpSpPr bwMode="auto">
                    <a:xfrm>
                      <a:off x="5276" y="10102"/>
                      <a:ext cx="590" cy="74"/>
                      <a:chOff x="5276" y="10102"/>
                      <a:chExt cx="590" cy="74"/>
                    </a:xfrm>
                  </p:grpSpPr>
                  <p:sp>
                    <p:nvSpPr>
                      <p:cNvPr id="59950" name="Line 411"/>
                      <p:cNvSpPr>
                        <a:spLocks noChangeAspect="1" noChangeShapeType="1"/>
                      </p:cNvSpPr>
                      <p:nvPr/>
                    </p:nvSpPr>
                    <p:spPr bwMode="auto">
                      <a:xfrm>
                        <a:off x="5276"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51" name="Oval 412"/>
                      <p:cNvSpPr>
                        <a:spLocks noChangeAspect="1" noChangeArrowheads="1"/>
                      </p:cNvSpPr>
                      <p:nvPr/>
                    </p:nvSpPr>
                    <p:spPr bwMode="auto">
                      <a:xfrm>
                        <a:off x="5535"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41" name="Group 413"/>
                    <p:cNvGrpSpPr>
                      <a:grpSpLocks noChangeAspect="1"/>
                    </p:cNvGrpSpPr>
                    <p:nvPr/>
                  </p:nvGrpSpPr>
                  <p:grpSpPr bwMode="auto">
                    <a:xfrm>
                      <a:off x="5884" y="10102"/>
                      <a:ext cx="590" cy="74"/>
                      <a:chOff x="5884" y="10102"/>
                      <a:chExt cx="590" cy="74"/>
                    </a:xfrm>
                  </p:grpSpPr>
                  <p:sp>
                    <p:nvSpPr>
                      <p:cNvPr id="59948" name="Line 414"/>
                      <p:cNvSpPr>
                        <a:spLocks noChangeAspect="1" noChangeShapeType="1"/>
                      </p:cNvSpPr>
                      <p:nvPr/>
                    </p:nvSpPr>
                    <p:spPr bwMode="auto">
                      <a:xfrm>
                        <a:off x="5884"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49" name="Oval 415"/>
                      <p:cNvSpPr>
                        <a:spLocks noChangeAspect="1" noChangeArrowheads="1"/>
                      </p:cNvSpPr>
                      <p:nvPr/>
                    </p:nvSpPr>
                    <p:spPr bwMode="auto">
                      <a:xfrm>
                        <a:off x="6143"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42" name="Group 416"/>
                    <p:cNvGrpSpPr>
                      <a:grpSpLocks noChangeAspect="1"/>
                    </p:cNvGrpSpPr>
                    <p:nvPr/>
                  </p:nvGrpSpPr>
                  <p:grpSpPr bwMode="auto">
                    <a:xfrm>
                      <a:off x="6482" y="10102"/>
                      <a:ext cx="590" cy="74"/>
                      <a:chOff x="6482" y="10102"/>
                      <a:chExt cx="590" cy="74"/>
                    </a:xfrm>
                  </p:grpSpPr>
                  <p:sp>
                    <p:nvSpPr>
                      <p:cNvPr id="59946" name="Line 417"/>
                      <p:cNvSpPr>
                        <a:spLocks noChangeAspect="1" noChangeShapeType="1"/>
                      </p:cNvSpPr>
                      <p:nvPr/>
                    </p:nvSpPr>
                    <p:spPr bwMode="auto">
                      <a:xfrm>
                        <a:off x="6482"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47" name="Oval 418"/>
                      <p:cNvSpPr>
                        <a:spLocks noChangeAspect="1" noChangeArrowheads="1"/>
                      </p:cNvSpPr>
                      <p:nvPr/>
                    </p:nvSpPr>
                    <p:spPr bwMode="auto">
                      <a:xfrm>
                        <a:off x="6741"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43" name="Group 419"/>
                    <p:cNvGrpSpPr>
                      <a:grpSpLocks noChangeAspect="1"/>
                    </p:cNvGrpSpPr>
                    <p:nvPr/>
                  </p:nvGrpSpPr>
                  <p:grpSpPr bwMode="auto">
                    <a:xfrm>
                      <a:off x="7074" y="10102"/>
                      <a:ext cx="590" cy="74"/>
                      <a:chOff x="7074" y="10102"/>
                      <a:chExt cx="590" cy="74"/>
                    </a:xfrm>
                  </p:grpSpPr>
                  <p:sp>
                    <p:nvSpPr>
                      <p:cNvPr id="59944" name="Line 420"/>
                      <p:cNvSpPr>
                        <a:spLocks noChangeAspect="1" noChangeShapeType="1"/>
                      </p:cNvSpPr>
                      <p:nvPr/>
                    </p:nvSpPr>
                    <p:spPr bwMode="auto">
                      <a:xfrm>
                        <a:off x="7074" y="10144"/>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45" name="Oval 421"/>
                      <p:cNvSpPr>
                        <a:spLocks noChangeAspect="1" noChangeArrowheads="1"/>
                      </p:cNvSpPr>
                      <p:nvPr/>
                    </p:nvSpPr>
                    <p:spPr bwMode="auto">
                      <a:xfrm>
                        <a:off x="7333" y="10102"/>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6" name="Group 422"/>
                  <p:cNvGrpSpPr>
                    <a:grpSpLocks noChangeAspect="1"/>
                  </p:cNvGrpSpPr>
                  <p:nvPr/>
                </p:nvGrpSpPr>
                <p:grpSpPr bwMode="auto">
                  <a:xfrm>
                    <a:off x="2692" y="10591"/>
                    <a:ext cx="4801" cy="74"/>
                    <a:chOff x="2692" y="10591"/>
                    <a:chExt cx="4801" cy="74"/>
                  </a:xfrm>
                </p:grpSpPr>
                <p:grpSp>
                  <p:nvGrpSpPr>
                    <p:cNvPr id="59912" name="Group 423"/>
                    <p:cNvGrpSpPr>
                      <a:grpSpLocks noChangeAspect="1"/>
                    </p:cNvGrpSpPr>
                    <p:nvPr/>
                  </p:nvGrpSpPr>
                  <p:grpSpPr bwMode="auto">
                    <a:xfrm>
                      <a:off x="2692" y="10591"/>
                      <a:ext cx="590" cy="74"/>
                      <a:chOff x="2692" y="10591"/>
                      <a:chExt cx="590" cy="74"/>
                    </a:xfrm>
                  </p:grpSpPr>
                  <p:sp>
                    <p:nvSpPr>
                      <p:cNvPr id="59934" name="Line 424"/>
                      <p:cNvSpPr>
                        <a:spLocks noChangeAspect="1" noChangeShapeType="1"/>
                      </p:cNvSpPr>
                      <p:nvPr/>
                    </p:nvSpPr>
                    <p:spPr bwMode="auto">
                      <a:xfrm>
                        <a:off x="2692"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35" name="Oval 425"/>
                      <p:cNvSpPr>
                        <a:spLocks noChangeAspect="1" noChangeArrowheads="1"/>
                      </p:cNvSpPr>
                      <p:nvPr/>
                    </p:nvSpPr>
                    <p:spPr bwMode="auto">
                      <a:xfrm>
                        <a:off x="2951"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3" name="Group 426"/>
                    <p:cNvGrpSpPr>
                      <a:grpSpLocks noChangeAspect="1"/>
                    </p:cNvGrpSpPr>
                    <p:nvPr/>
                  </p:nvGrpSpPr>
                  <p:grpSpPr bwMode="auto">
                    <a:xfrm>
                      <a:off x="3301" y="10591"/>
                      <a:ext cx="590" cy="74"/>
                      <a:chOff x="3301" y="10591"/>
                      <a:chExt cx="590" cy="74"/>
                    </a:xfrm>
                  </p:grpSpPr>
                  <p:sp>
                    <p:nvSpPr>
                      <p:cNvPr id="59932" name="Line 427"/>
                      <p:cNvSpPr>
                        <a:spLocks noChangeAspect="1" noChangeShapeType="1"/>
                      </p:cNvSpPr>
                      <p:nvPr/>
                    </p:nvSpPr>
                    <p:spPr bwMode="auto">
                      <a:xfrm>
                        <a:off x="3301"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33" name="Oval 428"/>
                      <p:cNvSpPr>
                        <a:spLocks noChangeAspect="1" noChangeArrowheads="1"/>
                      </p:cNvSpPr>
                      <p:nvPr/>
                    </p:nvSpPr>
                    <p:spPr bwMode="auto">
                      <a:xfrm>
                        <a:off x="3560"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4" name="Group 429"/>
                    <p:cNvGrpSpPr>
                      <a:grpSpLocks noChangeAspect="1"/>
                    </p:cNvGrpSpPr>
                    <p:nvPr/>
                  </p:nvGrpSpPr>
                  <p:grpSpPr bwMode="auto">
                    <a:xfrm>
                      <a:off x="3904" y="10591"/>
                      <a:ext cx="590" cy="74"/>
                      <a:chOff x="3904" y="10591"/>
                      <a:chExt cx="590" cy="74"/>
                    </a:xfrm>
                  </p:grpSpPr>
                  <p:sp>
                    <p:nvSpPr>
                      <p:cNvPr id="59930" name="Line 430"/>
                      <p:cNvSpPr>
                        <a:spLocks noChangeAspect="1" noChangeShapeType="1"/>
                      </p:cNvSpPr>
                      <p:nvPr/>
                    </p:nvSpPr>
                    <p:spPr bwMode="auto">
                      <a:xfrm>
                        <a:off x="3904"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31" name="Oval 431"/>
                      <p:cNvSpPr>
                        <a:spLocks noChangeAspect="1" noChangeArrowheads="1"/>
                      </p:cNvSpPr>
                      <p:nvPr/>
                    </p:nvSpPr>
                    <p:spPr bwMode="auto">
                      <a:xfrm>
                        <a:off x="4163"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5" name="Group 432"/>
                    <p:cNvGrpSpPr>
                      <a:grpSpLocks noChangeAspect="1"/>
                    </p:cNvGrpSpPr>
                    <p:nvPr/>
                  </p:nvGrpSpPr>
                  <p:grpSpPr bwMode="auto">
                    <a:xfrm>
                      <a:off x="4512" y="10591"/>
                      <a:ext cx="590" cy="74"/>
                      <a:chOff x="4512" y="10591"/>
                      <a:chExt cx="590" cy="74"/>
                    </a:xfrm>
                  </p:grpSpPr>
                  <p:sp>
                    <p:nvSpPr>
                      <p:cNvPr id="59928" name="Line 433"/>
                      <p:cNvSpPr>
                        <a:spLocks noChangeAspect="1" noChangeShapeType="1"/>
                      </p:cNvSpPr>
                      <p:nvPr/>
                    </p:nvSpPr>
                    <p:spPr bwMode="auto">
                      <a:xfrm>
                        <a:off x="4512"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29" name="Oval 434"/>
                      <p:cNvSpPr>
                        <a:spLocks noChangeAspect="1" noChangeArrowheads="1"/>
                      </p:cNvSpPr>
                      <p:nvPr/>
                    </p:nvSpPr>
                    <p:spPr bwMode="auto">
                      <a:xfrm>
                        <a:off x="4771"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6" name="Group 435"/>
                    <p:cNvGrpSpPr>
                      <a:grpSpLocks noChangeAspect="1"/>
                    </p:cNvGrpSpPr>
                    <p:nvPr/>
                  </p:nvGrpSpPr>
                  <p:grpSpPr bwMode="auto">
                    <a:xfrm>
                      <a:off x="5105" y="10591"/>
                      <a:ext cx="590" cy="74"/>
                      <a:chOff x="5105" y="10591"/>
                      <a:chExt cx="590" cy="74"/>
                    </a:xfrm>
                  </p:grpSpPr>
                  <p:sp>
                    <p:nvSpPr>
                      <p:cNvPr id="59926" name="Line 436"/>
                      <p:cNvSpPr>
                        <a:spLocks noChangeAspect="1" noChangeShapeType="1"/>
                      </p:cNvSpPr>
                      <p:nvPr/>
                    </p:nvSpPr>
                    <p:spPr bwMode="auto">
                      <a:xfrm>
                        <a:off x="5105"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27" name="Oval 437"/>
                      <p:cNvSpPr>
                        <a:spLocks noChangeAspect="1" noChangeArrowheads="1"/>
                      </p:cNvSpPr>
                      <p:nvPr/>
                    </p:nvSpPr>
                    <p:spPr bwMode="auto">
                      <a:xfrm>
                        <a:off x="5364"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7" name="Group 438"/>
                    <p:cNvGrpSpPr>
                      <a:grpSpLocks noChangeAspect="1"/>
                    </p:cNvGrpSpPr>
                    <p:nvPr/>
                  </p:nvGrpSpPr>
                  <p:grpSpPr bwMode="auto">
                    <a:xfrm>
                      <a:off x="5713" y="10591"/>
                      <a:ext cx="590" cy="74"/>
                      <a:chOff x="5713" y="10591"/>
                      <a:chExt cx="590" cy="74"/>
                    </a:xfrm>
                  </p:grpSpPr>
                  <p:sp>
                    <p:nvSpPr>
                      <p:cNvPr id="59924" name="Line 439"/>
                      <p:cNvSpPr>
                        <a:spLocks noChangeAspect="1" noChangeShapeType="1"/>
                      </p:cNvSpPr>
                      <p:nvPr/>
                    </p:nvSpPr>
                    <p:spPr bwMode="auto">
                      <a:xfrm>
                        <a:off x="5713"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25" name="Oval 440"/>
                      <p:cNvSpPr>
                        <a:spLocks noChangeAspect="1" noChangeArrowheads="1"/>
                      </p:cNvSpPr>
                      <p:nvPr/>
                    </p:nvSpPr>
                    <p:spPr bwMode="auto">
                      <a:xfrm>
                        <a:off x="5972"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8" name="Group 441"/>
                    <p:cNvGrpSpPr>
                      <a:grpSpLocks noChangeAspect="1"/>
                    </p:cNvGrpSpPr>
                    <p:nvPr/>
                  </p:nvGrpSpPr>
                  <p:grpSpPr bwMode="auto">
                    <a:xfrm>
                      <a:off x="6311" y="10591"/>
                      <a:ext cx="590" cy="74"/>
                      <a:chOff x="6311" y="10591"/>
                      <a:chExt cx="590" cy="74"/>
                    </a:xfrm>
                  </p:grpSpPr>
                  <p:sp>
                    <p:nvSpPr>
                      <p:cNvPr id="59922" name="Line 442"/>
                      <p:cNvSpPr>
                        <a:spLocks noChangeAspect="1" noChangeShapeType="1"/>
                      </p:cNvSpPr>
                      <p:nvPr/>
                    </p:nvSpPr>
                    <p:spPr bwMode="auto">
                      <a:xfrm>
                        <a:off x="6311"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23" name="Oval 443"/>
                      <p:cNvSpPr>
                        <a:spLocks noChangeAspect="1" noChangeArrowheads="1"/>
                      </p:cNvSpPr>
                      <p:nvPr/>
                    </p:nvSpPr>
                    <p:spPr bwMode="auto">
                      <a:xfrm>
                        <a:off x="6570"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919" name="Group 444"/>
                    <p:cNvGrpSpPr>
                      <a:grpSpLocks noChangeAspect="1"/>
                    </p:cNvGrpSpPr>
                    <p:nvPr/>
                  </p:nvGrpSpPr>
                  <p:grpSpPr bwMode="auto">
                    <a:xfrm>
                      <a:off x="6903" y="10591"/>
                      <a:ext cx="590" cy="74"/>
                      <a:chOff x="6903" y="10591"/>
                      <a:chExt cx="590" cy="74"/>
                    </a:xfrm>
                  </p:grpSpPr>
                  <p:sp>
                    <p:nvSpPr>
                      <p:cNvPr id="59920" name="Line 445"/>
                      <p:cNvSpPr>
                        <a:spLocks noChangeAspect="1" noChangeShapeType="1"/>
                      </p:cNvSpPr>
                      <p:nvPr/>
                    </p:nvSpPr>
                    <p:spPr bwMode="auto">
                      <a:xfrm>
                        <a:off x="6903" y="10633"/>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21" name="Oval 446"/>
                      <p:cNvSpPr>
                        <a:spLocks noChangeAspect="1" noChangeArrowheads="1"/>
                      </p:cNvSpPr>
                      <p:nvPr/>
                    </p:nvSpPr>
                    <p:spPr bwMode="auto">
                      <a:xfrm>
                        <a:off x="7162" y="10591"/>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887" name="Group 447"/>
                  <p:cNvGrpSpPr>
                    <a:grpSpLocks noChangeAspect="1"/>
                  </p:cNvGrpSpPr>
                  <p:nvPr/>
                </p:nvGrpSpPr>
                <p:grpSpPr bwMode="auto">
                  <a:xfrm>
                    <a:off x="2520" y="11053"/>
                    <a:ext cx="4801" cy="74"/>
                    <a:chOff x="2520" y="11053"/>
                    <a:chExt cx="4801" cy="74"/>
                  </a:xfrm>
                </p:grpSpPr>
                <p:grpSp>
                  <p:nvGrpSpPr>
                    <p:cNvPr id="59888" name="Group 448"/>
                    <p:cNvGrpSpPr>
                      <a:grpSpLocks noChangeAspect="1"/>
                    </p:cNvGrpSpPr>
                    <p:nvPr/>
                  </p:nvGrpSpPr>
                  <p:grpSpPr bwMode="auto">
                    <a:xfrm>
                      <a:off x="2520" y="11053"/>
                      <a:ext cx="590" cy="74"/>
                      <a:chOff x="2520" y="11053"/>
                      <a:chExt cx="590" cy="74"/>
                    </a:xfrm>
                  </p:grpSpPr>
                  <p:sp>
                    <p:nvSpPr>
                      <p:cNvPr id="59910" name="Line 449"/>
                      <p:cNvSpPr>
                        <a:spLocks noChangeAspect="1" noChangeShapeType="1"/>
                      </p:cNvSpPr>
                      <p:nvPr/>
                    </p:nvSpPr>
                    <p:spPr bwMode="auto">
                      <a:xfrm>
                        <a:off x="2520"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11" name="Oval 450"/>
                      <p:cNvSpPr>
                        <a:spLocks noChangeAspect="1" noChangeArrowheads="1"/>
                      </p:cNvSpPr>
                      <p:nvPr/>
                    </p:nvSpPr>
                    <p:spPr bwMode="auto">
                      <a:xfrm>
                        <a:off x="2779"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89" name="Group 451"/>
                    <p:cNvGrpSpPr>
                      <a:grpSpLocks noChangeAspect="1"/>
                    </p:cNvGrpSpPr>
                    <p:nvPr/>
                  </p:nvGrpSpPr>
                  <p:grpSpPr bwMode="auto">
                    <a:xfrm>
                      <a:off x="3129" y="11053"/>
                      <a:ext cx="590" cy="74"/>
                      <a:chOff x="3129" y="11053"/>
                      <a:chExt cx="590" cy="74"/>
                    </a:xfrm>
                  </p:grpSpPr>
                  <p:sp>
                    <p:nvSpPr>
                      <p:cNvPr id="59908" name="Line 452"/>
                      <p:cNvSpPr>
                        <a:spLocks noChangeAspect="1" noChangeShapeType="1"/>
                      </p:cNvSpPr>
                      <p:nvPr/>
                    </p:nvSpPr>
                    <p:spPr bwMode="auto">
                      <a:xfrm>
                        <a:off x="3129"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09" name="Oval 453"/>
                      <p:cNvSpPr>
                        <a:spLocks noChangeAspect="1" noChangeArrowheads="1"/>
                      </p:cNvSpPr>
                      <p:nvPr/>
                    </p:nvSpPr>
                    <p:spPr bwMode="auto">
                      <a:xfrm>
                        <a:off x="3388"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0" name="Group 454"/>
                    <p:cNvGrpSpPr>
                      <a:grpSpLocks noChangeAspect="1"/>
                    </p:cNvGrpSpPr>
                    <p:nvPr/>
                  </p:nvGrpSpPr>
                  <p:grpSpPr bwMode="auto">
                    <a:xfrm>
                      <a:off x="3732" y="11053"/>
                      <a:ext cx="590" cy="74"/>
                      <a:chOff x="3732" y="11053"/>
                      <a:chExt cx="590" cy="74"/>
                    </a:xfrm>
                  </p:grpSpPr>
                  <p:sp>
                    <p:nvSpPr>
                      <p:cNvPr id="59906" name="Line 455"/>
                      <p:cNvSpPr>
                        <a:spLocks noChangeAspect="1" noChangeShapeType="1"/>
                      </p:cNvSpPr>
                      <p:nvPr/>
                    </p:nvSpPr>
                    <p:spPr bwMode="auto">
                      <a:xfrm>
                        <a:off x="3732"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07" name="Oval 456"/>
                      <p:cNvSpPr>
                        <a:spLocks noChangeAspect="1" noChangeArrowheads="1"/>
                      </p:cNvSpPr>
                      <p:nvPr/>
                    </p:nvSpPr>
                    <p:spPr bwMode="auto">
                      <a:xfrm>
                        <a:off x="3991"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1" name="Group 457"/>
                    <p:cNvGrpSpPr>
                      <a:grpSpLocks noChangeAspect="1"/>
                    </p:cNvGrpSpPr>
                    <p:nvPr/>
                  </p:nvGrpSpPr>
                  <p:grpSpPr bwMode="auto">
                    <a:xfrm>
                      <a:off x="4340" y="11053"/>
                      <a:ext cx="590" cy="74"/>
                      <a:chOff x="4340" y="11053"/>
                      <a:chExt cx="590" cy="74"/>
                    </a:xfrm>
                  </p:grpSpPr>
                  <p:sp>
                    <p:nvSpPr>
                      <p:cNvPr id="59904" name="Line 458"/>
                      <p:cNvSpPr>
                        <a:spLocks noChangeAspect="1" noChangeShapeType="1"/>
                      </p:cNvSpPr>
                      <p:nvPr/>
                    </p:nvSpPr>
                    <p:spPr bwMode="auto">
                      <a:xfrm>
                        <a:off x="4340"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05" name="Oval 459"/>
                      <p:cNvSpPr>
                        <a:spLocks noChangeAspect="1" noChangeArrowheads="1"/>
                      </p:cNvSpPr>
                      <p:nvPr/>
                    </p:nvSpPr>
                    <p:spPr bwMode="auto">
                      <a:xfrm>
                        <a:off x="4599"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2" name="Group 460"/>
                    <p:cNvGrpSpPr>
                      <a:grpSpLocks noChangeAspect="1"/>
                    </p:cNvGrpSpPr>
                    <p:nvPr/>
                  </p:nvGrpSpPr>
                  <p:grpSpPr bwMode="auto">
                    <a:xfrm>
                      <a:off x="4933" y="11053"/>
                      <a:ext cx="590" cy="74"/>
                      <a:chOff x="4933" y="11053"/>
                      <a:chExt cx="590" cy="74"/>
                    </a:xfrm>
                  </p:grpSpPr>
                  <p:sp>
                    <p:nvSpPr>
                      <p:cNvPr id="59902" name="Line 461"/>
                      <p:cNvSpPr>
                        <a:spLocks noChangeAspect="1" noChangeShapeType="1"/>
                      </p:cNvSpPr>
                      <p:nvPr/>
                    </p:nvSpPr>
                    <p:spPr bwMode="auto">
                      <a:xfrm>
                        <a:off x="4933"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03" name="Oval 462"/>
                      <p:cNvSpPr>
                        <a:spLocks noChangeAspect="1" noChangeArrowheads="1"/>
                      </p:cNvSpPr>
                      <p:nvPr/>
                    </p:nvSpPr>
                    <p:spPr bwMode="auto">
                      <a:xfrm>
                        <a:off x="5192"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3" name="Group 463"/>
                    <p:cNvGrpSpPr>
                      <a:grpSpLocks noChangeAspect="1"/>
                    </p:cNvGrpSpPr>
                    <p:nvPr/>
                  </p:nvGrpSpPr>
                  <p:grpSpPr bwMode="auto">
                    <a:xfrm>
                      <a:off x="5541" y="11053"/>
                      <a:ext cx="590" cy="74"/>
                      <a:chOff x="5541" y="11053"/>
                      <a:chExt cx="590" cy="74"/>
                    </a:xfrm>
                  </p:grpSpPr>
                  <p:sp>
                    <p:nvSpPr>
                      <p:cNvPr id="59900" name="Line 464"/>
                      <p:cNvSpPr>
                        <a:spLocks noChangeAspect="1" noChangeShapeType="1"/>
                      </p:cNvSpPr>
                      <p:nvPr/>
                    </p:nvSpPr>
                    <p:spPr bwMode="auto">
                      <a:xfrm>
                        <a:off x="5541"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01" name="Oval 465"/>
                      <p:cNvSpPr>
                        <a:spLocks noChangeAspect="1" noChangeArrowheads="1"/>
                      </p:cNvSpPr>
                      <p:nvPr/>
                    </p:nvSpPr>
                    <p:spPr bwMode="auto">
                      <a:xfrm>
                        <a:off x="5800"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4" name="Group 466"/>
                    <p:cNvGrpSpPr>
                      <a:grpSpLocks noChangeAspect="1"/>
                    </p:cNvGrpSpPr>
                    <p:nvPr/>
                  </p:nvGrpSpPr>
                  <p:grpSpPr bwMode="auto">
                    <a:xfrm>
                      <a:off x="6139" y="11053"/>
                      <a:ext cx="590" cy="74"/>
                      <a:chOff x="6139" y="11053"/>
                      <a:chExt cx="590" cy="74"/>
                    </a:xfrm>
                  </p:grpSpPr>
                  <p:sp>
                    <p:nvSpPr>
                      <p:cNvPr id="59898" name="Line 467"/>
                      <p:cNvSpPr>
                        <a:spLocks noChangeAspect="1" noChangeShapeType="1"/>
                      </p:cNvSpPr>
                      <p:nvPr/>
                    </p:nvSpPr>
                    <p:spPr bwMode="auto">
                      <a:xfrm>
                        <a:off x="6139"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899" name="Oval 468"/>
                      <p:cNvSpPr>
                        <a:spLocks noChangeAspect="1" noChangeArrowheads="1"/>
                      </p:cNvSpPr>
                      <p:nvPr/>
                    </p:nvSpPr>
                    <p:spPr bwMode="auto">
                      <a:xfrm>
                        <a:off x="6398"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895" name="Group 469"/>
                    <p:cNvGrpSpPr>
                      <a:grpSpLocks noChangeAspect="1"/>
                    </p:cNvGrpSpPr>
                    <p:nvPr/>
                  </p:nvGrpSpPr>
                  <p:grpSpPr bwMode="auto">
                    <a:xfrm>
                      <a:off x="6731" y="11053"/>
                      <a:ext cx="590" cy="74"/>
                      <a:chOff x="6731" y="11053"/>
                      <a:chExt cx="590" cy="74"/>
                    </a:xfrm>
                  </p:grpSpPr>
                  <p:sp>
                    <p:nvSpPr>
                      <p:cNvPr id="59896" name="Line 470"/>
                      <p:cNvSpPr>
                        <a:spLocks noChangeAspect="1" noChangeShapeType="1"/>
                      </p:cNvSpPr>
                      <p:nvPr/>
                    </p:nvSpPr>
                    <p:spPr bwMode="auto">
                      <a:xfrm>
                        <a:off x="6731" y="11095"/>
                        <a:ext cx="59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897" name="Oval 471"/>
                      <p:cNvSpPr>
                        <a:spLocks noChangeAspect="1" noChangeArrowheads="1"/>
                      </p:cNvSpPr>
                      <p:nvPr/>
                    </p:nvSpPr>
                    <p:spPr bwMode="auto">
                      <a:xfrm>
                        <a:off x="6990" y="11053"/>
                        <a:ext cx="74" cy="74"/>
                      </a:xfrm>
                      <a:prstGeom prst="ellipse">
                        <a:avLst/>
                      </a:prstGeom>
                      <a:solidFill>
                        <a:srgbClr val="FF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grpSp>
        <p:sp>
          <p:nvSpPr>
            <p:cNvPr id="59804" name="Oval 472"/>
            <p:cNvSpPr>
              <a:spLocks noChangeAspect="1" noChangeArrowheads="1"/>
            </p:cNvSpPr>
            <p:nvPr/>
          </p:nvSpPr>
          <p:spPr bwMode="auto">
            <a:xfrm>
              <a:off x="2014" y="924"/>
              <a:ext cx="36" cy="36"/>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67801" name="Rectangle 473"/>
          <p:cNvSpPr>
            <a:spLocks noChangeArrowheads="1"/>
          </p:cNvSpPr>
          <p:nvPr/>
        </p:nvSpPr>
        <p:spPr bwMode="auto">
          <a:xfrm>
            <a:off x="1143000" y="533400"/>
            <a:ext cx="6934200" cy="5181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67802" name="Group 474"/>
          <p:cNvGrpSpPr/>
          <p:nvPr/>
        </p:nvGrpSpPr>
        <p:grpSpPr bwMode="auto">
          <a:xfrm>
            <a:off x="1692275" y="1196975"/>
            <a:ext cx="6002338" cy="3843338"/>
            <a:chOff x="3161" y="2637"/>
            <a:chExt cx="6019" cy="3856"/>
          </a:xfrm>
        </p:grpSpPr>
        <p:grpSp>
          <p:nvGrpSpPr>
            <p:cNvPr id="59402" name="Group 475"/>
            <p:cNvGrpSpPr/>
            <p:nvPr/>
          </p:nvGrpSpPr>
          <p:grpSpPr bwMode="auto">
            <a:xfrm>
              <a:off x="4379" y="2854"/>
              <a:ext cx="4801" cy="74"/>
              <a:chOff x="4379" y="2854"/>
              <a:chExt cx="4801" cy="74"/>
            </a:xfrm>
          </p:grpSpPr>
          <p:grpSp>
            <p:nvGrpSpPr>
              <p:cNvPr id="59778" name="Group 476"/>
              <p:cNvGrpSpPr/>
              <p:nvPr/>
            </p:nvGrpSpPr>
            <p:grpSpPr bwMode="auto">
              <a:xfrm>
                <a:off x="4379" y="2854"/>
                <a:ext cx="590" cy="74"/>
                <a:chOff x="4379" y="2854"/>
                <a:chExt cx="590" cy="74"/>
              </a:xfrm>
            </p:grpSpPr>
            <p:sp>
              <p:nvSpPr>
                <p:cNvPr id="59800" name="Line 477"/>
                <p:cNvSpPr>
                  <a:spLocks noChangeShapeType="1"/>
                </p:cNvSpPr>
                <p:nvPr/>
              </p:nvSpPr>
              <p:spPr bwMode="auto">
                <a:xfrm>
                  <a:off x="4379"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801" name="Oval 478"/>
                <p:cNvSpPr>
                  <a:spLocks noChangeArrowheads="1"/>
                </p:cNvSpPr>
                <p:nvPr/>
              </p:nvSpPr>
              <p:spPr bwMode="auto">
                <a:xfrm>
                  <a:off x="4638"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79" name="Group 479"/>
              <p:cNvGrpSpPr/>
              <p:nvPr/>
            </p:nvGrpSpPr>
            <p:grpSpPr bwMode="auto">
              <a:xfrm>
                <a:off x="4988" y="2854"/>
                <a:ext cx="590" cy="74"/>
                <a:chOff x="4988" y="2854"/>
                <a:chExt cx="590" cy="74"/>
              </a:xfrm>
            </p:grpSpPr>
            <p:sp>
              <p:nvSpPr>
                <p:cNvPr id="59798" name="Line 480"/>
                <p:cNvSpPr>
                  <a:spLocks noChangeShapeType="1"/>
                </p:cNvSpPr>
                <p:nvPr/>
              </p:nvSpPr>
              <p:spPr bwMode="auto">
                <a:xfrm>
                  <a:off x="4988"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99" name="Oval 481"/>
                <p:cNvSpPr>
                  <a:spLocks noChangeArrowheads="1"/>
                </p:cNvSpPr>
                <p:nvPr/>
              </p:nvSpPr>
              <p:spPr bwMode="auto">
                <a:xfrm>
                  <a:off x="5247"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0" name="Group 482"/>
              <p:cNvGrpSpPr/>
              <p:nvPr/>
            </p:nvGrpSpPr>
            <p:grpSpPr bwMode="auto">
              <a:xfrm>
                <a:off x="5591" y="2854"/>
                <a:ext cx="590" cy="57"/>
                <a:chOff x="5591" y="2854"/>
                <a:chExt cx="590" cy="57"/>
              </a:xfrm>
            </p:grpSpPr>
            <p:sp>
              <p:nvSpPr>
                <p:cNvPr id="59796" name="Line 483"/>
                <p:cNvSpPr>
                  <a:spLocks noChangeShapeType="1"/>
                </p:cNvSpPr>
                <p:nvPr/>
              </p:nvSpPr>
              <p:spPr bwMode="auto">
                <a:xfrm>
                  <a:off x="5591"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97" name="Oval 484"/>
                <p:cNvSpPr>
                  <a:spLocks noChangeArrowheads="1"/>
                </p:cNvSpPr>
                <p:nvPr/>
              </p:nvSpPr>
              <p:spPr bwMode="auto">
                <a:xfrm>
                  <a:off x="5850" y="28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1" name="Group 485"/>
              <p:cNvGrpSpPr/>
              <p:nvPr/>
            </p:nvGrpSpPr>
            <p:grpSpPr bwMode="auto">
              <a:xfrm>
                <a:off x="6199" y="2854"/>
                <a:ext cx="590" cy="74"/>
                <a:chOff x="6199" y="2854"/>
                <a:chExt cx="590" cy="74"/>
              </a:xfrm>
            </p:grpSpPr>
            <p:sp>
              <p:nvSpPr>
                <p:cNvPr id="59794" name="Line 486"/>
                <p:cNvSpPr>
                  <a:spLocks noChangeShapeType="1"/>
                </p:cNvSpPr>
                <p:nvPr/>
              </p:nvSpPr>
              <p:spPr bwMode="auto">
                <a:xfrm>
                  <a:off x="6199"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95" name="Oval 487"/>
                <p:cNvSpPr>
                  <a:spLocks noChangeArrowheads="1"/>
                </p:cNvSpPr>
                <p:nvPr/>
              </p:nvSpPr>
              <p:spPr bwMode="auto">
                <a:xfrm>
                  <a:off x="6458"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2" name="Group 488"/>
              <p:cNvGrpSpPr/>
              <p:nvPr/>
            </p:nvGrpSpPr>
            <p:grpSpPr bwMode="auto">
              <a:xfrm>
                <a:off x="6792" y="2854"/>
                <a:ext cx="590" cy="74"/>
                <a:chOff x="6792" y="2854"/>
                <a:chExt cx="590" cy="74"/>
              </a:xfrm>
            </p:grpSpPr>
            <p:sp>
              <p:nvSpPr>
                <p:cNvPr id="59792" name="Line 489"/>
                <p:cNvSpPr>
                  <a:spLocks noChangeShapeType="1"/>
                </p:cNvSpPr>
                <p:nvPr/>
              </p:nvSpPr>
              <p:spPr bwMode="auto">
                <a:xfrm>
                  <a:off x="6792"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93" name="Oval 490"/>
                <p:cNvSpPr>
                  <a:spLocks noChangeArrowheads="1"/>
                </p:cNvSpPr>
                <p:nvPr/>
              </p:nvSpPr>
              <p:spPr bwMode="auto">
                <a:xfrm>
                  <a:off x="7051"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3" name="Group 491"/>
              <p:cNvGrpSpPr/>
              <p:nvPr/>
            </p:nvGrpSpPr>
            <p:grpSpPr bwMode="auto">
              <a:xfrm>
                <a:off x="7400" y="2854"/>
                <a:ext cx="590" cy="74"/>
                <a:chOff x="7400" y="2854"/>
                <a:chExt cx="590" cy="74"/>
              </a:xfrm>
            </p:grpSpPr>
            <p:sp>
              <p:nvSpPr>
                <p:cNvPr id="59790" name="Line 492"/>
                <p:cNvSpPr>
                  <a:spLocks noChangeShapeType="1"/>
                </p:cNvSpPr>
                <p:nvPr/>
              </p:nvSpPr>
              <p:spPr bwMode="auto">
                <a:xfrm>
                  <a:off x="7400"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91" name="Oval 493"/>
                <p:cNvSpPr>
                  <a:spLocks noChangeArrowheads="1"/>
                </p:cNvSpPr>
                <p:nvPr/>
              </p:nvSpPr>
              <p:spPr bwMode="auto">
                <a:xfrm>
                  <a:off x="7659"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4" name="Group 494"/>
              <p:cNvGrpSpPr/>
              <p:nvPr/>
            </p:nvGrpSpPr>
            <p:grpSpPr bwMode="auto">
              <a:xfrm>
                <a:off x="7998" y="2854"/>
                <a:ext cx="590" cy="74"/>
                <a:chOff x="7998" y="2854"/>
                <a:chExt cx="590" cy="74"/>
              </a:xfrm>
            </p:grpSpPr>
            <p:sp>
              <p:nvSpPr>
                <p:cNvPr id="59788" name="Line 495"/>
                <p:cNvSpPr>
                  <a:spLocks noChangeShapeType="1"/>
                </p:cNvSpPr>
                <p:nvPr/>
              </p:nvSpPr>
              <p:spPr bwMode="auto">
                <a:xfrm>
                  <a:off x="7998"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89" name="Oval 496"/>
                <p:cNvSpPr>
                  <a:spLocks noChangeArrowheads="1"/>
                </p:cNvSpPr>
                <p:nvPr/>
              </p:nvSpPr>
              <p:spPr bwMode="auto">
                <a:xfrm>
                  <a:off x="8257"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85" name="Group 497"/>
              <p:cNvGrpSpPr/>
              <p:nvPr/>
            </p:nvGrpSpPr>
            <p:grpSpPr bwMode="auto">
              <a:xfrm>
                <a:off x="8590" y="2854"/>
                <a:ext cx="590" cy="74"/>
                <a:chOff x="8590" y="2854"/>
                <a:chExt cx="590" cy="74"/>
              </a:xfrm>
            </p:grpSpPr>
            <p:sp>
              <p:nvSpPr>
                <p:cNvPr id="59786" name="Line 498"/>
                <p:cNvSpPr>
                  <a:spLocks noChangeShapeType="1"/>
                </p:cNvSpPr>
                <p:nvPr/>
              </p:nvSpPr>
              <p:spPr bwMode="auto">
                <a:xfrm>
                  <a:off x="8590" y="28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87" name="Oval 499"/>
                <p:cNvSpPr>
                  <a:spLocks noChangeArrowheads="1"/>
                </p:cNvSpPr>
                <p:nvPr/>
              </p:nvSpPr>
              <p:spPr bwMode="auto">
                <a:xfrm>
                  <a:off x="8849" y="2854"/>
                  <a:ext cx="74"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3" name="Group 500"/>
            <p:cNvGrpSpPr/>
            <p:nvPr/>
          </p:nvGrpSpPr>
          <p:grpSpPr bwMode="auto">
            <a:xfrm>
              <a:off x="3434" y="2641"/>
              <a:ext cx="1292" cy="3851"/>
              <a:chOff x="3434" y="2641"/>
              <a:chExt cx="1292" cy="3851"/>
            </a:xfrm>
          </p:grpSpPr>
          <p:grpSp>
            <p:nvGrpSpPr>
              <p:cNvPr id="59754" name="Group 501"/>
              <p:cNvGrpSpPr/>
              <p:nvPr/>
            </p:nvGrpSpPr>
            <p:grpSpPr bwMode="auto">
              <a:xfrm>
                <a:off x="4669" y="2641"/>
                <a:ext cx="57" cy="500"/>
                <a:chOff x="4669" y="2641"/>
                <a:chExt cx="57" cy="500"/>
              </a:xfrm>
            </p:grpSpPr>
            <p:sp>
              <p:nvSpPr>
                <p:cNvPr id="59776" name="Line 502"/>
                <p:cNvSpPr>
                  <a:spLocks noChangeShapeType="1"/>
                </p:cNvSpPr>
                <p:nvPr/>
              </p:nvSpPr>
              <p:spPr bwMode="auto">
                <a:xfrm rot="6600000">
                  <a:off x="4436" y="289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77" name="Oval 503"/>
                <p:cNvSpPr>
                  <a:spLocks noChangeArrowheads="1"/>
                </p:cNvSpPr>
                <p:nvPr/>
              </p:nvSpPr>
              <p:spPr bwMode="auto">
                <a:xfrm rot="6600000">
                  <a:off x="4669" y="286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55" name="Group 504"/>
              <p:cNvGrpSpPr/>
              <p:nvPr/>
            </p:nvGrpSpPr>
            <p:grpSpPr bwMode="auto">
              <a:xfrm>
                <a:off x="4477" y="3126"/>
                <a:ext cx="74" cy="500"/>
                <a:chOff x="4477" y="3126"/>
                <a:chExt cx="74" cy="500"/>
              </a:xfrm>
            </p:grpSpPr>
            <p:sp>
              <p:nvSpPr>
                <p:cNvPr id="59774" name="Line 505"/>
                <p:cNvSpPr>
                  <a:spLocks noChangeShapeType="1"/>
                </p:cNvSpPr>
                <p:nvPr/>
              </p:nvSpPr>
              <p:spPr bwMode="auto">
                <a:xfrm rot="6600000">
                  <a:off x="4260" y="3376"/>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75" name="Oval 506"/>
                <p:cNvSpPr>
                  <a:spLocks noChangeArrowheads="1"/>
                </p:cNvSpPr>
                <p:nvPr/>
              </p:nvSpPr>
              <p:spPr bwMode="auto">
                <a:xfrm rot="6600000">
                  <a:off x="4482" y="3341"/>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56" name="Group 507"/>
              <p:cNvGrpSpPr/>
              <p:nvPr/>
            </p:nvGrpSpPr>
            <p:grpSpPr bwMode="auto">
              <a:xfrm>
                <a:off x="4303" y="3606"/>
                <a:ext cx="74" cy="499"/>
                <a:chOff x="4303" y="3606"/>
                <a:chExt cx="74" cy="499"/>
              </a:xfrm>
            </p:grpSpPr>
            <p:sp>
              <p:nvSpPr>
                <p:cNvPr id="59772" name="Line 508"/>
                <p:cNvSpPr>
                  <a:spLocks noChangeShapeType="1"/>
                </p:cNvSpPr>
                <p:nvPr/>
              </p:nvSpPr>
              <p:spPr bwMode="auto">
                <a:xfrm rot="6600000">
                  <a:off x="4085" y="3856"/>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73" name="Oval 509"/>
                <p:cNvSpPr>
                  <a:spLocks noChangeArrowheads="1"/>
                </p:cNvSpPr>
                <p:nvPr/>
              </p:nvSpPr>
              <p:spPr bwMode="auto">
                <a:xfrm rot="6600000">
                  <a:off x="4309" y="3821"/>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57" name="Group 510"/>
              <p:cNvGrpSpPr/>
              <p:nvPr/>
            </p:nvGrpSpPr>
            <p:grpSpPr bwMode="auto">
              <a:xfrm>
                <a:off x="4127" y="4090"/>
                <a:ext cx="74" cy="499"/>
                <a:chOff x="4127" y="4090"/>
                <a:chExt cx="74" cy="499"/>
              </a:xfrm>
            </p:grpSpPr>
            <p:sp>
              <p:nvSpPr>
                <p:cNvPr id="59770" name="Line 511"/>
                <p:cNvSpPr>
                  <a:spLocks noChangeShapeType="1"/>
                </p:cNvSpPr>
                <p:nvPr/>
              </p:nvSpPr>
              <p:spPr bwMode="auto">
                <a:xfrm rot="6600000">
                  <a:off x="3909" y="4340"/>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71" name="Oval 512"/>
                <p:cNvSpPr>
                  <a:spLocks noChangeArrowheads="1"/>
                </p:cNvSpPr>
                <p:nvPr/>
              </p:nvSpPr>
              <p:spPr bwMode="auto">
                <a:xfrm rot="6600000">
                  <a:off x="4133" y="4305"/>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58" name="Group 513"/>
              <p:cNvGrpSpPr/>
              <p:nvPr/>
            </p:nvGrpSpPr>
            <p:grpSpPr bwMode="auto">
              <a:xfrm>
                <a:off x="3955" y="4561"/>
                <a:ext cx="74" cy="500"/>
                <a:chOff x="3955" y="4561"/>
                <a:chExt cx="74" cy="500"/>
              </a:xfrm>
            </p:grpSpPr>
            <p:sp>
              <p:nvSpPr>
                <p:cNvPr id="59768" name="Line 514"/>
                <p:cNvSpPr>
                  <a:spLocks noChangeShapeType="1"/>
                </p:cNvSpPr>
                <p:nvPr/>
              </p:nvSpPr>
              <p:spPr bwMode="auto">
                <a:xfrm rot="6600000">
                  <a:off x="3738" y="481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69" name="Oval 515"/>
                <p:cNvSpPr>
                  <a:spLocks noChangeArrowheads="1"/>
                </p:cNvSpPr>
                <p:nvPr/>
              </p:nvSpPr>
              <p:spPr bwMode="auto">
                <a:xfrm rot="6600000">
                  <a:off x="3960" y="4776"/>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59" name="Group 516"/>
              <p:cNvGrpSpPr/>
              <p:nvPr/>
            </p:nvGrpSpPr>
            <p:grpSpPr bwMode="auto">
              <a:xfrm>
                <a:off x="3778" y="5045"/>
                <a:ext cx="74" cy="500"/>
                <a:chOff x="3778" y="5045"/>
                <a:chExt cx="74" cy="500"/>
              </a:xfrm>
            </p:grpSpPr>
            <p:sp>
              <p:nvSpPr>
                <p:cNvPr id="59766" name="Line 517"/>
                <p:cNvSpPr>
                  <a:spLocks noChangeShapeType="1"/>
                </p:cNvSpPr>
                <p:nvPr/>
              </p:nvSpPr>
              <p:spPr bwMode="auto">
                <a:xfrm rot="6600000">
                  <a:off x="3561" y="5295"/>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67" name="Oval 518"/>
                <p:cNvSpPr>
                  <a:spLocks noChangeArrowheads="1"/>
                </p:cNvSpPr>
                <p:nvPr/>
              </p:nvSpPr>
              <p:spPr bwMode="auto">
                <a:xfrm rot="6600000">
                  <a:off x="3783" y="5260"/>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60" name="Group 519"/>
              <p:cNvGrpSpPr/>
              <p:nvPr/>
            </p:nvGrpSpPr>
            <p:grpSpPr bwMode="auto">
              <a:xfrm>
                <a:off x="3606" y="5521"/>
                <a:ext cx="74" cy="499"/>
                <a:chOff x="3606" y="5521"/>
                <a:chExt cx="74" cy="499"/>
              </a:xfrm>
            </p:grpSpPr>
            <p:sp>
              <p:nvSpPr>
                <p:cNvPr id="59764" name="Line 520"/>
                <p:cNvSpPr>
                  <a:spLocks noChangeShapeType="1"/>
                </p:cNvSpPr>
                <p:nvPr/>
              </p:nvSpPr>
              <p:spPr bwMode="auto">
                <a:xfrm rot="6600000">
                  <a:off x="3388" y="5771"/>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65" name="Oval 521"/>
                <p:cNvSpPr>
                  <a:spLocks noChangeArrowheads="1"/>
                </p:cNvSpPr>
                <p:nvPr/>
              </p:nvSpPr>
              <p:spPr bwMode="auto">
                <a:xfrm rot="6600000">
                  <a:off x="3612" y="5736"/>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61" name="Group 522"/>
              <p:cNvGrpSpPr/>
              <p:nvPr/>
            </p:nvGrpSpPr>
            <p:grpSpPr bwMode="auto">
              <a:xfrm>
                <a:off x="3434" y="5992"/>
                <a:ext cx="74" cy="500"/>
                <a:chOff x="3434" y="5992"/>
                <a:chExt cx="74" cy="500"/>
              </a:xfrm>
            </p:grpSpPr>
            <p:sp>
              <p:nvSpPr>
                <p:cNvPr id="59762" name="Line 523"/>
                <p:cNvSpPr>
                  <a:spLocks noChangeShapeType="1"/>
                </p:cNvSpPr>
                <p:nvPr/>
              </p:nvSpPr>
              <p:spPr bwMode="auto">
                <a:xfrm rot="6600000">
                  <a:off x="3217" y="624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63" name="Oval 524"/>
                <p:cNvSpPr>
                  <a:spLocks noChangeArrowheads="1"/>
                </p:cNvSpPr>
                <p:nvPr/>
              </p:nvSpPr>
              <p:spPr bwMode="auto">
                <a:xfrm rot="6600000">
                  <a:off x="3439" y="620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4" name="Group 525"/>
            <p:cNvGrpSpPr/>
            <p:nvPr/>
          </p:nvGrpSpPr>
          <p:grpSpPr bwMode="auto">
            <a:xfrm>
              <a:off x="4016" y="2642"/>
              <a:ext cx="1292" cy="3851"/>
              <a:chOff x="4016" y="2642"/>
              <a:chExt cx="1292" cy="3851"/>
            </a:xfrm>
          </p:grpSpPr>
          <p:grpSp>
            <p:nvGrpSpPr>
              <p:cNvPr id="59730" name="Group 526"/>
              <p:cNvGrpSpPr/>
              <p:nvPr/>
            </p:nvGrpSpPr>
            <p:grpSpPr bwMode="auto">
              <a:xfrm>
                <a:off x="5251" y="2642"/>
                <a:ext cx="57" cy="500"/>
                <a:chOff x="5251" y="2642"/>
                <a:chExt cx="57" cy="500"/>
              </a:xfrm>
            </p:grpSpPr>
            <p:sp>
              <p:nvSpPr>
                <p:cNvPr id="59752" name="Line 527"/>
                <p:cNvSpPr>
                  <a:spLocks noChangeShapeType="1"/>
                </p:cNvSpPr>
                <p:nvPr/>
              </p:nvSpPr>
              <p:spPr bwMode="auto">
                <a:xfrm rot="6600000">
                  <a:off x="5018" y="289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53" name="Oval 528"/>
                <p:cNvSpPr>
                  <a:spLocks noChangeArrowheads="1"/>
                </p:cNvSpPr>
                <p:nvPr/>
              </p:nvSpPr>
              <p:spPr bwMode="auto">
                <a:xfrm rot="6600000">
                  <a:off x="5251" y="286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1" name="Group 529"/>
              <p:cNvGrpSpPr/>
              <p:nvPr/>
            </p:nvGrpSpPr>
            <p:grpSpPr bwMode="auto">
              <a:xfrm>
                <a:off x="5059" y="3127"/>
                <a:ext cx="74" cy="500"/>
                <a:chOff x="5059" y="3127"/>
                <a:chExt cx="74" cy="500"/>
              </a:xfrm>
            </p:grpSpPr>
            <p:sp>
              <p:nvSpPr>
                <p:cNvPr id="59750" name="Line 530"/>
                <p:cNvSpPr>
                  <a:spLocks noChangeShapeType="1"/>
                </p:cNvSpPr>
                <p:nvPr/>
              </p:nvSpPr>
              <p:spPr bwMode="auto">
                <a:xfrm rot="6600000">
                  <a:off x="4842" y="337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51" name="Oval 531"/>
                <p:cNvSpPr>
                  <a:spLocks noChangeArrowheads="1"/>
                </p:cNvSpPr>
                <p:nvPr/>
              </p:nvSpPr>
              <p:spPr bwMode="auto">
                <a:xfrm rot="6600000">
                  <a:off x="5064" y="334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2" name="Group 532"/>
              <p:cNvGrpSpPr/>
              <p:nvPr/>
            </p:nvGrpSpPr>
            <p:grpSpPr bwMode="auto">
              <a:xfrm>
                <a:off x="4885" y="3607"/>
                <a:ext cx="74" cy="499"/>
                <a:chOff x="4885" y="3607"/>
                <a:chExt cx="74" cy="499"/>
              </a:xfrm>
            </p:grpSpPr>
            <p:sp>
              <p:nvSpPr>
                <p:cNvPr id="59748" name="Line 533"/>
                <p:cNvSpPr>
                  <a:spLocks noChangeShapeType="1"/>
                </p:cNvSpPr>
                <p:nvPr/>
              </p:nvSpPr>
              <p:spPr bwMode="auto">
                <a:xfrm rot="6600000">
                  <a:off x="4667" y="385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49" name="Oval 534"/>
                <p:cNvSpPr>
                  <a:spLocks noChangeArrowheads="1"/>
                </p:cNvSpPr>
                <p:nvPr/>
              </p:nvSpPr>
              <p:spPr bwMode="auto">
                <a:xfrm rot="6600000">
                  <a:off x="4891" y="382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3" name="Group 535"/>
              <p:cNvGrpSpPr/>
              <p:nvPr/>
            </p:nvGrpSpPr>
            <p:grpSpPr bwMode="auto">
              <a:xfrm>
                <a:off x="4709" y="4091"/>
                <a:ext cx="74" cy="499"/>
                <a:chOff x="4709" y="4091"/>
                <a:chExt cx="74" cy="499"/>
              </a:xfrm>
            </p:grpSpPr>
            <p:sp>
              <p:nvSpPr>
                <p:cNvPr id="59746" name="Line 536"/>
                <p:cNvSpPr>
                  <a:spLocks noChangeShapeType="1"/>
                </p:cNvSpPr>
                <p:nvPr/>
              </p:nvSpPr>
              <p:spPr bwMode="auto">
                <a:xfrm rot="6600000">
                  <a:off x="4491" y="4341"/>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47" name="Oval 537"/>
                <p:cNvSpPr>
                  <a:spLocks noChangeArrowheads="1"/>
                </p:cNvSpPr>
                <p:nvPr/>
              </p:nvSpPr>
              <p:spPr bwMode="auto">
                <a:xfrm rot="6600000">
                  <a:off x="4715" y="4306"/>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4" name="Group 538"/>
              <p:cNvGrpSpPr/>
              <p:nvPr/>
            </p:nvGrpSpPr>
            <p:grpSpPr bwMode="auto">
              <a:xfrm>
                <a:off x="4537" y="4562"/>
                <a:ext cx="74" cy="500"/>
                <a:chOff x="4537" y="4562"/>
                <a:chExt cx="74" cy="500"/>
              </a:xfrm>
            </p:grpSpPr>
            <p:sp>
              <p:nvSpPr>
                <p:cNvPr id="59744" name="Line 539"/>
                <p:cNvSpPr>
                  <a:spLocks noChangeShapeType="1"/>
                </p:cNvSpPr>
                <p:nvPr/>
              </p:nvSpPr>
              <p:spPr bwMode="auto">
                <a:xfrm rot="6600000">
                  <a:off x="4320" y="481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45" name="Oval 540"/>
                <p:cNvSpPr>
                  <a:spLocks noChangeArrowheads="1"/>
                </p:cNvSpPr>
                <p:nvPr/>
              </p:nvSpPr>
              <p:spPr bwMode="auto">
                <a:xfrm rot="6600000">
                  <a:off x="4542" y="477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5" name="Group 541"/>
              <p:cNvGrpSpPr/>
              <p:nvPr/>
            </p:nvGrpSpPr>
            <p:grpSpPr bwMode="auto">
              <a:xfrm>
                <a:off x="4360" y="5046"/>
                <a:ext cx="74" cy="500"/>
                <a:chOff x="4360" y="5046"/>
                <a:chExt cx="74" cy="500"/>
              </a:xfrm>
            </p:grpSpPr>
            <p:sp>
              <p:nvSpPr>
                <p:cNvPr id="59742" name="Line 542"/>
                <p:cNvSpPr>
                  <a:spLocks noChangeShapeType="1"/>
                </p:cNvSpPr>
                <p:nvPr/>
              </p:nvSpPr>
              <p:spPr bwMode="auto">
                <a:xfrm rot="6600000">
                  <a:off x="4143" y="5296"/>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43" name="Oval 543"/>
                <p:cNvSpPr>
                  <a:spLocks noChangeArrowheads="1"/>
                </p:cNvSpPr>
                <p:nvPr/>
              </p:nvSpPr>
              <p:spPr bwMode="auto">
                <a:xfrm rot="6600000">
                  <a:off x="4365" y="5261"/>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6" name="Group 544"/>
              <p:cNvGrpSpPr/>
              <p:nvPr/>
            </p:nvGrpSpPr>
            <p:grpSpPr bwMode="auto">
              <a:xfrm>
                <a:off x="4188" y="5522"/>
                <a:ext cx="74" cy="499"/>
                <a:chOff x="4188" y="5522"/>
                <a:chExt cx="74" cy="499"/>
              </a:xfrm>
            </p:grpSpPr>
            <p:sp>
              <p:nvSpPr>
                <p:cNvPr id="59740" name="Line 545"/>
                <p:cNvSpPr>
                  <a:spLocks noChangeShapeType="1"/>
                </p:cNvSpPr>
                <p:nvPr/>
              </p:nvSpPr>
              <p:spPr bwMode="auto">
                <a:xfrm rot="6600000">
                  <a:off x="3970" y="577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41" name="Oval 546"/>
                <p:cNvSpPr>
                  <a:spLocks noChangeArrowheads="1"/>
                </p:cNvSpPr>
                <p:nvPr/>
              </p:nvSpPr>
              <p:spPr bwMode="auto">
                <a:xfrm rot="6600000">
                  <a:off x="4194" y="573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37" name="Group 547"/>
              <p:cNvGrpSpPr/>
              <p:nvPr/>
            </p:nvGrpSpPr>
            <p:grpSpPr bwMode="auto">
              <a:xfrm>
                <a:off x="4016" y="5993"/>
                <a:ext cx="74" cy="500"/>
                <a:chOff x="4016" y="5993"/>
                <a:chExt cx="74" cy="500"/>
              </a:xfrm>
            </p:grpSpPr>
            <p:sp>
              <p:nvSpPr>
                <p:cNvPr id="59738" name="Line 548"/>
                <p:cNvSpPr>
                  <a:spLocks noChangeShapeType="1"/>
                </p:cNvSpPr>
                <p:nvPr/>
              </p:nvSpPr>
              <p:spPr bwMode="auto">
                <a:xfrm rot="6600000">
                  <a:off x="3799" y="6243"/>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39" name="Oval 549"/>
                <p:cNvSpPr>
                  <a:spLocks noChangeArrowheads="1"/>
                </p:cNvSpPr>
                <p:nvPr/>
              </p:nvSpPr>
              <p:spPr bwMode="auto">
                <a:xfrm rot="6600000">
                  <a:off x="4021" y="6208"/>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5" name="Group 550"/>
            <p:cNvGrpSpPr/>
            <p:nvPr/>
          </p:nvGrpSpPr>
          <p:grpSpPr bwMode="auto">
            <a:xfrm>
              <a:off x="4617" y="2637"/>
              <a:ext cx="1293" cy="3851"/>
              <a:chOff x="4617" y="2637"/>
              <a:chExt cx="1293" cy="3851"/>
            </a:xfrm>
          </p:grpSpPr>
          <p:grpSp>
            <p:nvGrpSpPr>
              <p:cNvPr id="59706" name="Group 551"/>
              <p:cNvGrpSpPr/>
              <p:nvPr/>
            </p:nvGrpSpPr>
            <p:grpSpPr bwMode="auto">
              <a:xfrm>
                <a:off x="5836" y="2637"/>
                <a:ext cx="74" cy="500"/>
                <a:chOff x="5836" y="2637"/>
                <a:chExt cx="74" cy="500"/>
              </a:xfrm>
            </p:grpSpPr>
            <p:sp>
              <p:nvSpPr>
                <p:cNvPr id="59728" name="Line 552"/>
                <p:cNvSpPr>
                  <a:spLocks noChangeShapeType="1"/>
                </p:cNvSpPr>
                <p:nvPr/>
              </p:nvSpPr>
              <p:spPr bwMode="auto">
                <a:xfrm rot="6600000">
                  <a:off x="5619" y="288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29" name="Oval 553"/>
                <p:cNvSpPr>
                  <a:spLocks noChangeArrowheads="1"/>
                </p:cNvSpPr>
                <p:nvPr/>
              </p:nvSpPr>
              <p:spPr bwMode="auto">
                <a:xfrm rot="6600000">
                  <a:off x="5841" y="2852"/>
                  <a:ext cx="63" cy="74"/>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07" name="Group 554"/>
              <p:cNvGrpSpPr/>
              <p:nvPr/>
            </p:nvGrpSpPr>
            <p:grpSpPr bwMode="auto">
              <a:xfrm>
                <a:off x="5660" y="3122"/>
                <a:ext cx="74" cy="500"/>
                <a:chOff x="5660" y="3122"/>
                <a:chExt cx="74" cy="500"/>
              </a:xfrm>
            </p:grpSpPr>
            <p:sp>
              <p:nvSpPr>
                <p:cNvPr id="59726" name="Line 555"/>
                <p:cNvSpPr>
                  <a:spLocks noChangeShapeType="1"/>
                </p:cNvSpPr>
                <p:nvPr/>
              </p:nvSpPr>
              <p:spPr bwMode="auto">
                <a:xfrm rot="6600000">
                  <a:off x="5443" y="337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27" name="Oval 556"/>
                <p:cNvSpPr>
                  <a:spLocks noChangeArrowheads="1"/>
                </p:cNvSpPr>
                <p:nvPr/>
              </p:nvSpPr>
              <p:spPr bwMode="auto">
                <a:xfrm rot="6600000">
                  <a:off x="5665" y="333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08" name="Group 557"/>
              <p:cNvGrpSpPr/>
              <p:nvPr/>
            </p:nvGrpSpPr>
            <p:grpSpPr bwMode="auto">
              <a:xfrm>
                <a:off x="5486" y="3602"/>
                <a:ext cx="74" cy="499"/>
                <a:chOff x="5486" y="3602"/>
                <a:chExt cx="74" cy="499"/>
              </a:xfrm>
            </p:grpSpPr>
            <p:sp>
              <p:nvSpPr>
                <p:cNvPr id="59724" name="Line 558"/>
                <p:cNvSpPr>
                  <a:spLocks noChangeShapeType="1"/>
                </p:cNvSpPr>
                <p:nvPr/>
              </p:nvSpPr>
              <p:spPr bwMode="auto">
                <a:xfrm rot="6600000">
                  <a:off x="5268" y="385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25" name="Oval 559"/>
                <p:cNvSpPr>
                  <a:spLocks noChangeArrowheads="1"/>
                </p:cNvSpPr>
                <p:nvPr/>
              </p:nvSpPr>
              <p:spPr bwMode="auto">
                <a:xfrm rot="6600000">
                  <a:off x="5492" y="381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09" name="Group 560"/>
              <p:cNvGrpSpPr/>
              <p:nvPr/>
            </p:nvGrpSpPr>
            <p:grpSpPr bwMode="auto">
              <a:xfrm>
                <a:off x="5310" y="4086"/>
                <a:ext cx="74" cy="499"/>
                <a:chOff x="5310" y="4086"/>
                <a:chExt cx="74" cy="499"/>
              </a:xfrm>
            </p:grpSpPr>
            <p:sp>
              <p:nvSpPr>
                <p:cNvPr id="59722" name="Line 561"/>
                <p:cNvSpPr>
                  <a:spLocks noChangeShapeType="1"/>
                </p:cNvSpPr>
                <p:nvPr/>
              </p:nvSpPr>
              <p:spPr bwMode="auto">
                <a:xfrm rot="6600000">
                  <a:off x="5092" y="4336"/>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23" name="Oval 562"/>
                <p:cNvSpPr>
                  <a:spLocks noChangeArrowheads="1"/>
                </p:cNvSpPr>
                <p:nvPr/>
              </p:nvSpPr>
              <p:spPr bwMode="auto">
                <a:xfrm rot="6600000">
                  <a:off x="5316" y="4301"/>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10" name="Group 563"/>
              <p:cNvGrpSpPr/>
              <p:nvPr/>
            </p:nvGrpSpPr>
            <p:grpSpPr bwMode="auto">
              <a:xfrm>
                <a:off x="5138" y="4557"/>
                <a:ext cx="74" cy="500"/>
                <a:chOff x="5138" y="4557"/>
                <a:chExt cx="74" cy="500"/>
              </a:xfrm>
            </p:grpSpPr>
            <p:sp>
              <p:nvSpPr>
                <p:cNvPr id="59720" name="Line 564"/>
                <p:cNvSpPr>
                  <a:spLocks noChangeShapeType="1"/>
                </p:cNvSpPr>
                <p:nvPr/>
              </p:nvSpPr>
              <p:spPr bwMode="auto">
                <a:xfrm rot="6600000">
                  <a:off x="4921" y="480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21" name="Oval 565"/>
                <p:cNvSpPr>
                  <a:spLocks noChangeArrowheads="1"/>
                </p:cNvSpPr>
                <p:nvPr/>
              </p:nvSpPr>
              <p:spPr bwMode="auto">
                <a:xfrm rot="6600000">
                  <a:off x="5143" y="477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11" name="Group 566"/>
              <p:cNvGrpSpPr/>
              <p:nvPr/>
            </p:nvGrpSpPr>
            <p:grpSpPr bwMode="auto">
              <a:xfrm>
                <a:off x="4961" y="5041"/>
                <a:ext cx="74" cy="500"/>
                <a:chOff x="4961" y="5041"/>
                <a:chExt cx="74" cy="500"/>
              </a:xfrm>
            </p:grpSpPr>
            <p:sp>
              <p:nvSpPr>
                <p:cNvPr id="59718" name="Line 567"/>
                <p:cNvSpPr>
                  <a:spLocks noChangeShapeType="1"/>
                </p:cNvSpPr>
                <p:nvPr/>
              </p:nvSpPr>
              <p:spPr bwMode="auto">
                <a:xfrm rot="6600000">
                  <a:off x="4744" y="529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19" name="Oval 568"/>
                <p:cNvSpPr>
                  <a:spLocks noChangeArrowheads="1"/>
                </p:cNvSpPr>
                <p:nvPr/>
              </p:nvSpPr>
              <p:spPr bwMode="auto">
                <a:xfrm rot="6600000">
                  <a:off x="4966" y="5256"/>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12" name="Group 569"/>
              <p:cNvGrpSpPr/>
              <p:nvPr/>
            </p:nvGrpSpPr>
            <p:grpSpPr bwMode="auto">
              <a:xfrm>
                <a:off x="4789" y="5517"/>
                <a:ext cx="74" cy="499"/>
                <a:chOff x="4789" y="5517"/>
                <a:chExt cx="74" cy="499"/>
              </a:xfrm>
            </p:grpSpPr>
            <p:sp>
              <p:nvSpPr>
                <p:cNvPr id="59716" name="Line 570"/>
                <p:cNvSpPr>
                  <a:spLocks noChangeShapeType="1"/>
                </p:cNvSpPr>
                <p:nvPr/>
              </p:nvSpPr>
              <p:spPr bwMode="auto">
                <a:xfrm rot="6600000">
                  <a:off x="4571" y="576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17" name="Oval 571"/>
                <p:cNvSpPr>
                  <a:spLocks noChangeArrowheads="1"/>
                </p:cNvSpPr>
                <p:nvPr/>
              </p:nvSpPr>
              <p:spPr bwMode="auto">
                <a:xfrm rot="6600000">
                  <a:off x="4795" y="573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713" name="Group 572"/>
              <p:cNvGrpSpPr/>
              <p:nvPr/>
            </p:nvGrpSpPr>
            <p:grpSpPr bwMode="auto">
              <a:xfrm>
                <a:off x="4617" y="5988"/>
                <a:ext cx="74" cy="500"/>
                <a:chOff x="4617" y="5988"/>
                <a:chExt cx="74" cy="500"/>
              </a:xfrm>
            </p:grpSpPr>
            <p:sp>
              <p:nvSpPr>
                <p:cNvPr id="59714" name="Line 573"/>
                <p:cNvSpPr>
                  <a:spLocks noChangeShapeType="1"/>
                </p:cNvSpPr>
                <p:nvPr/>
              </p:nvSpPr>
              <p:spPr bwMode="auto">
                <a:xfrm rot="6600000">
                  <a:off x="4400" y="6238"/>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15" name="Oval 574"/>
                <p:cNvSpPr>
                  <a:spLocks noChangeArrowheads="1"/>
                </p:cNvSpPr>
                <p:nvPr/>
              </p:nvSpPr>
              <p:spPr bwMode="auto">
                <a:xfrm rot="6600000">
                  <a:off x="4622" y="6203"/>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6" name="Group 575"/>
            <p:cNvGrpSpPr/>
            <p:nvPr/>
          </p:nvGrpSpPr>
          <p:grpSpPr bwMode="auto">
            <a:xfrm>
              <a:off x="5236" y="2637"/>
              <a:ext cx="1292" cy="3851"/>
              <a:chOff x="5236" y="2637"/>
              <a:chExt cx="1292" cy="3851"/>
            </a:xfrm>
          </p:grpSpPr>
          <p:grpSp>
            <p:nvGrpSpPr>
              <p:cNvPr id="59682" name="Group 576"/>
              <p:cNvGrpSpPr/>
              <p:nvPr/>
            </p:nvGrpSpPr>
            <p:grpSpPr bwMode="auto">
              <a:xfrm>
                <a:off x="6471" y="2637"/>
                <a:ext cx="57" cy="500"/>
                <a:chOff x="6471" y="2637"/>
                <a:chExt cx="57" cy="500"/>
              </a:xfrm>
            </p:grpSpPr>
            <p:sp>
              <p:nvSpPr>
                <p:cNvPr id="59704" name="Line 577"/>
                <p:cNvSpPr>
                  <a:spLocks noChangeShapeType="1"/>
                </p:cNvSpPr>
                <p:nvPr/>
              </p:nvSpPr>
              <p:spPr bwMode="auto">
                <a:xfrm rot="6600000">
                  <a:off x="6238" y="288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05" name="Oval 578"/>
                <p:cNvSpPr>
                  <a:spLocks noChangeArrowheads="1"/>
                </p:cNvSpPr>
                <p:nvPr/>
              </p:nvSpPr>
              <p:spPr bwMode="auto">
                <a:xfrm rot="6600000">
                  <a:off x="6471" y="2859"/>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3" name="Group 579"/>
              <p:cNvGrpSpPr/>
              <p:nvPr/>
            </p:nvGrpSpPr>
            <p:grpSpPr bwMode="auto">
              <a:xfrm>
                <a:off x="6295" y="3122"/>
                <a:ext cx="57" cy="500"/>
                <a:chOff x="6295" y="3122"/>
                <a:chExt cx="57" cy="500"/>
              </a:xfrm>
            </p:grpSpPr>
            <p:sp>
              <p:nvSpPr>
                <p:cNvPr id="59702" name="Line 580"/>
                <p:cNvSpPr>
                  <a:spLocks noChangeShapeType="1"/>
                </p:cNvSpPr>
                <p:nvPr/>
              </p:nvSpPr>
              <p:spPr bwMode="auto">
                <a:xfrm rot="6600000">
                  <a:off x="6062" y="337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03" name="Oval 581"/>
                <p:cNvSpPr>
                  <a:spLocks noChangeArrowheads="1"/>
                </p:cNvSpPr>
                <p:nvPr/>
              </p:nvSpPr>
              <p:spPr bwMode="auto">
                <a:xfrm rot="6600000">
                  <a:off x="6295" y="334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4" name="Group 582"/>
              <p:cNvGrpSpPr/>
              <p:nvPr/>
            </p:nvGrpSpPr>
            <p:grpSpPr bwMode="auto">
              <a:xfrm>
                <a:off x="6105" y="3602"/>
                <a:ext cx="74" cy="499"/>
                <a:chOff x="6105" y="3602"/>
                <a:chExt cx="74" cy="499"/>
              </a:xfrm>
            </p:grpSpPr>
            <p:sp>
              <p:nvSpPr>
                <p:cNvPr id="59700" name="Line 583"/>
                <p:cNvSpPr>
                  <a:spLocks noChangeShapeType="1"/>
                </p:cNvSpPr>
                <p:nvPr/>
              </p:nvSpPr>
              <p:spPr bwMode="auto">
                <a:xfrm rot="6600000">
                  <a:off x="5887" y="385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701" name="Oval 584"/>
                <p:cNvSpPr>
                  <a:spLocks noChangeArrowheads="1"/>
                </p:cNvSpPr>
                <p:nvPr/>
              </p:nvSpPr>
              <p:spPr bwMode="auto">
                <a:xfrm rot="6600000">
                  <a:off x="6111" y="381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5" name="Group 585"/>
              <p:cNvGrpSpPr/>
              <p:nvPr/>
            </p:nvGrpSpPr>
            <p:grpSpPr bwMode="auto">
              <a:xfrm>
                <a:off x="5929" y="4086"/>
                <a:ext cx="74" cy="499"/>
                <a:chOff x="5929" y="4086"/>
                <a:chExt cx="74" cy="499"/>
              </a:xfrm>
            </p:grpSpPr>
            <p:sp>
              <p:nvSpPr>
                <p:cNvPr id="59698" name="Line 586"/>
                <p:cNvSpPr>
                  <a:spLocks noChangeShapeType="1"/>
                </p:cNvSpPr>
                <p:nvPr/>
              </p:nvSpPr>
              <p:spPr bwMode="auto">
                <a:xfrm rot="6600000">
                  <a:off x="5711" y="4336"/>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99" name="Oval 587"/>
                <p:cNvSpPr>
                  <a:spLocks noChangeArrowheads="1"/>
                </p:cNvSpPr>
                <p:nvPr/>
              </p:nvSpPr>
              <p:spPr bwMode="auto">
                <a:xfrm rot="6600000">
                  <a:off x="5935" y="4301"/>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6" name="Group 588"/>
              <p:cNvGrpSpPr/>
              <p:nvPr/>
            </p:nvGrpSpPr>
            <p:grpSpPr bwMode="auto">
              <a:xfrm>
                <a:off x="5757" y="4557"/>
                <a:ext cx="74" cy="500"/>
                <a:chOff x="5757" y="4557"/>
                <a:chExt cx="74" cy="500"/>
              </a:xfrm>
            </p:grpSpPr>
            <p:sp>
              <p:nvSpPr>
                <p:cNvPr id="59696" name="Line 589"/>
                <p:cNvSpPr>
                  <a:spLocks noChangeShapeType="1"/>
                </p:cNvSpPr>
                <p:nvPr/>
              </p:nvSpPr>
              <p:spPr bwMode="auto">
                <a:xfrm rot="6600000">
                  <a:off x="5540" y="480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97" name="Oval 590"/>
                <p:cNvSpPr>
                  <a:spLocks noChangeArrowheads="1"/>
                </p:cNvSpPr>
                <p:nvPr/>
              </p:nvSpPr>
              <p:spPr bwMode="auto">
                <a:xfrm rot="6600000">
                  <a:off x="5762" y="477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7" name="Group 591"/>
              <p:cNvGrpSpPr/>
              <p:nvPr/>
            </p:nvGrpSpPr>
            <p:grpSpPr bwMode="auto">
              <a:xfrm>
                <a:off x="5580" y="5041"/>
                <a:ext cx="74" cy="500"/>
                <a:chOff x="5580" y="5041"/>
                <a:chExt cx="74" cy="500"/>
              </a:xfrm>
            </p:grpSpPr>
            <p:sp>
              <p:nvSpPr>
                <p:cNvPr id="59694" name="Line 592"/>
                <p:cNvSpPr>
                  <a:spLocks noChangeShapeType="1"/>
                </p:cNvSpPr>
                <p:nvPr/>
              </p:nvSpPr>
              <p:spPr bwMode="auto">
                <a:xfrm rot="6600000">
                  <a:off x="5363" y="529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95" name="Oval 593"/>
                <p:cNvSpPr>
                  <a:spLocks noChangeArrowheads="1"/>
                </p:cNvSpPr>
                <p:nvPr/>
              </p:nvSpPr>
              <p:spPr bwMode="auto">
                <a:xfrm rot="6600000">
                  <a:off x="5585" y="5256"/>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8" name="Group 594"/>
              <p:cNvGrpSpPr/>
              <p:nvPr/>
            </p:nvGrpSpPr>
            <p:grpSpPr bwMode="auto">
              <a:xfrm>
                <a:off x="5408" y="5517"/>
                <a:ext cx="74" cy="499"/>
                <a:chOff x="5408" y="5517"/>
                <a:chExt cx="74" cy="499"/>
              </a:xfrm>
            </p:grpSpPr>
            <p:sp>
              <p:nvSpPr>
                <p:cNvPr id="59692" name="Line 595"/>
                <p:cNvSpPr>
                  <a:spLocks noChangeShapeType="1"/>
                </p:cNvSpPr>
                <p:nvPr/>
              </p:nvSpPr>
              <p:spPr bwMode="auto">
                <a:xfrm rot="6600000">
                  <a:off x="5190" y="576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93" name="Oval 596"/>
                <p:cNvSpPr>
                  <a:spLocks noChangeArrowheads="1"/>
                </p:cNvSpPr>
                <p:nvPr/>
              </p:nvSpPr>
              <p:spPr bwMode="auto">
                <a:xfrm rot="6600000">
                  <a:off x="5414" y="573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89" name="Group 597"/>
              <p:cNvGrpSpPr/>
              <p:nvPr/>
            </p:nvGrpSpPr>
            <p:grpSpPr bwMode="auto">
              <a:xfrm>
                <a:off x="5236" y="5988"/>
                <a:ext cx="74" cy="500"/>
                <a:chOff x="5236" y="5988"/>
                <a:chExt cx="74" cy="500"/>
              </a:xfrm>
            </p:grpSpPr>
            <p:sp>
              <p:nvSpPr>
                <p:cNvPr id="59690" name="Line 598"/>
                <p:cNvSpPr>
                  <a:spLocks noChangeShapeType="1"/>
                </p:cNvSpPr>
                <p:nvPr/>
              </p:nvSpPr>
              <p:spPr bwMode="auto">
                <a:xfrm rot="6600000">
                  <a:off x="5019" y="6238"/>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91" name="Oval 599"/>
                <p:cNvSpPr>
                  <a:spLocks noChangeArrowheads="1"/>
                </p:cNvSpPr>
                <p:nvPr/>
              </p:nvSpPr>
              <p:spPr bwMode="auto">
                <a:xfrm rot="6600000">
                  <a:off x="5241" y="6203"/>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7" name="Group 600"/>
            <p:cNvGrpSpPr/>
            <p:nvPr/>
          </p:nvGrpSpPr>
          <p:grpSpPr bwMode="auto">
            <a:xfrm>
              <a:off x="5823" y="2637"/>
              <a:ext cx="1292" cy="3851"/>
              <a:chOff x="5823" y="2637"/>
              <a:chExt cx="1292" cy="3851"/>
            </a:xfrm>
          </p:grpSpPr>
          <p:grpSp>
            <p:nvGrpSpPr>
              <p:cNvPr id="59658" name="Group 601"/>
              <p:cNvGrpSpPr/>
              <p:nvPr/>
            </p:nvGrpSpPr>
            <p:grpSpPr bwMode="auto">
              <a:xfrm>
                <a:off x="7058" y="2637"/>
                <a:ext cx="57" cy="500"/>
                <a:chOff x="7058" y="2637"/>
                <a:chExt cx="57" cy="500"/>
              </a:xfrm>
            </p:grpSpPr>
            <p:sp>
              <p:nvSpPr>
                <p:cNvPr id="59680" name="Line 602"/>
                <p:cNvSpPr>
                  <a:spLocks noChangeShapeType="1"/>
                </p:cNvSpPr>
                <p:nvPr/>
              </p:nvSpPr>
              <p:spPr bwMode="auto">
                <a:xfrm rot="6600000">
                  <a:off x="6825" y="288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81" name="Oval 603"/>
                <p:cNvSpPr>
                  <a:spLocks noChangeArrowheads="1"/>
                </p:cNvSpPr>
                <p:nvPr/>
              </p:nvSpPr>
              <p:spPr bwMode="auto">
                <a:xfrm rot="6600000">
                  <a:off x="7058" y="2859"/>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59" name="Group 604"/>
              <p:cNvGrpSpPr/>
              <p:nvPr/>
            </p:nvGrpSpPr>
            <p:grpSpPr bwMode="auto">
              <a:xfrm>
                <a:off x="6866" y="3122"/>
                <a:ext cx="74" cy="500"/>
                <a:chOff x="6866" y="3122"/>
                <a:chExt cx="74" cy="500"/>
              </a:xfrm>
            </p:grpSpPr>
            <p:sp>
              <p:nvSpPr>
                <p:cNvPr id="59678" name="Line 605"/>
                <p:cNvSpPr>
                  <a:spLocks noChangeShapeType="1"/>
                </p:cNvSpPr>
                <p:nvPr/>
              </p:nvSpPr>
              <p:spPr bwMode="auto">
                <a:xfrm rot="6600000">
                  <a:off x="6649" y="337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79" name="Oval 606"/>
                <p:cNvSpPr>
                  <a:spLocks noChangeArrowheads="1"/>
                </p:cNvSpPr>
                <p:nvPr/>
              </p:nvSpPr>
              <p:spPr bwMode="auto">
                <a:xfrm rot="6600000">
                  <a:off x="6871" y="333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0" name="Group 607"/>
              <p:cNvGrpSpPr/>
              <p:nvPr/>
            </p:nvGrpSpPr>
            <p:grpSpPr bwMode="auto">
              <a:xfrm>
                <a:off x="6692" y="3602"/>
                <a:ext cx="74" cy="499"/>
                <a:chOff x="6692" y="3602"/>
                <a:chExt cx="74" cy="499"/>
              </a:xfrm>
            </p:grpSpPr>
            <p:sp>
              <p:nvSpPr>
                <p:cNvPr id="59676" name="Line 608"/>
                <p:cNvSpPr>
                  <a:spLocks noChangeShapeType="1"/>
                </p:cNvSpPr>
                <p:nvPr/>
              </p:nvSpPr>
              <p:spPr bwMode="auto">
                <a:xfrm rot="6600000">
                  <a:off x="6474" y="385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77" name="Oval 609"/>
                <p:cNvSpPr>
                  <a:spLocks noChangeArrowheads="1"/>
                </p:cNvSpPr>
                <p:nvPr/>
              </p:nvSpPr>
              <p:spPr bwMode="auto">
                <a:xfrm rot="6600000">
                  <a:off x="6698" y="381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1" name="Group 610"/>
              <p:cNvGrpSpPr/>
              <p:nvPr/>
            </p:nvGrpSpPr>
            <p:grpSpPr bwMode="auto">
              <a:xfrm>
                <a:off x="6516" y="4086"/>
                <a:ext cx="74" cy="499"/>
                <a:chOff x="6516" y="4086"/>
                <a:chExt cx="74" cy="499"/>
              </a:xfrm>
            </p:grpSpPr>
            <p:sp>
              <p:nvSpPr>
                <p:cNvPr id="59674" name="Line 611"/>
                <p:cNvSpPr>
                  <a:spLocks noChangeShapeType="1"/>
                </p:cNvSpPr>
                <p:nvPr/>
              </p:nvSpPr>
              <p:spPr bwMode="auto">
                <a:xfrm rot="6600000">
                  <a:off x="6298" y="4336"/>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75" name="Oval 612"/>
                <p:cNvSpPr>
                  <a:spLocks noChangeArrowheads="1"/>
                </p:cNvSpPr>
                <p:nvPr/>
              </p:nvSpPr>
              <p:spPr bwMode="auto">
                <a:xfrm rot="6600000">
                  <a:off x="6522" y="4301"/>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2" name="Group 613"/>
              <p:cNvGrpSpPr/>
              <p:nvPr/>
            </p:nvGrpSpPr>
            <p:grpSpPr bwMode="auto">
              <a:xfrm>
                <a:off x="6344" y="4557"/>
                <a:ext cx="74" cy="500"/>
                <a:chOff x="6344" y="4557"/>
                <a:chExt cx="74" cy="500"/>
              </a:xfrm>
            </p:grpSpPr>
            <p:sp>
              <p:nvSpPr>
                <p:cNvPr id="59672" name="Line 614"/>
                <p:cNvSpPr>
                  <a:spLocks noChangeShapeType="1"/>
                </p:cNvSpPr>
                <p:nvPr/>
              </p:nvSpPr>
              <p:spPr bwMode="auto">
                <a:xfrm rot="6600000">
                  <a:off x="6127" y="480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73" name="Oval 615"/>
                <p:cNvSpPr>
                  <a:spLocks noChangeArrowheads="1"/>
                </p:cNvSpPr>
                <p:nvPr/>
              </p:nvSpPr>
              <p:spPr bwMode="auto">
                <a:xfrm rot="6600000">
                  <a:off x="6349" y="477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3" name="Group 616"/>
              <p:cNvGrpSpPr/>
              <p:nvPr/>
            </p:nvGrpSpPr>
            <p:grpSpPr bwMode="auto">
              <a:xfrm>
                <a:off x="6167" y="5041"/>
                <a:ext cx="74" cy="500"/>
                <a:chOff x="6167" y="5041"/>
                <a:chExt cx="74" cy="500"/>
              </a:xfrm>
            </p:grpSpPr>
            <p:sp>
              <p:nvSpPr>
                <p:cNvPr id="59670" name="Line 617"/>
                <p:cNvSpPr>
                  <a:spLocks noChangeShapeType="1"/>
                </p:cNvSpPr>
                <p:nvPr/>
              </p:nvSpPr>
              <p:spPr bwMode="auto">
                <a:xfrm rot="6600000">
                  <a:off x="5950" y="529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71" name="Oval 618"/>
                <p:cNvSpPr>
                  <a:spLocks noChangeArrowheads="1"/>
                </p:cNvSpPr>
                <p:nvPr/>
              </p:nvSpPr>
              <p:spPr bwMode="auto">
                <a:xfrm rot="6600000">
                  <a:off x="6172" y="5256"/>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4" name="Group 619"/>
              <p:cNvGrpSpPr/>
              <p:nvPr/>
            </p:nvGrpSpPr>
            <p:grpSpPr bwMode="auto">
              <a:xfrm>
                <a:off x="5995" y="5517"/>
                <a:ext cx="74" cy="499"/>
                <a:chOff x="5995" y="5517"/>
                <a:chExt cx="74" cy="499"/>
              </a:xfrm>
            </p:grpSpPr>
            <p:sp>
              <p:nvSpPr>
                <p:cNvPr id="59668" name="Line 620"/>
                <p:cNvSpPr>
                  <a:spLocks noChangeShapeType="1"/>
                </p:cNvSpPr>
                <p:nvPr/>
              </p:nvSpPr>
              <p:spPr bwMode="auto">
                <a:xfrm rot="6600000">
                  <a:off x="5777" y="576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69" name="Oval 621"/>
                <p:cNvSpPr>
                  <a:spLocks noChangeArrowheads="1"/>
                </p:cNvSpPr>
                <p:nvPr/>
              </p:nvSpPr>
              <p:spPr bwMode="auto">
                <a:xfrm rot="6600000">
                  <a:off x="6001" y="573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65" name="Group 622"/>
              <p:cNvGrpSpPr/>
              <p:nvPr/>
            </p:nvGrpSpPr>
            <p:grpSpPr bwMode="auto">
              <a:xfrm>
                <a:off x="5823" y="5988"/>
                <a:ext cx="74" cy="500"/>
                <a:chOff x="5823" y="5988"/>
                <a:chExt cx="74" cy="500"/>
              </a:xfrm>
            </p:grpSpPr>
            <p:sp>
              <p:nvSpPr>
                <p:cNvPr id="59666" name="Line 623"/>
                <p:cNvSpPr>
                  <a:spLocks noChangeShapeType="1"/>
                </p:cNvSpPr>
                <p:nvPr/>
              </p:nvSpPr>
              <p:spPr bwMode="auto">
                <a:xfrm rot="6600000">
                  <a:off x="5606" y="6238"/>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67" name="Oval 624"/>
                <p:cNvSpPr>
                  <a:spLocks noChangeArrowheads="1"/>
                </p:cNvSpPr>
                <p:nvPr/>
              </p:nvSpPr>
              <p:spPr bwMode="auto">
                <a:xfrm rot="6600000">
                  <a:off x="5828" y="6203"/>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8" name="Group 625"/>
            <p:cNvGrpSpPr/>
            <p:nvPr/>
          </p:nvGrpSpPr>
          <p:grpSpPr bwMode="auto">
            <a:xfrm>
              <a:off x="6442" y="2642"/>
              <a:ext cx="1292" cy="3851"/>
              <a:chOff x="6442" y="2642"/>
              <a:chExt cx="1292" cy="3851"/>
            </a:xfrm>
          </p:grpSpPr>
          <p:grpSp>
            <p:nvGrpSpPr>
              <p:cNvPr id="59634" name="Group 626"/>
              <p:cNvGrpSpPr/>
              <p:nvPr/>
            </p:nvGrpSpPr>
            <p:grpSpPr bwMode="auto">
              <a:xfrm>
                <a:off x="7677" y="2642"/>
                <a:ext cx="57" cy="500"/>
                <a:chOff x="7677" y="2642"/>
                <a:chExt cx="57" cy="500"/>
              </a:xfrm>
            </p:grpSpPr>
            <p:sp>
              <p:nvSpPr>
                <p:cNvPr id="59656" name="Line 627"/>
                <p:cNvSpPr>
                  <a:spLocks noChangeShapeType="1"/>
                </p:cNvSpPr>
                <p:nvPr/>
              </p:nvSpPr>
              <p:spPr bwMode="auto">
                <a:xfrm rot="6600000">
                  <a:off x="7444" y="289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57" name="Oval 628"/>
                <p:cNvSpPr>
                  <a:spLocks noChangeArrowheads="1"/>
                </p:cNvSpPr>
                <p:nvPr/>
              </p:nvSpPr>
              <p:spPr bwMode="auto">
                <a:xfrm rot="6600000">
                  <a:off x="7677" y="286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35" name="Group 629"/>
              <p:cNvGrpSpPr/>
              <p:nvPr/>
            </p:nvGrpSpPr>
            <p:grpSpPr bwMode="auto">
              <a:xfrm>
                <a:off x="7485" y="3127"/>
                <a:ext cx="74" cy="500"/>
                <a:chOff x="7485" y="3127"/>
                <a:chExt cx="74" cy="500"/>
              </a:xfrm>
            </p:grpSpPr>
            <p:sp>
              <p:nvSpPr>
                <p:cNvPr id="59654" name="Line 630"/>
                <p:cNvSpPr>
                  <a:spLocks noChangeShapeType="1"/>
                </p:cNvSpPr>
                <p:nvPr/>
              </p:nvSpPr>
              <p:spPr bwMode="auto">
                <a:xfrm rot="6600000">
                  <a:off x="7268" y="337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55" name="Oval 631"/>
                <p:cNvSpPr>
                  <a:spLocks noChangeArrowheads="1"/>
                </p:cNvSpPr>
                <p:nvPr/>
              </p:nvSpPr>
              <p:spPr bwMode="auto">
                <a:xfrm rot="6600000">
                  <a:off x="7490" y="334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36" name="Group 632"/>
              <p:cNvGrpSpPr/>
              <p:nvPr/>
            </p:nvGrpSpPr>
            <p:grpSpPr bwMode="auto">
              <a:xfrm>
                <a:off x="7311" y="3607"/>
                <a:ext cx="74" cy="499"/>
                <a:chOff x="7311" y="3607"/>
                <a:chExt cx="74" cy="499"/>
              </a:xfrm>
            </p:grpSpPr>
            <p:sp>
              <p:nvSpPr>
                <p:cNvPr id="59652" name="Line 633"/>
                <p:cNvSpPr>
                  <a:spLocks noChangeShapeType="1"/>
                </p:cNvSpPr>
                <p:nvPr/>
              </p:nvSpPr>
              <p:spPr bwMode="auto">
                <a:xfrm rot="6600000">
                  <a:off x="7093" y="385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53" name="Oval 634"/>
                <p:cNvSpPr>
                  <a:spLocks noChangeArrowheads="1"/>
                </p:cNvSpPr>
                <p:nvPr/>
              </p:nvSpPr>
              <p:spPr bwMode="auto">
                <a:xfrm rot="6600000">
                  <a:off x="7317" y="382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37" name="Group 635"/>
              <p:cNvGrpSpPr/>
              <p:nvPr/>
            </p:nvGrpSpPr>
            <p:grpSpPr bwMode="auto">
              <a:xfrm>
                <a:off x="7135" y="4091"/>
                <a:ext cx="74" cy="499"/>
                <a:chOff x="7135" y="4091"/>
                <a:chExt cx="74" cy="499"/>
              </a:xfrm>
            </p:grpSpPr>
            <p:sp>
              <p:nvSpPr>
                <p:cNvPr id="59650" name="Line 636"/>
                <p:cNvSpPr>
                  <a:spLocks noChangeShapeType="1"/>
                </p:cNvSpPr>
                <p:nvPr/>
              </p:nvSpPr>
              <p:spPr bwMode="auto">
                <a:xfrm rot="6600000">
                  <a:off x="6917" y="4341"/>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51" name="Oval 637"/>
                <p:cNvSpPr>
                  <a:spLocks noChangeArrowheads="1"/>
                </p:cNvSpPr>
                <p:nvPr/>
              </p:nvSpPr>
              <p:spPr bwMode="auto">
                <a:xfrm rot="6600000">
                  <a:off x="7141" y="4306"/>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38" name="Group 638"/>
              <p:cNvGrpSpPr/>
              <p:nvPr/>
            </p:nvGrpSpPr>
            <p:grpSpPr bwMode="auto">
              <a:xfrm>
                <a:off x="6963" y="4562"/>
                <a:ext cx="74" cy="500"/>
                <a:chOff x="6963" y="4562"/>
                <a:chExt cx="74" cy="500"/>
              </a:xfrm>
            </p:grpSpPr>
            <p:sp>
              <p:nvSpPr>
                <p:cNvPr id="59648" name="Line 639"/>
                <p:cNvSpPr>
                  <a:spLocks noChangeShapeType="1"/>
                </p:cNvSpPr>
                <p:nvPr/>
              </p:nvSpPr>
              <p:spPr bwMode="auto">
                <a:xfrm rot="6600000">
                  <a:off x="6746" y="481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49" name="Oval 640"/>
                <p:cNvSpPr>
                  <a:spLocks noChangeArrowheads="1"/>
                </p:cNvSpPr>
                <p:nvPr/>
              </p:nvSpPr>
              <p:spPr bwMode="auto">
                <a:xfrm rot="6600000">
                  <a:off x="6968" y="477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39" name="Group 641"/>
              <p:cNvGrpSpPr/>
              <p:nvPr/>
            </p:nvGrpSpPr>
            <p:grpSpPr bwMode="auto">
              <a:xfrm>
                <a:off x="6786" y="5046"/>
                <a:ext cx="74" cy="500"/>
                <a:chOff x="6786" y="5046"/>
                <a:chExt cx="74" cy="500"/>
              </a:xfrm>
            </p:grpSpPr>
            <p:sp>
              <p:nvSpPr>
                <p:cNvPr id="59646" name="Line 642"/>
                <p:cNvSpPr>
                  <a:spLocks noChangeShapeType="1"/>
                </p:cNvSpPr>
                <p:nvPr/>
              </p:nvSpPr>
              <p:spPr bwMode="auto">
                <a:xfrm rot="6600000">
                  <a:off x="6569" y="5296"/>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47" name="Oval 643"/>
                <p:cNvSpPr>
                  <a:spLocks noChangeArrowheads="1"/>
                </p:cNvSpPr>
                <p:nvPr/>
              </p:nvSpPr>
              <p:spPr bwMode="auto">
                <a:xfrm rot="6600000">
                  <a:off x="6791" y="5261"/>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40" name="Group 644"/>
              <p:cNvGrpSpPr/>
              <p:nvPr/>
            </p:nvGrpSpPr>
            <p:grpSpPr bwMode="auto">
              <a:xfrm>
                <a:off x="6614" y="5522"/>
                <a:ext cx="74" cy="499"/>
                <a:chOff x="6614" y="5522"/>
                <a:chExt cx="74" cy="499"/>
              </a:xfrm>
            </p:grpSpPr>
            <p:sp>
              <p:nvSpPr>
                <p:cNvPr id="59644" name="Line 645"/>
                <p:cNvSpPr>
                  <a:spLocks noChangeShapeType="1"/>
                </p:cNvSpPr>
                <p:nvPr/>
              </p:nvSpPr>
              <p:spPr bwMode="auto">
                <a:xfrm rot="6600000">
                  <a:off x="6396" y="577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45" name="Oval 646"/>
                <p:cNvSpPr>
                  <a:spLocks noChangeArrowheads="1"/>
                </p:cNvSpPr>
                <p:nvPr/>
              </p:nvSpPr>
              <p:spPr bwMode="auto">
                <a:xfrm rot="6600000">
                  <a:off x="6620" y="573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41" name="Group 647"/>
              <p:cNvGrpSpPr/>
              <p:nvPr/>
            </p:nvGrpSpPr>
            <p:grpSpPr bwMode="auto">
              <a:xfrm>
                <a:off x="6442" y="5993"/>
                <a:ext cx="74" cy="500"/>
                <a:chOff x="6442" y="5993"/>
                <a:chExt cx="74" cy="500"/>
              </a:xfrm>
            </p:grpSpPr>
            <p:sp>
              <p:nvSpPr>
                <p:cNvPr id="59642" name="Line 648"/>
                <p:cNvSpPr>
                  <a:spLocks noChangeShapeType="1"/>
                </p:cNvSpPr>
                <p:nvPr/>
              </p:nvSpPr>
              <p:spPr bwMode="auto">
                <a:xfrm rot="6600000">
                  <a:off x="6225" y="6243"/>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43" name="Oval 649"/>
                <p:cNvSpPr>
                  <a:spLocks noChangeArrowheads="1"/>
                </p:cNvSpPr>
                <p:nvPr/>
              </p:nvSpPr>
              <p:spPr bwMode="auto">
                <a:xfrm rot="6600000">
                  <a:off x="6447" y="6208"/>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09" name="Group 650"/>
            <p:cNvGrpSpPr/>
            <p:nvPr/>
          </p:nvGrpSpPr>
          <p:grpSpPr bwMode="auto">
            <a:xfrm>
              <a:off x="7034" y="2637"/>
              <a:ext cx="1292" cy="3851"/>
              <a:chOff x="7034" y="2637"/>
              <a:chExt cx="1292" cy="3851"/>
            </a:xfrm>
          </p:grpSpPr>
          <p:grpSp>
            <p:nvGrpSpPr>
              <p:cNvPr id="59610" name="Group 651"/>
              <p:cNvGrpSpPr/>
              <p:nvPr/>
            </p:nvGrpSpPr>
            <p:grpSpPr bwMode="auto">
              <a:xfrm>
                <a:off x="8269" y="2637"/>
                <a:ext cx="57" cy="500"/>
                <a:chOff x="8269" y="2637"/>
                <a:chExt cx="57" cy="500"/>
              </a:xfrm>
            </p:grpSpPr>
            <p:sp>
              <p:nvSpPr>
                <p:cNvPr id="59632" name="Line 652"/>
                <p:cNvSpPr>
                  <a:spLocks noChangeShapeType="1"/>
                </p:cNvSpPr>
                <p:nvPr/>
              </p:nvSpPr>
              <p:spPr bwMode="auto">
                <a:xfrm rot="6600000">
                  <a:off x="8036" y="288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33" name="Oval 653"/>
                <p:cNvSpPr>
                  <a:spLocks noChangeArrowheads="1"/>
                </p:cNvSpPr>
                <p:nvPr/>
              </p:nvSpPr>
              <p:spPr bwMode="auto">
                <a:xfrm rot="6600000">
                  <a:off x="8269" y="2859"/>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1" name="Group 654"/>
              <p:cNvGrpSpPr/>
              <p:nvPr/>
            </p:nvGrpSpPr>
            <p:grpSpPr bwMode="auto">
              <a:xfrm>
                <a:off x="8077" y="3122"/>
                <a:ext cx="74" cy="500"/>
                <a:chOff x="8077" y="3122"/>
                <a:chExt cx="74" cy="500"/>
              </a:xfrm>
            </p:grpSpPr>
            <p:sp>
              <p:nvSpPr>
                <p:cNvPr id="59630" name="Line 655"/>
                <p:cNvSpPr>
                  <a:spLocks noChangeShapeType="1"/>
                </p:cNvSpPr>
                <p:nvPr/>
              </p:nvSpPr>
              <p:spPr bwMode="auto">
                <a:xfrm rot="6600000">
                  <a:off x="7860" y="337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31" name="Oval 656"/>
                <p:cNvSpPr>
                  <a:spLocks noChangeArrowheads="1"/>
                </p:cNvSpPr>
                <p:nvPr/>
              </p:nvSpPr>
              <p:spPr bwMode="auto">
                <a:xfrm rot="6600000">
                  <a:off x="8082" y="333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2" name="Group 657"/>
              <p:cNvGrpSpPr/>
              <p:nvPr/>
            </p:nvGrpSpPr>
            <p:grpSpPr bwMode="auto">
              <a:xfrm>
                <a:off x="7903" y="3602"/>
                <a:ext cx="74" cy="499"/>
                <a:chOff x="7903" y="3602"/>
                <a:chExt cx="74" cy="499"/>
              </a:xfrm>
            </p:grpSpPr>
            <p:sp>
              <p:nvSpPr>
                <p:cNvPr id="59628" name="Line 658"/>
                <p:cNvSpPr>
                  <a:spLocks noChangeShapeType="1"/>
                </p:cNvSpPr>
                <p:nvPr/>
              </p:nvSpPr>
              <p:spPr bwMode="auto">
                <a:xfrm rot="6600000">
                  <a:off x="7685" y="385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29" name="Oval 659"/>
                <p:cNvSpPr>
                  <a:spLocks noChangeArrowheads="1"/>
                </p:cNvSpPr>
                <p:nvPr/>
              </p:nvSpPr>
              <p:spPr bwMode="auto">
                <a:xfrm rot="6600000">
                  <a:off x="7909" y="381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3" name="Group 660"/>
              <p:cNvGrpSpPr/>
              <p:nvPr/>
            </p:nvGrpSpPr>
            <p:grpSpPr bwMode="auto">
              <a:xfrm>
                <a:off x="7727" y="4086"/>
                <a:ext cx="74" cy="499"/>
                <a:chOff x="7727" y="4086"/>
                <a:chExt cx="74" cy="499"/>
              </a:xfrm>
            </p:grpSpPr>
            <p:sp>
              <p:nvSpPr>
                <p:cNvPr id="59626" name="Line 661"/>
                <p:cNvSpPr>
                  <a:spLocks noChangeShapeType="1"/>
                </p:cNvSpPr>
                <p:nvPr/>
              </p:nvSpPr>
              <p:spPr bwMode="auto">
                <a:xfrm rot="6600000">
                  <a:off x="7509" y="4336"/>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27" name="Oval 662"/>
                <p:cNvSpPr>
                  <a:spLocks noChangeArrowheads="1"/>
                </p:cNvSpPr>
                <p:nvPr/>
              </p:nvSpPr>
              <p:spPr bwMode="auto">
                <a:xfrm rot="6600000">
                  <a:off x="7733" y="4301"/>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4" name="Group 663"/>
              <p:cNvGrpSpPr/>
              <p:nvPr/>
            </p:nvGrpSpPr>
            <p:grpSpPr bwMode="auto">
              <a:xfrm>
                <a:off x="7555" y="4557"/>
                <a:ext cx="74" cy="500"/>
                <a:chOff x="7555" y="4557"/>
                <a:chExt cx="74" cy="500"/>
              </a:xfrm>
            </p:grpSpPr>
            <p:sp>
              <p:nvSpPr>
                <p:cNvPr id="59624" name="Line 664"/>
                <p:cNvSpPr>
                  <a:spLocks noChangeShapeType="1"/>
                </p:cNvSpPr>
                <p:nvPr/>
              </p:nvSpPr>
              <p:spPr bwMode="auto">
                <a:xfrm rot="6600000">
                  <a:off x="7338" y="480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25" name="Oval 665"/>
                <p:cNvSpPr>
                  <a:spLocks noChangeArrowheads="1"/>
                </p:cNvSpPr>
                <p:nvPr/>
              </p:nvSpPr>
              <p:spPr bwMode="auto">
                <a:xfrm rot="6600000">
                  <a:off x="7560" y="477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5" name="Group 666"/>
              <p:cNvGrpSpPr/>
              <p:nvPr/>
            </p:nvGrpSpPr>
            <p:grpSpPr bwMode="auto">
              <a:xfrm>
                <a:off x="7378" y="5041"/>
                <a:ext cx="74" cy="500"/>
                <a:chOff x="7378" y="5041"/>
                <a:chExt cx="74" cy="500"/>
              </a:xfrm>
            </p:grpSpPr>
            <p:sp>
              <p:nvSpPr>
                <p:cNvPr id="59622" name="Line 667"/>
                <p:cNvSpPr>
                  <a:spLocks noChangeShapeType="1"/>
                </p:cNvSpPr>
                <p:nvPr/>
              </p:nvSpPr>
              <p:spPr bwMode="auto">
                <a:xfrm rot="6600000">
                  <a:off x="7161" y="5291"/>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23" name="Oval 668"/>
                <p:cNvSpPr>
                  <a:spLocks noChangeArrowheads="1"/>
                </p:cNvSpPr>
                <p:nvPr/>
              </p:nvSpPr>
              <p:spPr bwMode="auto">
                <a:xfrm rot="6600000">
                  <a:off x="7383" y="5256"/>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6" name="Group 669"/>
              <p:cNvGrpSpPr/>
              <p:nvPr/>
            </p:nvGrpSpPr>
            <p:grpSpPr bwMode="auto">
              <a:xfrm>
                <a:off x="7206" y="5517"/>
                <a:ext cx="74" cy="499"/>
                <a:chOff x="7206" y="5517"/>
                <a:chExt cx="74" cy="499"/>
              </a:xfrm>
            </p:grpSpPr>
            <p:sp>
              <p:nvSpPr>
                <p:cNvPr id="59620" name="Line 670"/>
                <p:cNvSpPr>
                  <a:spLocks noChangeShapeType="1"/>
                </p:cNvSpPr>
                <p:nvPr/>
              </p:nvSpPr>
              <p:spPr bwMode="auto">
                <a:xfrm rot="6600000">
                  <a:off x="6988" y="576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21" name="Oval 671"/>
                <p:cNvSpPr>
                  <a:spLocks noChangeArrowheads="1"/>
                </p:cNvSpPr>
                <p:nvPr/>
              </p:nvSpPr>
              <p:spPr bwMode="auto">
                <a:xfrm rot="6600000">
                  <a:off x="7212" y="573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617" name="Group 672"/>
              <p:cNvGrpSpPr/>
              <p:nvPr/>
            </p:nvGrpSpPr>
            <p:grpSpPr bwMode="auto">
              <a:xfrm>
                <a:off x="7034" y="5988"/>
                <a:ext cx="74" cy="500"/>
                <a:chOff x="7034" y="5988"/>
                <a:chExt cx="74" cy="500"/>
              </a:xfrm>
            </p:grpSpPr>
            <p:sp>
              <p:nvSpPr>
                <p:cNvPr id="59618" name="Line 673"/>
                <p:cNvSpPr>
                  <a:spLocks noChangeShapeType="1"/>
                </p:cNvSpPr>
                <p:nvPr/>
              </p:nvSpPr>
              <p:spPr bwMode="auto">
                <a:xfrm rot="6600000">
                  <a:off x="6817" y="6238"/>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19" name="Oval 674"/>
                <p:cNvSpPr>
                  <a:spLocks noChangeArrowheads="1"/>
                </p:cNvSpPr>
                <p:nvPr/>
              </p:nvSpPr>
              <p:spPr bwMode="auto">
                <a:xfrm rot="6600000">
                  <a:off x="7039" y="6203"/>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0" name="Group 675"/>
            <p:cNvGrpSpPr/>
            <p:nvPr/>
          </p:nvGrpSpPr>
          <p:grpSpPr bwMode="auto">
            <a:xfrm>
              <a:off x="7633" y="2642"/>
              <a:ext cx="1292" cy="3851"/>
              <a:chOff x="7633" y="2642"/>
              <a:chExt cx="1292" cy="3851"/>
            </a:xfrm>
          </p:grpSpPr>
          <p:grpSp>
            <p:nvGrpSpPr>
              <p:cNvPr id="59586" name="Group 676"/>
              <p:cNvGrpSpPr/>
              <p:nvPr/>
            </p:nvGrpSpPr>
            <p:grpSpPr bwMode="auto">
              <a:xfrm>
                <a:off x="8868" y="2642"/>
                <a:ext cx="57" cy="500"/>
                <a:chOff x="8868" y="2642"/>
                <a:chExt cx="57" cy="500"/>
              </a:xfrm>
            </p:grpSpPr>
            <p:sp>
              <p:nvSpPr>
                <p:cNvPr id="59608" name="Line 677"/>
                <p:cNvSpPr>
                  <a:spLocks noChangeShapeType="1"/>
                </p:cNvSpPr>
                <p:nvPr/>
              </p:nvSpPr>
              <p:spPr bwMode="auto">
                <a:xfrm rot="6600000">
                  <a:off x="8635" y="289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09" name="Oval 678"/>
                <p:cNvSpPr>
                  <a:spLocks noChangeArrowheads="1"/>
                </p:cNvSpPr>
                <p:nvPr/>
              </p:nvSpPr>
              <p:spPr bwMode="auto">
                <a:xfrm rot="6600000">
                  <a:off x="8868" y="286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87" name="Group 679"/>
              <p:cNvGrpSpPr/>
              <p:nvPr/>
            </p:nvGrpSpPr>
            <p:grpSpPr bwMode="auto">
              <a:xfrm>
                <a:off x="8676" y="3127"/>
                <a:ext cx="74" cy="500"/>
                <a:chOff x="8676" y="3127"/>
                <a:chExt cx="74" cy="500"/>
              </a:xfrm>
            </p:grpSpPr>
            <p:sp>
              <p:nvSpPr>
                <p:cNvPr id="59606" name="Line 680"/>
                <p:cNvSpPr>
                  <a:spLocks noChangeShapeType="1"/>
                </p:cNvSpPr>
                <p:nvPr/>
              </p:nvSpPr>
              <p:spPr bwMode="auto">
                <a:xfrm rot="6600000">
                  <a:off x="8459" y="3377"/>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07" name="Oval 681"/>
                <p:cNvSpPr>
                  <a:spLocks noChangeArrowheads="1"/>
                </p:cNvSpPr>
                <p:nvPr/>
              </p:nvSpPr>
              <p:spPr bwMode="auto">
                <a:xfrm rot="6600000">
                  <a:off x="8681" y="3342"/>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88" name="Group 682"/>
              <p:cNvGrpSpPr/>
              <p:nvPr/>
            </p:nvGrpSpPr>
            <p:grpSpPr bwMode="auto">
              <a:xfrm>
                <a:off x="8502" y="3607"/>
                <a:ext cx="74" cy="499"/>
                <a:chOff x="8502" y="3607"/>
                <a:chExt cx="74" cy="499"/>
              </a:xfrm>
            </p:grpSpPr>
            <p:sp>
              <p:nvSpPr>
                <p:cNvPr id="59604" name="Line 683"/>
                <p:cNvSpPr>
                  <a:spLocks noChangeShapeType="1"/>
                </p:cNvSpPr>
                <p:nvPr/>
              </p:nvSpPr>
              <p:spPr bwMode="auto">
                <a:xfrm rot="6600000">
                  <a:off x="8284" y="3857"/>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05" name="Oval 684"/>
                <p:cNvSpPr>
                  <a:spLocks noChangeArrowheads="1"/>
                </p:cNvSpPr>
                <p:nvPr/>
              </p:nvSpPr>
              <p:spPr bwMode="auto">
                <a:xfrm rot="6600000">
                  <a:off x="8508" y="3822"/>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89" name="Group 685"/>
              <p:cNvGrpSpPr/>
              <p:nvPr/>
            </p:nvGrpSpPr>
            <p:grpSpPr bwMode="auto">
              <a:xfrm>
                <a:off x="8326" y="4091"/>
                <a:ext cx="74" cy="499"/>
                <a:chOff x="8326" y="4091"/>
                <a:chExt cx="74" cy="499"/>
              </a:xfrm>
            </p:grpSpPr>
            <p:sp>
              <p:nvSpPr>
                <p:cNvPr id="59602" name="Line 686"/>
                <p:cNvSpPr>
                  <a:spLocks noChangeShapeType="1"/>
                </p:cNvSpPr>
                <p:nvPr/>
              </p:nvSpPr>
              <p:spPr bwMode="auto">
                <a:xfrm rot="6600000">
                  <a:off x="8108" y="4341"/>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03" name="Oval 687"/>
                <p:cNvSpPr>
                  <a:spLocks noChangeArrowheads="1"/>
                </p:cNvSpPr>
                <p:nvPr/>
              </p:nvSpPr>
              <p:spPr bwMode="auto">
                <a:xfrm rot="6600000">
                  <a:off x="8332" y="4306"/>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90" name="Group 688"/>
              <p:cNvGrpSpPr/>
              <p:nvPr/>
            </p:nvGrpSpPr>
            <p:grpSpPr bwMode="auto">
              <a:xfrm>
                <a:off x="8154" y="4562"/>
                <a:ext cx="74" cy="500"/>
                <a:chOff x="8154" y="4562"/>
                <a:chExt cx="74" cy="500"/>
              </a:xfrm>
            </p:grpSpPr>
            <p:sp>
              <p:nvSpPr>
                <p:cNvPr id="59600" name="Line 689"/>
                <p:cNvSpPr>
                  <a:spLocks noChangeShapeType="1"/>
                </p:cNvSpPr>
                <p:nvPr/>
              </p:nvSpPr>
              <p:spPr bwMode="auto">
                <a:xfrm rot="6600000">
                  <a:off x="7937" y="4812"/>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601" name="Oval 690"/>
                <p:cNvSpPr>
                  <a:spLocks noChangeArrowheads="1"/>
                </p:cNvSpPr>
                <p:nvPr/>
              </p:nvSpPr>
              <p:spPr bwMode="auto">
                <a:xfrm rot="6600000">
                  <a:off x="8159" y="4777"/>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91" name="Group 691"/>
              <p:cNvGrpSpPr/>
              <p:nvPr/>
            </p:nvGrpSpPr>
            <p:grpSpPr bwMode="auto">
              <a:xfrm>
                <a:off x="7977" y="5046"/>
                <a:ext cx="74" cy="500"/>
                <a:chOff x="7977" y="5046"/>
                <a:chExt cx="74" cy="500"/>
              </a:xfrm>
            </p:grpSpPr>
            <p:sp>
              <p:nvSpPr>
                <p:cNvPr id="59598" name="Line 692"/>
                <p:cNvSpPr>
                  <a:spLocks noChangeShapeType="1"/>
                </p:cNvSpPr>
                <p:nvPr/>
              </p:nvSpPr>
              <p:spPr bwMode="auto">
                <a:xfrm rot="6600000">
                  <a:off x="7760" y="5296"/>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99" name="Oval 693"/>
                <p:cNvSpPr>
                  <a:spLocks noChangeArrowheads="1"/>
                </p:cNvSpPr>
                <p:nvPr/>
              </p:nvSpPr>
              <p:spPr bwMode="auto">
                <a:xfrm rot="6600000">
                  <a:off x="7982" y="5261"/>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92" name="Group 694"/>
              <p:cNvGrpSpPr/>
              <p:nvPr/>
            </p:nvGrpSpPr>
            <p:grpSpPr bwMode="auto">
              <a:xfrm>
                <a:off x="7805" y="5522"/>
                <a:ext cx="74" cy="499"/>
                <a:chOff x="7805" y="5522"/>
                <a:chExt cx="74" cy="499"/>
              </a:xfrm>
            </p:grpSpPr>
            <p:sp>
              <p:nvSpPr>
                <p:cNvPr id="59596" name="Line 695"/>
                <p:cNvSpPr>
                  <a:spLocks noChangeShapeType="1"/>
                </p:cNvSpPr>
                <p:nvPr/>
              </p:nvSpPr>
              <p:spPr bwMode="auto">
                <a:xfrm rot="6600000">
                  <a:off x="7587" y="5772"/>
                  <a:ext cx="49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97" name="Oval 696"/>
                <p:cNvSpPr>
                  <a:spLocks noChangeArrowheads="1"/>
                </p:cNvSpPr>
                <p:nvPr/>
              </p:nvSpPr>
              <p:spPr bwMode="auto">
                <a:xfrm rot="6600000">
                  <a:off x="7811" y="5737"/>
                  <a:ext cx="62"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93" name="Group 697"/>
              <p:cNvGrpSpPr/>
              <p:nvPr/>
            </p:nvGrpSpPr>
            <p:grpSpPr bwMode="auto">
              <a:xfrm>
                <a:off x="7633" y="5993"/>
                <a:ext cx="74" cy="500"/>
                <a:chOff x="7633" y="5993"/>
                <a:chExt cx="74" cy="500"/>
              </a:xfrm>
            </p:grpSpPr>
            <p:sp>
              <p:nvSpPr>
                <p:cNvPr id="59594" name="Line 698"/>
                <p:cNvSpPr>
                  <a:spLocks noChangeShapeType="1"/>
                </p:cNvSpPr>
                <p:nvPr/>
              </p:nvSpPr>
              <p:spPr bwMode="auto">
                <a:xfrm rot="6600000">
                  <a:off x="7416" y="6243"/>
                  <a:ext cx="50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95" name="Oval 699"/>
                <p:cNvSpPr>
                  <a:spLocks noChangeArrowheads="1"/>
                </p:cNvSpPr>
                <p:nvPr/>
              </p:nvSpPr>
              <p:spPr bwMode="auto">
                <a:xfrm rot="6600000">
                  <a:off x="7638" y="6208"/>
                  <a:ext cx="63" cy="74"/>
                </a:xfrm>
                <a:prstGeom prst="ellipse">
                  <a:avLst/>
                </a:prstGeom>
                <a:solidFill>
                  <a:srgbClr val="FF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1" name="Group 700"/>
            <p:cNvGrpSpPr/>
            <p:nvPr/>
          </p:nvGrpSpPr>
          <p:grpSpPr bwMode="auto">
            <a:xfrm>
              <a:off x="4216" y="3336"/>
              <a:ext cx="4802" cy="57"/>
              <a:chOff x="4216" y="3336"/>
              <a:chExt cx="4802" cy="57"/>
            </a:xfrm>
          </p:grpSpPr>
          <p:grpSp>
            <p:nvGrpSpPr>
              <p:cNvPr id="59562" name="Group 701"/>
              <p:cNvGrpSpPr/>
              <p:nvPr/>
            </p:nvGrpSpPr>
            <p:grpSpPr bwMode="auto">
              <a:xfrm>
                <a:off x="4216" y="3336"/>
                <a:ext cx="590" cy="57"/>
                <a:chOff x="4216" y="3336"/>
                <a:chExt cx="590" cy="57"/>
              </a:xfrm>
            </p:grpSpPr>
            <p:sp>
              <p:nvSpPr>
                <p:cNvPr id="59584" name="Line 702"/>
                <p:cNvSpPr>
                  <a:spLocks noChangeShapeType="1"/>
                </p:cNvSpPr>
                <p:nvPr/>
              </p:nvSpPr>
              <p:spPr bwMode="auto">
                <a:xfrm>
                  <a:off x="4216"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85" name="Oval 703"/>
                <p:cNvSpPr>
                  <a:spLocks noChangeArrowheads="1"/>
                </p:cNvSpPr>
                <p:nvPr/>
              </p:nvSpPr>
              <p:spPr bwMode="auto">
                <a:xfrm>
                  <a:off x="4475"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3" name="Group 704"/>
              <p:cNvGrpSpPr/>
              <p:nvPr/>
            </p:nvGrpSpPr>
            <p:grpSpPr bwMode="auto">
              <a:xfrm>
                <a:off x="4826" y="3336"/>
                <a:ext cx="590" cy="57"/>
                <a:chOff x="4826" y="3336"/>
                <a:chExt cx="590" cy="57"/>
              </a:xfrm>
            </p:grpSpPr>
            <p:sp>
              <p:nvSpPr>
                <p:cNvPr id="59582" name="Line 705"/>
                <p:cNvSpPr>
                  <a:spLocks noChangeShapeType="1"/>
                </p:cNvSpPr>
                <p:nvPr/>
              </p:nvSpPr>
              <p:spPr bwMode="auto">
                <a:xfrm>
                  <a:off x="4826"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83" name="Oval 706"/>
                <p:cNvSpPr>
                  <a:spLocks noChangeArrowheads="1"/>
                </p:cNvSpPr>
                <p:nvPr/>
              </p:nvSpPr>
              <p:spPr bwMode="auto">
                <a:xfrm>
                  <a:off x="5085"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4" name="Group 707"/>
              <p:cNvGrpSpPr/>
              <p:nvPr/>
            </p:nvGrpSpPr>
            <p:grpSpPr bwMode="auto">
              <a:xfrm>
                <a:off x="5429" y="3336"/>
                <a:ext cx="590" cy="57"/>
                <a:chOff x="5429" y="3336"/>
                <a:chExt cx="590" cy="57"/>
              </a:xfrm>
            </p:grpSpPr>
            <p:sp>
              <p:nvSpPr>
                <p:cNvPr id="59580" name="Line 708"/>
                <p:cNvSpPr>
                  <a:spLocks noChangeShapeType="1"/>
                </p:cNvSpPr>
                <p:nvPr/>
              </p:nvSpPr>
              <p:spPr bwMode="auto">
                <a:xfrm>
                  <a:off x="5429"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81" name="Oval 709"/>
                <p:cNvSpPr>
                  <a:spLocks noChangeArrowheads="1"/>
                </p:cNvSpPr>
                <p:nvPr/>
              </p:nvSpPr>
              <p:spPr bwMode="auto">
                <a:xfrm>
                  <a:off x="5688"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5" name="Group 710"/>
              <p:cNvGrpSpPr/>
              <p:nvPr/>
            </p:nvGrpSpPr>
            <p:grpSpPr bwMode="auto">
              <a:xfrm>
                <a:off x="6037" y="3336"/>
                <a:ext cx="590" cy="57"/>
                <a:chOff x="6037" y="3336"/>
                <a:chExt cx="590" cy="57"/>
              </a:xfrm>
            </p:grpSpPr>
            <p:sp>
              <p:nvSpPr>
                <p:cNvPr id="59578" name="Line 711"/>
                <p:cNvSpPr>
                  <a:spLocks noChangeShapeType="1"/>
                </p:cNvSpPr>
                <p:nvPr/>
              </p:nvSpPr>
              <p:spPr bwMode="auto">
                <a:xfrm>
                  <a:off x="6037"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79" name="Oval 712"/>
                <p:cNvSpPr>
                  <a:spLocks noChangeArrowheads="1"/>
                </p:cNvSpPr>
                <p:nvPr/>
              </p:nvSpPr>
              <p:spPr bwMode="auto">
                <a:xfrm>
                  <a:off x="6296"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6" name="Group 713"/>
              <p:cNvGrpSpPr/>
              <p:nvPr/>
            </p:nvGrpSpPr>
            <p:grpSpPr bwMode="auto">
              <a:xfrm>
                <a:off x="6629" y="3336"/>
                <a:ext cx="590" cy="57"/>
                <a:chOff x="6629" y="3336"/>
                <a:chExt cx="590" cy="57"/>
              </a:xfrm>
            </p:grpSpPr>
            <p:sp>
              <p:nvSpPr>
                <p:cNvPr id="59576" name="Line 714"/>
                <p:cNvSpPr>
                  <a:spLocks noChangeShapeType="1"/>
                </p:cNvSpPr>
                <p:nvPr/>
              </p:nvSpPr>
              <p:spPr bwMode="auto">
                <a:xfrm>
                  <a:off x="6629"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77" name="Oval 715"/>
                <p:cNvSpPr>
                  <a:spLocks noChangeArrowheads="1"/>
                </p:cNvSpPr>
                <p:nvPr/>
              </p:nvSpPr>
              <p:spPr bwMode="auto">
                <a:xfrm>
                  <a:off x="6888"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7" name="Group 716"/>
              <p:cNvGrpSpPr/>
              <p:nvPr/>
            </p:nvGrpSpPr>
            <p:grpSpPr bwMode="auto">
              <a:xfrm>
                <a:off x="7238" y="3336"/>
                <a:ext cx="590" cy="57"/>
                <a:chOff x="7238" y="3336"/>
                <a:chExt cx="590" cy="57"/>
              </a:xfrm>
            </p:grpSpPr>
            <p:sp>
              <p:nvSpPr>
                <p:cNvPr id="59574" name="Line 717"/>
                <p:cNvSpPr>
                  <a:spLocks noChangeShapeType="1"/>
                </p:cNvSpPr>
                <p:nvPr/>
              </p:nvSpPr>
              <p:spPr bwMode="auto">
                <a:xfrm>
                  <a:off x="7238"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75" name="Oval 718"/>
                <p:cNvSpPr>
                  <a:spLocks noChangeArrowheads="1"/>
                </p:cNvSpPr>
                <p:nvPr/>
              </p:nvSpPr>
              <p:spPr bwMode="auto">
                <a:xfrm>
                  <a:off x="7497"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8" name="Group 719"/>
              <p:cNvGrpSpPr/>
              <p:nvPr/>
            </p:nvGrpSpPr>
            <p:grpSpPr bwMode="auto">
              <a:xfrm>
                <a:off x="7835" y="3336"/>
                <a:ext cx="590" cy="57"/>
                <a:chOff x="7835" y="3336"/>
                <a:chExt cx="590" cy="57"/>
              </a:xfrm>
            </p:grpSpPr>
            <p:sp>
              <p:nvSpPr>
                <p:cNvPr id="59572" name="Line 720"/>
                <p:cNvSpPr>
                  <a:spLocks noChangeShapeType="1"/>
                </p:cNvSpPr>
                <p:nvPr/>
              </p:nvSpPr>
              <p:spPr bwMode="auto">
                <a:xfrm>
                  <a:off x="7835"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73" name="Oval 721"/>
                <p:cNvSpPr>
                  <a:spLocks noChangeArrowheads="1"/>
                </p:cNvSpPr>
                <p:nvPr/>
              </p:nvSpPr>
              <p:spPr bwMode="auto">
                <a:xfrm>
                  <a:off x="8094"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69" name="Group 722"/>
              <p:cNvGrpSpPr/>
              <p:nvPr/>
            </p:nvGrpSpPr>
            <p:grpSpPr bwMode="auto">
              <a:xfrm>
                <a:off x="8428" y="3336"/>
                <a:ext cx="590" cy="57"/>
                <a:chOff x="8428" y="3336"/>
                <a:chExt cx="590" cy="57"/>
              </a:xfrm>
            </p:grpSpPr>
            <p:sp>
              <p:nvSpPr>
                <p:cNvPr id="59570" name="Line 723"/>
                <p:cNvSpPr>
                  <a:spLocks noChangeShapeType="1"/>
                </p:cNvSpPr>
                <p:nvPr/>
              </p:nvSpPr>
              <p:spPr bwMode="auto">
                <a:xfrm>
                  <a:off x="8428" y="3378"/>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71" name="Oval 724"/>
                <p:cNvSpPr>
                  <a:spLocks noChangeArrowheads="1"/>
                </p:cNvSpPr>
                <p:nvPr/>
              </p:nvSpPr>
              <p:spPr bwMode="auto">
                <a:xfrm>
                  <a:off x="8687" y="3336"/>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2" name="Group 725"/>
            <p:cNvGrpSpPr/>
            <p:nvPr/>
          </p:nvGrpSpPr>
          <p:grpSpPr bwMode="auto">
            <a:xfrm>
              <a:off x="4024" y="3825"/>
              <a:ext cx="4801" cy="57"/>
              <a:chOff x="4024" y="3825"/>
              <a:chExt cx="4801" cy="57"/>
            </a:xfrm>
          </p:grpSpPr>
          <p:grpSp>
            <p:nvGrpSpPr>
              <p:cNvPr id="59538" name="Group 726"/>
              <p:cNvGrpSpPr/>
              <p:nvPr/>
            </p:nvGrpSpPr>
            <p:grpSpPr bwMode="auto">
              <a:xfrm>
                <a:off x="4024" y="3825"/>
                <a:ext cx="590" cy="57"/>
                <a:chOff x="4024" y="3825"/>
                <a:chExt cx="590" cy="57"/>
              </a:xfrm>
            </p:grpSpPr>
            <p:sp>
              <p:nvSpPr>
                <p:cNvPr id="59560" name="Line 727"/>
                <p:cNvSpPr>
                  <a:spLocks noChangeShapeType="1"/>
                </p:cNvSpPr>
                <p:nvPr/>
              </p:nvSpPr>
              <p:spPr bwMode="auto">
                <a:xfrm>
                  <a:off x="4024"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61" name="Oval 728"/>
                <p:cNvSpPr>
                  <a:spLocks noChangeArrowheads="1"/>
                </p:cNvSpPr>
                <p:nvPr/>
              </p:nvSpPr>
              <p:spPr bwMode="auto">
                <a:xfrm>
                  <a:off x="4283"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39" name="Group 729"/>
              <p:cNvGrpSpPr/>
              <p:nvPr/>
            </p:nvGrpSpPr>
            <p:grpSpPr bwMode="auto">
              <a:xfrm>
                <a:off x="4633" y="3825"/>
                <a:ext cx="590" cy="57"/>
                <a:chOff x="4633" y="3825"/>
                <a:chExt cx="590" cy="57"/>
              </a:xfrm>
            </p:grpSpPr>
            <p:sp>
              <p:nvSpPr>
                <p:cNvPr id="59558" name="Line 730"/>
                <p:cNvSpPr>
                  <a:spLocks noChangeShapeType="1"/>
                </p:cNvSpPr>
                <p:nvPr/>
              </p:nvSpPr>
              <p:spPr bwMode="auto">
                <a:xfrm>
                  <a:off x="4633"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59" name="Oval 731"/>
                <p:cNvSpPr>
                  <a:spLocks noChangeArrowheads="1"/>
                </p:cNvSpPr>
                <p:nvPr/>
              </p:nvSpPr>
              <p:spPr bwMode="auto">
                <a:xfrm>
                  <a:off x="4892"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0" name="Group 732"/>
              <p:cNvGrpSpPr/>
              <p:nvPr/>
            </p:nvGrpSpPr>
            <p:grpSpPr bwMode="auto">
              <a:xfrm>
                <a:off x="5236" y="3825"/>
                <a:ext cx="590" cy="57"/>
                <a:chOff x="5236" y="3825"/>
                <a:chExt cx="590" cy="57"/>
              </a:xfrm>
            </p:grpSpPr>
            <p:sp>
              <p:nvSpPr>
                <p:cNvPr id="59556" name="Line 733"/>
                <p:cNvSpPr>
                  <a:spLocks noChangeShapeType="1"/>
                </p:cNvSpPr>
                <p:nvPr/>
              </p:nvSpPr>
              <p:spPr bwMode="auto">
                <a:xfrm>
                  <a:off x="5236"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57" name="Oval 734"/>
                <p:cNvSpPr>
                  <a:spLocks noChangeArrowheads="1"/>
                </p:cNvSpPr>
                <p:nvPr/>
              </p:nvSpPr>
              <p:spPr bwMode="auto">
                <a:xfrm>
                  <a:off x="5495"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1" name="Group 735"/>
              <p:cNvGrpSpPr/>
              <p:nvPr/>
            </p:nvGrpSpPr>
            <p:grpSpPr bwMode="auto">
              <a:xfrm>
                <a:off x="5844" y="3825"/>
                <a:ext cx="590" cy="57"/>
                <a:chOff x="5844" y="3825"/>
                <a:chExt cx="590" cy="57"/>
              </a:xfrm>
            </p:grpSpPr>
            <p:sp>
              <p:nvSpPr>
                <p:cNvPr id="59554" name="Line 736"/>
                <p:cNvSpPr>
                  <a:spLocks noChangeShapeType="1"/>
                </p:cNvSpPr>
                <p:nvPr/>
              </p:nvSpPr>
              <p:spPr bwMode="auto">
                <a:xfrm>
                  <a:off x="5844"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55" name="Oval 737"/>
                <p:cNvSpPr>
                  <a:spLocks noChangeArrowheads="1"/>
                </p:cNvSpPr>
                <p:nvPr/>
              </p:nvSpPr>
              <p:spPr bwMode="auto">
                <a:xfrm>
                  <a:off x="6103"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2" name="Group 738"/>
              <p:cNvGrpSpPr/>
              <p:nvPr/>
            </p:nvGrpSpPr>
            <p:grpSpPr bwMode="auto">
              <a:xfrm>
                <a:off x="6437" y="3825"/>
                <a:ext cx="590" cy="57"/>
                <a:chOff x="6437" y="3825"/>
                <a:chExt cx="590" cy="57"/>
              </a:xfrm>
            </p:grpSpPr>
            <p:sp>
              <p:nvSpPr>
                <p:cNvPr id="59552" name="Line 739"/>
                <p:cNvSpPr>
                  <a:spLocks noChangeShapeType="1"/>
                </p:cNvSpPr>
                <p:nvPr/>
              </p:nvSpPr>
              <p:spPr bwMode="auto">
                <a:xfrm>
                  <a:off x="6437"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53" name="Oval 740"/>
                <p:cNvSpPr>
                  <a:spLocks noChangeArrowheads="1"/>
                </p:cNvSpPr>
                <p:nvPr/>
              </p:nvSpPr>
              <p:spPr bwMode="auto">
                <a:xfrm>
                  <a:off x="6693"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3" name="Group 741"/>
              <p:cNvGrpSpPr/>
              <p:nvPr/>
            </p:nvGrpSpPr>
            <p:grpSpPr bwMode="auto">
              <a:xfrm>
                <a:off x="7045" y="3825"/>
                <a:ext cx="590" cy="57"/>
                <a:chOff x="7045" y="3825"/>
                <a:chExt cx="590" cy="57"/>
              </a:xfrm>
            </p:grpSpPr>
            <p:sp>
              <p:nvSpPr>
                <p:cNvPr id="59550" name="Line 742"/>
                <p:cNvSpPr>
                  <a:spLocks noChangeShapeType="1"/>
                </p:cNvSpPr>
                <p:nvPr/>
              </p:nvSpPr>
              <p:spPr bwMode="auto">
                <a:xfrm>
                  <a:off x="7045"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51" name="Oval 743"/>
                <p:cNvSpPr>
                  <a:spLocks noChangeArrowheads="1"/>
                </p:cNvSpPr>
                <p:nvPr/>
              </p:nvSpPr>
              <p:spPr bwMode="auto">
                <a:xfrm>
                  <a:off x="7304"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4" name="Group 744"/>
              <p:cNvGrpSpPr/>
              <p:nvPr/>
            </p:nvGrpSpPr>
            <p:grpSpPr bwMode="auto">
              <a:xfrm>
                <a:off x="7643" y="3825"/>
                <a:ext cx="590" cy="57"/>
                <a:chOff x="7643" y="3825"/>
                <a:chExt cx="590" cy="57"/>
              </a:xfrm>
            </p:grpSpPr>
            <p:sp>
              <p:nvSpPr>
                <p:cNvPr id="59548" name="Line 745"/>
                <p:cNvSpPr>
                  <a:spLocks noChangeShapeType="1"/>
                </p:cNvSpPr>
                <p:nvPr/>
              </p:nvSpPr>
              <p:spPr bwMode="auto">
                <a:xfrm>
                  <a:off x="7643"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49" name="Oval 746"/>
                <p:cNvSpPr>
                  <a:spLocks noChangeArrowheads="1"/>
                </p:cNvSpPr>
                <p:nvPr/>
              </p:nvSpPr>
              <p:spPr bwMode="auto">
                <a:xfrm>
                  <a:off x="7902"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45" name="Group 747"/>
              <p:cNvGrpSpPr/>
              <p:nvPr/>
            </p:nvGrpSpPr>
            <p:grpSpPr bwMode="auto">
              <a:xfrm>
                <a:off x="8235" y="3825"/>
                <a:ext cx="590" cy="57"/>
                <a:chOff x="8235" y="3825"/>
                <a:chExt cx="590" cy="57"/>
              </a:xfrm>
            </p:grpSpPr>
            <p:sp>
              <p:nvSpPr>
                <p:cNvPr id="59546" name="Line 748"/>
                <p:cNvSpPr>
                  <a:spLocks noChangeShapeType="1"/>
                </p:cNvSpPr>
                <p:nvPr/>
              </p:nvSpPr>
              <p:spPr bwMode="auto">
                <a:xfrm>
                  <a:off x="8235" y="386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47" name="Oval 749"/>
                <p:cNvSpPr>
                  <a:spLocks noChangeArrowheads="1"/>
                </p:cNvSpPr>
                <p:nvPr/>
              </p:nvSpPr>
              <p:spPr bwMode="auto">
                <a:xfrm>
                  <a:off x="8494" y="382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3" name="Group 750"/>
            <p:cNvGrpSpPr/>
            <p:nvPr/>
          </p:nvGrpSpPr>
          <p:grpSpPr bwMode="auto">
            <a:xfrm>
              <a:off x="3852" y="4303"/>
              <a:ext cx="4802" cy="57"/>
              <a:chOff x="3852" y="4303"/>
              <a:chExt cx="4802" cy="57"/>
            </a:xfrm>
          </p:grpSpPr>
          <p:grpSp>
            <p:nvGrpSpPr>
              <p:cNvPr id="59514" name="Group 751"/>
              <p:cNvGrpSpPr/>
              <p:nvPr/>
            </p:nvGrpSpPr>
            <p:grpSpPr bwMode="auto">
              <a:xfrm>
                <a:off x="3852" y="4303"/>
                <a:ext cx="590" cy="57"/>
                <a:chOff x="3852" y="4303"/>
                <a:chExt cx="590" cy="57"/>
              </a:xfrm>
            </p:grpSpPr>
            <p:sp>
              <p:nvSpPr>
                <p:cNvPr id="59536" name="Line 752"/>
                <p:cNvSpPr>
                  <a:spLocks noChangeShapeType="1"/>
                </p:cNvSpPr>
                <p:nvPr/>
              </p:nvSpPr>
              <p:spPr bwMode="auto">
                <a:xfrm>
                  <a:off x="3852"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37" name="Oval 753"/>
                <p:cNvSpPr>
                  <a:spLocks noChangeArrowheads="1"/>
                </p:cNvSpPr>
                <p:nvPr/>
              </p:nvSpPr>
              <p:spPr bwMode="auto">
                <a:xfrm>
                  <a:off x="4111"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15" name="Group 754"/>
              <p:cNvGrpSpPr/>
              <p:nvPr/>
            </p:nvGrpSpPr>
            <p:grpSpPr bwMode="auto">
              <a:xfrm>
                <a:off x="4462" y="4303"/>
                <a:ext cx="590" cy="57"/>
                <a:chOff x="4462" y="4303"/>
                <a:chExt cx="590" cy="57"/>
              </a:xfrm>
            </p:grpSpPr>
            <p:sp>
              <p:nvSpPr>
                <p:cNvPr id="59534" name="Line 755"/>
                <p:cNvSpPr>
                  <a:spLocks noChangeShapeType="1"/>
                </p:cNvSpPr>
                <p:nvPr/>
              </p:nvSpPr>
              <p:spPr bwMode="auto">
                <a:xfrm>
                  <a:off x="4462"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35" name="Oval 756"/>
                <p:cNvSpPr>
                  <a:spLocks noChangeArrowheads="1"/>
                </p:cNvSpPr>
                <p:nvPr/>
              </p:nvSpPr>
              <p:spPr bwMode="auto">
                <a:xfrm>
                  <a:off x="4721"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16" name="Group 757"/>
              <p:cNvGrpSpPr/>
              <p:nvPr/>
            </p:nvGrpSpPr>
            <p:grpSpPr bwMode="auto">
              <a:xfrm>
                <a:off x="5065" y="4303"/>
                <a:ext cx="590" cy="57"/>
                <a:chOff x="5065" y="4303"/>
                <a:chExt cx="590" cy="57"/>
              </a:xfrm>
            </p:grpSpPr>
            <p:sp>
              <p:nvSpPr>
                <p:cNvPr id="59532" name="Line 758"/>
                <p:cNvSpPr>
                  <a:spLocks noChangeShapeType="1"/>
                </p:cNvSpPr>
                <p:nvPr/>
              </p:nvSpPr>
              <p:spPr bwMode="auto">
                <a:xfrm>
                  <a:off x="5065"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33" name="Oval 759"/>
                <p:cNvSpPr>
                  <a:spLocks noChangeArrowheads="1"/>
                </p:cNvSpPr>
                <p:nvPr/>
              </p:nvSpPr>
              <p:spPr bwMode="auto">
                <a:xfrm>
                  <a:off x="5327"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17" name="Group 760"/>
              <p:cNvGrpSpPr/>
              <p:nvPr/>
            </p:nvGrpSpPr>
            <p:grpSpPr bwMode="auto">
              <a:xfrm>
                <a:off x="5673" y="4303"/>
                <a:ext cx="590" cy="57"/>
                <a:chOff x="5673" y="4303"/>
                <a:chExt cx="590" cy="57"/>
              </a:xfrm>
            </p:grpSpPr>
            <p:sp>
              <p:nvSpPr>
                <p:cNvPr id="59530" name="Line 761"/>
                <p:cNvSpPr>
                  <a:spLocks noChangeShapeType="1"/>
                </p:cNvSpPr>
                <p:nvPr/>
              </p:nvSpPr>
              <p:spPr bwMode="auto">
                <a:xfrm>
                  <a:off x="5673"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31" name="Oval 762"/>
                <p:cNvSpPr>
                  <a:spLocks noChangeArrowheads="1"/>
                </p:cNvSpPr>
                <p:nvPr/>
              </p:nvSpPr>
              <p:spPr bwMode="auto">
                <a:xfrm>
                  <a:off x="5932"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18" name="Group 763"/>
              <p:cNvGrpSpPr/>
              <p:nvPr/>
            </p:nvGrpSpPr>
            <p:grpSpPr bwMode="auto">
              <a:xfrm>
                <a:off x="6265" y="4303"/>
                <a:ext cx="590" cy="57"/>
                <a:chOff x="6265" y="4303"/>
                <a:chExt cx="590" cy="57"/>
              </a:xfrm>
            </p:grpSpPr>
            <p:sp>
              <p:nvSpPr>
                <p:cNvPr id="59528" name="Line 764"/>
                <p:cNvSpPr>
                  <a:spLocks noChangeShapeType="1"/>
                </p:cNvSpPr>
                <p:nvPr/>
              </p:nvSpPr>
              <p:spPr bwMode="auto">
                <a:xfrm>
                  <a:off x="6265"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29" name="Oval 765"/>
                <p:cNvSpPr>
                  <a:spLocks noChangeArrowheads="1"/>
                </p:cNvSpPr>
                <p:nvPr/>
              </p:nvSpPr>
              <p:spPr bwMode="auto">
                <a:xfrm>
                  <a:off x="6524"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19" name="Group 766"/>
              <p:cNvGrpSpPr/>
              <p:nvPr/>
            </p:nvGrpSpPr>
            <p:grpSpPr bwMode="auto">
              <a:xfrm>
                <a:off x="6874" y="4303"/>
                <a:ext cx="590" cy="57"/>
                <a:chOff x="6874" y="4303"/>
                <a:chExt cx="590" cy="57"/>
              </a:xfrm>
            </p:grpSpPr>
            <p:sp>
              <p:nvSpPr>
                <p:cNvPr id="59526" name="Line 767"/>
                <p:cNvSpPr>
                  <a:spLocks noChangeShapeType="1"/>
                </p:cNvSpPr>
                <p:nvPr/>
              </p:nvSpPr>
              <p:spPr bwMode="auto">
                <a:xfrm>
                  <a:off x="6874"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27" name="Oval 768"/>
                <p:cNvSpPr>
                  <a:spLocks noChangeArrowheads="1"/>
                </p:cNvSpPr>
                <p:nvPr/>
              </p:nvSpPr>
              <p:spPr bwMode="auto">
                <a:xfrm>
                  <a:off x="7133"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20" name="Group 769"/>
              <p:cNvGrpSpPr/>
              <p:nvPr/>
            </p:nvGrpSpPr>
            <p:grpSpPr bwMode="auto">
              <a:xfrm>
                <a:off x="7471" y="4303"/>
                <a:ext cx="590" cy="57"/>
                <a:chOff x="7471" y="4303"/>
                <a:chExt cx="590" cy="57"/>
              </a:xfrm>
            </p:grpSpPr>
            <p:sp>
              <p:nvSpPr>
                <p:cNvPr id="59524" name="Line 770"/>
                <p:cNvSpPr>
                  <a:spLocks noChangeShapeType="1"/>
                </p:cNvSpPr>
                <p:nvPr/>
              </p:nvSpPr>
              <p:spPr bwMode="auto">
                <a:xfrm>
                  <a:off x="7471"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25" name="Oval 771"/>
                <p:cNvSpPr>
                  <a:spLocks noChangeArrowheads="1"/>
                </p:cNvSpPr>
                <p:nvPr/>
              </p:nvSpPr>
              <p:spPr bwMode="auto">
                <a:xfrm>
                  <a:off x="7730"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521" name="Group 772"/>
              <p:cNvGrpSpPr/>
              <p:nvPr/>
            </p:nvGrpSpPr>
            <p:grpSpPr bwMode="auto">
              <a:xfrm>
                <a:off x="8064" y="4303"/>
                <a:ext cx="590" cy="57"/>
                <a:chOff x="8064" y="4303"/>
                <a:chExt cx="590" cy="57"/>
              </a:xfrm>
            </p:grpSpPr>
            <p:sp>
              <p:nvSpPr>
                <p:cNvPr id="59522" name="Line 773"/>
                <p:cNvSpPr>
                  <a:spLocks noChangeShapeType="1"/>
                </p:cNvSpPr>
                <p:nvPr/>
              </p:nvSpPr>
              <p:spPr bwMode="auto">
                <a:xfrm>
                  <a:off x="8064" y="434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23" name="Oval 774"/>
                <p:cNvSpPr>
                  <a:spLocks noChangeArrowheads="1"/>
                </p:cNvSpPr>
                <p:nvPr/>
              </p:nvSpPr>
              <p:spPr bwMode="auto">
                <a:xfrm>
                  <a:off x="8323" y="430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4" name="Group 775"/>
            <p:cNvGrpSpPr/>
            <p:nvPr/>
          </p:nvGrpSpPr>
          <p:grpSpPr bwMode="auto">
            <a:xfrm>
              <a:off x="3686" y="4781"/>
              <a:ext cx="4801" cy="57"/>
              <a:chOff x="3686" y="4781"/>
              <a:chExt cx="4801" cy="57"/>
            </a:xfrm>
          </p:grpSpPr>
          <p:grpSp>
            <p:nvGrpSpPr>
              <p:cNvPr id="59490" name="Group 776"/>
              <p:cNvGrpSpPr/>
              <p:nvPr/>
            </p:nvGrpSpPr>
            <p:grpSpPr bwMode="auto">
              <a:xfrm>
                <a:off x="3686" y="4781"/>
                <a:ext cx="590" cy="57"/>
                <a:chOff x="3686" y="4781"/>
                <a:chExt cx="590" cy="57"/>
              </a:xfrm>
            </p:grpSpPr>
            <p:sp>
              <p:nvSpPr>
                <p:cNvPr id="59512" name="Line 777"/>
                <p:cNvSpPr>
                  <a:spLocks noChangeShapeType="1"/>
                </p:cNvSpPr>
                <p:nvPr/>
              </p:nvSpPr>
              <p:spPr bwMode="auto">
                <a:xfrm>
                  <a:off x="3686"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13" name="Oval 778"/>
                <p:cNvSpPr>
                  <a:spLocks noChangeArrowheads="1"/>
                </p:cNvSpPr>
                <p:nvPr/>
              </p:nvSpPr>
              <p:spPr bwMode="auto">
                <a:xfrm>
                  <a:off x="3945"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1" name="Group 779"/>
              <p:cNvGrpSpPr/>
              <p:nvPr/>
            </p:nvGrpSpPr>
            <p:grpSpPr bwMode="auto">
              <a:xfrm>
                <a:off x="4295" y="4781"/>
                <a:ext cx="590" cy="57"/>
                <a:chOff x="4295" y="4781"/>
                <a:chExt cx="590" cy="57"/>
              </a:xfrm>
            </p:grpSpPr>
            <p:sp>
              <p:nvSpPr>
                <p:cNvPr id="59510" name="Line 780"/>
                <p:cNvSpPr>
                  <a:spLocks noChangeShapeType="1"/>
                </p:cNvSpPr>
                <p:nvPr/>
              </p:nvSpPr>
              <p:spPr bwMode="auto">
                <a:xfrm>
                  <a:off x="4295"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11" name="Oval 781"/>
                <p:cNvSpPr>
                  <a:spLocks noChangeArrowheads="1"/>
                </p:cNvSpPr>
                <p:nvPr/>
              </p:nvSpPr>
              <p:spPr bwMode="auto">
                <a:xfrm>
                  <a:off x="4554"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2" name="Group 782"/>
              <p:cNvGrpSpPr/>
              <p:nvPr/>
            </p:nvGrpSpPr>
            <p:grpSpPr bwMode="auto">
              <a:xfrm>
                <a:off x="4898" y="4781"/>
                <a:ext cx="590" cy="57"/>
                <a:chOff x="4898" y="4781"/>
                <a:chExt cx="590" cy="57"/>
              </a:xfrm>
            </p:grpSpPr>
            <p:sp>
              <p:nvSpPr>
                <p:cNvPr id="59508" name="Line 783"/>
                <p:cNvSpPr>
                  <a:spLocks noChangeShapeType="1"/>
                </p:cNvSpPr>
                <p:nvPr/>
              </p:nvSpPr>
              <p:spPr bwMode="auto">
                <a:xfrm>
                  <a:off x="4898"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09" name="Oval 784"/>
                <p:cNvSpPr>
                  <a:spLocks noChangeArrowheads="1"/>
                </p:cNvSpPr>
                <p:nvPr/>
              </p:nvSpPr>
              <p:spPr bwMode="auto">
                <a:xfrm>
                  <a:off x="5157"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3" name="Group 785"/>
              <p:cNvGrpSpPr/>
              <p:nvPr/>
            </p:nvGrpSpPr>
            <p:grpSpPr bwMode="auto">
              <a:xfrm>
                <a:off x="5506" y="4781"/>
                <a:ext cx="590" cy="57"/>
                <a:chOff x="5506" y="4781"/>
                <a:chExt cx="590" cy="57"/>
              </a:xfrm>
            </p:grpSpPr>
            <p:sp>
              <p:nvSpPr>
                <p:cNvPr id="59506" name="Line 786"/>
                <p:cNvSpPr>
                  <a:spLocks noChangeShapeType="1"/>
                </p:cNvSpPr>
                <p:nvPr/>
              </p:nvSpPr>
              <p:spPr bwMode="auto">
                <a:xfrm>
                  <a:off x="5506"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07" name="Oval 787"/>
                <p:cNvSpPr>
                  <a:spLocks noChangeArrowheads="1"/>
                </p:cNvSpPr>
                <p:nvPr/>
              </p:nvSpPr>
              <p:spPr bwMode="auto">
                <a:xfrm>
                  <a:off x="5765"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4" name="Group 788"/>
              <p:cNvGrpSpPr/>
              <p:nvPr/>
            </p:nvGrpSpPr>
            <p:grpSpPr bwMode="auto">
              <a:xfrm>
                <a:off x="6099" y="4781"/>
                <a:ext cx="590" cy="57"/>
                <a:chOff x="6099" y="4781"/>
                <a:chExt cx="590" cy="57"/>
              </a:xfrm>
            </p:grpSpPr>
            <p:sp>
              <p:nvSpPr>
                <p:cNvPr id="59504" name="Line 789"/>
                <p:cNvSpPr>
                  <a:spLocks noChangeShapeType="1"/>
                </p:cNvSpPr>
                <p:nvPr/>
              </p:nvSpPr>
              <p:spPr bwMode="auto">
                <a:xfrm>
                  <a:off x="6099"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05" name="Oval 790"/>
                <p:cNvSpPr>
                  <a:spLocks noChangeArrowheads="1"/>
                </p:cNvSpPr>
                <p:nvPr/>
              </p:nvSpPr>
              <p:spPr bwMode="auto">
                <a:xfrm>
                  <a:off x="6358"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5" name="Group 791"/>
              <p:cNvGrpSpPr/>
              <p:nvPr/>
            </p:nvGrpSpPr>
            <p:grpSpPr bwMode="auto">
              <a:xfrm>
                <a:off x="6707" y="4781"/>
                <a:ext cx="590" cy="57"/>
                <a:chOff x="6707" y="4781"/>
                <a:chExt cx="590" cy="57"/>
              </a:xfrm>
            </p:grpSpPr>
            <p:sp>
              <p:nvSpPr>
                <p:cNvPr id="59502" name="Line 792"/>
                <p:cNvSpPr>
                  <a:spLocks noChangeShapeType="1"/>
                </p:cNvSpPr>
                <p:nvPr/>
              </p:nvSpPr>
              <p:spPr bwMode="auto">
                <a:xfrm>
                  <a:off x="6707"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03" name="Oval 793"/>
                <p:cNvSpPr>
                  <a:spLocks noChangeArrowheads="1"/>
                </p:cNvSpPr>
                <p:nvPr/>
              </p:nvSpPr>
              <p:spPr bwMode="auto">
                <a:xfrm>
                  <a:off x="6966"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6" name="Group 794"/>
              <p:cNvGrpSpPr/>
              <p:nvPr/>
            </p:nvGrpSpPr>
            <p:grpSpPr bwMode="auto">
              <a:xfrm>
                <a:off x="7305" y="4781"/>
                <a:ext cx="590" cy="57"/>
                <a:chOff x="7305" y="4781"/>
                <a:chExt cx="590" cy="57"/>
              </a:xfrm>
            </p:grpSpPr>
            <p:sp>
              <p:nvSpPr>
                <p:cNvPr id="59500" name="Line 795"/>
                <p:cNvSpPr>
                  <a:spLocks noChangeShapeType="1"/>
                </p:cNvSpPr>
                <p:nvPr/>
              </p:nvSpPr>
              <p:spPr bwMode="auto">
                <a:xfrm>
                  <a:off x="7305"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501" name="Oval 796"/>
                <p:cNvSpPr>
                  <a:spLocks noChangeArrowheads="1"/>
                </p:cNvSpPr>
                <p:nvPr/>
              </p:nvSpPr>
              <p:spPr bwMode="auto">
                <a:xfrm>
                  <a:off x="7564"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97" name="Group 797"/>
              <p:cNvGrpSpPr/>
              <p:nvPr/>
            </p:nvGrpSpPr>
            <p:grpSpPr bwMode="auto">
              <a:xfrm>
                <a:off x="7897" y="4781"/>
                <a:ext cx="590" cy="57"/>
                <a:chOff x="7897" y="4781"/>
                <a:chExt cx="590" cy="57"/>
              </a:xfrm>
            </p:grpSpPr>
            <p:sp>
              <p:nvSpPr>
                <p:cNvPr id="59498" name="Line 798"/>
                <p:cNvSpPr>
                  <a:spLocks noChangeShapeType="1"/>
                </p:cNvSpPr>
                <p:nvPr/>
              </p:nvSpPr>
              <p:spPr bwMode="auto">
                <a:xfrm>
                  <a:off x="7897" y="4823"/>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99" name="Oval 799"/>
                <p:cNvSpPr>
                  <a:spLocks noChangeArrowheads="1"/>
                </p:cNvSpPr>
                <p:nvPr/>
              </p:nvSpPr>
              <p:spPr bwMode="auto">
                <a:xfrm>
                  <a:off x="8156" y="4781"/>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5" name="Group 800"/>
            <p:cNvGrpSpPr/>
            <p:nvPr/>
          </p:nvGrpSpPr>
          <p:grpSpPr bwMode="auto">
            <a:xfrm>
              <a:off x="3504" y="5254"/>
              <a:ext cx="4801" cy="57"/>
              <a:chOff x="3504" y="5254"/>
              <a:chExt cx="4801" cy="57"/>
            </a:xfrm>
          </p:grpSpPr>
          <p:grpSp>
            <p:nvGrpSpPr>
              <p:cNvPr id="59466" name="Group 801"/>
              <p:cNvGrpSpPr/>
              <p:nvPr/>
            </p:nvGrpSpPr>
            <p:grpSpPr bwMode="auto">
              <a:xfrm>
                <a:off x="3504" y="5254"/>
                <a:ext cx="590" cy="57"/>
                <a:chOff x="3504" y="5254"/>
                <a:chExt cx="590" cy="57"/>
              </a:xfrm>
            </p:grpSpPr>
            <p:sp>
              <p:nvSpPr>
                <p:cNvPr id="59488" name="Line 802"/>
                <p:cNvSpPr>
                  <a:spLocks noChangeShapeType="1"/>
                </p:cNvSpPr>
                <p:nvPr/>
              </p:nvSpPr>
              <p:spPr bwMode="auto">
                <a:xfrm>
                  <a:off x="3504"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89" name="Oval 803"/>
                <p:cNvSpPr>
                  <a:spLocks noChangeArrowheads="1"/>
                </p:cNvSpPr>
                <p:nvPr/>
              </p:nvSpPr>
              <p:spPr bwMode="auto">
                <a:xfrm>
                  <a:off x="3763"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67" name="Group 804"/>
              <p:cNvGrpSpPr/>
              <p:nvPr/>
            </p:nvGrpSpPr>
            <p:grpSpPr bwMode="auto">
              <a:xfrm>
                <a:off x="4113" y="5254"/>
                <a:ext cx="590" cy="57"/>
                <a:chOff x="4113" y="5254"/>
                <a:chExt cx="590" cy="57"/>
              </a:xfrm>
            </p:grpSpPr>
            <p:sp>
              <p:nvSpPr>
                <p:cNvPr id="59486" name="Line 805"/>
                <p:cNvSpPr>
                  <a:spLocks noChangeShapeType="1"/>
                </p:cNvSpPr>
                <p:nvPr/>
              </p:nvSpPr>
              <p:spPr bwMode="auto">
                <a:xfrm>
                  <a:off x="4113"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87" name="Oval 806"/>
                <p:cNvSpPr>
                  <a:spLocks noChangeArrowheads="1"/>
                </p:cNvSpPr>
                <p:nvPr/>
              </p:nvSpPr>
              <p:spPr bwMode="auto">
                <a:xfrm>
                  <a:off x="4372"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68" name="Group 807"/>
              <p:cNvGrpSpPr/>
              <p:nvPr/>
            </p:nvGrpSpPr>
            <p:grpSpPr bwMode="auto">
              <a:xfrm>
                <a:off x="4716" y="5254"/>
                <a:ext cx="590" cy="57"/>
                <a:chOff x="4716" y="5254"/>
                <a:chExt cx="590" cy="57"/>
              </a:xfrm>
            </p:grpSpPr>
            <p:sp>
              <p:nvSpPr>
                <p:cNvPr id="59484" name="Line 808"/>
                <p:cNvSpPr>
                  <a:spLocks noChangeShapeType="1"/>
                </p:cNvSpPr>
                <p:nvPr/>
              </p:nvSpPr>
              <p:spPr bwMode="auto">
                <a:xfrm>
                  <a:off x="4716"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85" name="Oval 809"/>
                <p:cNvSpPr>
                  <a:spLocks noChangeArrowheads="1"/>
                </p:cNvSpPr>
                <p:nvPr/>
              </p:nvSpPr>
              <p:spPr bwMode="auto">
                <a:xfrm>
                  <a:off x="4975"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69" name="Group 810"/>
              <p:cNvGrpSpPr/>
              <p:nvPr/>
            </p:nvGrpSpPr>
            <p:grpSpPr bwMode="auto">
              <a:xfrm>
                <a:off x="5324" y="5254"/>
                <a:ext cx="590" cy="57"/>
                <a:chOff x="5324" y="5254"/>
                <a:chExt cx="590" cy="57"/>
              </a:xfrm>
            </p:grpSpPr>
            <p:sp>
              <p:nvSpPr>
                <p:cNvPr id="59482" name="Line 811"/>
                <p:cNvSpPr>
                  <a:spLocks noChangeShapeType="1"/>
                </p:cNvSpPr>
                <p:nvPr/>
              </p:nvSpPr>
              <p:spPr bwMode="auto">
                <a:xfrm>
                  <a:off x="5324"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83" name="Oval 812"/>
                <p:cNvSpPr>
                  <a:spLocks noChangeArrowheads="1"/>
                </p:cNvSpPr>
                <p:nvPr/>
              </p:nvSpPr>
              <p:spPr bwMode="auto">
                <a:xfrm>
                  <a:off x="5583"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70" name="Group 813"/>
              <p:cNvGrpSpPr/>
              <p:nvPr/>
            </p:nvGrpSpPr>
            <p:grpSpPr bwMode="auto">
              <a:xfrm>
                <a:off x="5917" y="5254"/>
                <a:ext cx="590" cy="57"/>
                <a:chOff x="5917" y="5254"/>
                <a:chExt cx="590" cy="57"/>
              </a:xfrm>
            </p:grpSpPr>
            <p:sp>
              <p:nvSpPr>
                <p:cNvPr id="59480" name="Line 814"/>
                <p:cNvSpPr>
                  <a:spLocks noChangeShapeType="1"/>
                </p:cNvSpPr>
                <p:nvPr/>
              </p:nvSpPr>
              <p:spPr bwMode="auto">
                <a:xfrm>
                  <a:off x="5917"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81" name="Oval 815"/>
                <p:cNvSpPr>
                  <a:spLocks noChangeArrowheads="1"/>
                </p:cNvSpPr>
                <p:nvPr/>
              </p:nvSpPr>
              <p:spPr bwMode="auto">
                <a:xfrm>
                  <a:off x="6176"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71" name="Group 816"/>
              <p:cNvGrpSpPr/>
              <p:nvPr/>
            </p:nvGrpSpPr>
            <p:grpSpPr bwMode="auto">
              <a:xfrm>
                <a:off x="6525" y="5254"/>
                <a:ext cx="590" cy="57"/>
                <a:chOff x="6525" y="5254"/>
                <a:chExt cx="590" cy="57"/>
              </a:xfrm>
            </p:grpSpPr>
            <p:sp>
              <p:nvSpPr>
                <p:cNvPr id="59478" name="Line 817"/>
                <p:cNvSpPr>
                  <a:spLocks noChangeShapeType="1"/>
                </p:cNvSpPr>
                <p:nvPr/>
              </p:nvSpPr>
              <p:spPr bwMode="auto">
                <a:xfrm>
                  <a:off x="6525"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79" name="Oval 818"/>
                <p:cNvSpPr>
                  <a:spLocks noChangeArrowheads="1"/>
                </p:cNvSpPr>
                <p:nvPr/>
              </p:nvSpPr>
              <p:spPr bwMode="auto">
                <a:xfrm>
                  <a:off x="6784"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72" name="Group 819"/>
              <p:cNvGrpSpPr/>
              <p:nvPr/>
            </p:nvGrpSpPr>
            <p:grpSpPr bwMode="auto">
              <a:xfrm>
                <a:off x="7123" y="5254"/>
                <a:ext cx="590" cy="57"/>
                <a:chOff x="7123" y="5254"/>
                <a:chExt cx="590" cy="57"/>
              </a:xfrm>
            </p:grpSpPr>
            <p:sp>
              <p:nvSpPr>
                <p:cNvPr id="59476" name="Line 820"/>
                <p:cNvSpPr>
                  <a:spLocks noChangeShapeType="1"/>
                </p:cNvSpPr>
                <p:nvPr/>
              </p:nvSpPr>
              <p:spPr bwMode="auto">
                <a:xfrm>
                  <a:off x="7123"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77" name="Oval 821"/>
                <p:cNvSpPr>
                  <a:spLocks noChangeArrowheads="1"/>
                </p:cNvSpPr>
                <p:nvPr/>
              </p:nvSpPr>
              <p:spPr bwMode="auto">
                <a:xfrm>
                  <a:off x="7379"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73" name="Group 822"/>
              <p:cNvGrpSpPr/>
              <p:nvPr/>
            </p:nvGrpSpPr>
            <p:grpSpPr bwMode="auto">
              <a:xfrm>
                <a:off x="7715" y="5254"/>
                <a:ext cx="590" cy="57"/>
                <a:chOff x="7715" y="5254"/>
                <a:chExt cx="590" cy="57"/>
              </a:xfrm>
            </p:grpSpPr>
            <p:sp>
              <p:nvSpPr>
                <p:cNvPr id="59474" name="Line 823"/>
                <p:cNvSpPr>
                  <a:spLocks noChangeShapeType="1"/>
                </p:cNvSpPr>
                <p:nvPr/>
              </p:nvSpPr>
              <p:spPr bwMode="auto">
                <a:xfrm>
                  <a:off x="7715" y="5296"/>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75" name="Oval 824"/>
                <p:cNvSpPr>
                  <a:spLocks noChangeArrowheads="1"/>
                </p:cNvSpPr>
                <p:nvPr/>
              </p:nvSpPr>
              <p:spPr bwMode="auto">
                <a:xfrm>
                  <a:off x="7974" y="5254"/>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6" name="Group 825"/>
            <p:cNvGrpSpPr/>
            <p:nvPr/>
          </p:nvGrpSpPr>
          <p:grpSpPr bwMode="auto">
            <a:xfrm>
              <a:off x="3333" y="5743"/>
              <a:ext cx="4801" cy="57"/>
              <a:chOff x="3333" y="5743"/>
              <a:chExt cx="4801" cy="57"/>
            </a:xfrm>
          </p:grpSpPr>
          <p:grpSp>
            <p:nvGrpSpPr>
              <p:cNvPr id="59442" name="Group 826"/>
              <p:cNvGrpSpPr/>
              <p:nvPr/>
            </p:nvGrpSpPr>
            <p:grpSpPr bwMode="auto">
              <a:xfrm>
                <a:off x="3333" y="5743"/>
                <a:ext cx="590" cy="57"/>
                <a:chOff x="3333" y="5743"/>
                <a:chExt cx="590" cy="57"/>
              </a:xfrm>
            </p:grpSpPr>
            <p:sp>
              <p:nvSpPr>
                <p:cNvPr id="59464" name="Line 827"/>
                <p:cNvSpPr>
                  <a:spLocks noChangeShapeType="1"/>
                </p:cNvSpPr>
                <p:nvPr/>
              </p:nvSpPr>
              <p:spPr bwMode="auto">
                <a:xfrm>
                  <a:off x="3333"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65" name="Oval 828"/>
                <p:cNvSpPr>
                  <a:spLocks noChangeArrowheads="1"/>
                </p:cNvSpPr>
                <p:nvPr/>
              </p:nvSpPr>
              <p:spPr bwMode="auto">
                <a:xfrm>
                  <a:off x="3592"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3" name="Group 829"/>
              <p:cNvGrpSpPr/>
              <p:nvPr/>
            </p:nvGrpSpPr>
            <p:grpSpPr bwMode="auto">
              <a:xfrm>
                <a:off x="3942" y="5743"/>
                <a:ext cx="590" cy="57"/>
                <a:chOff x="3942" y="5743"/>
                <a:chExt cx="590" cy="57"/>
              </a:xfrm>
            </p:grpSpPr>
            <p:sp>
              <p:nvSpPr>
                <p:cNvPr id="59462" name="Line 830"/>
                <p:cNvSpPr>
                  <a:spLocks noChangeShapeType="1"/>
                </p:cNvSpPr>
                <p:nvPr/>
              </p:nvSpPr>
              <p:spPr bwMode="auto">
                <a:xfrm>
                  <a:off x="3942"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63" name="Oval 831"/>
                <p:cNvSpPr>
                  <a:spLocks noChangeArrowheads="1"/>
                </p:cNvSpPr>
                <p:nvPr/>
              </p:nvSpPr>
              <p:spPr bwMode="auto">
                <a:xfrm>
                  <a:off x="4198"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4" name="Group 832"/>
              <p:cNvGrpSpPr/>
              <p:nvPr/>
            </p:nvGrpSpPr>
            <p:grpSpPr bwMode="auto">
              <a:xfrm>
                <a:off x="4545" y="5743"/>
                <a:ext cx="590" cy="57"/>
                <a:chOff x="4545" y="5743"/>
                <a:chExt cx="590" cy="57"/>
              </a:xfrm>
            </p:grpSpPr>
            <p:sp>
              <p:nvSpPr>
                <p:cNvPr id="59460" name="Line 833"/>
                <p:cNvSpPr>
                  <a:spLocks noChangeShapeType="1"/>
                </p:cNvSpPr>
                <p:nvPr/>
              </p:nvSpPr>
              <p:spPr bwMode="auto">
                <a:xfrm>
                  <a:off x="4545"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61" name="Oval 834"/>
                <p:cNvSpPr>
                  <a:spLocks noChangeArrowheads="1"/>
                </p:cNvSpPr>
                <p:nvPr/>
              </p:nvSpPr>
              <p:spPr bwMode="auto">
                <a:xfrm>
                  <a:off x="4804"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5" name="Group 835"/>
              <p:cNvGrpSpPr/>
              <p:nvPr/>
            </p:nvGrpSpPr>
            <p:grpSpPr bwMode="auto">
              <a:xfrm>
                <a:off x="5153" y="5743"/>
                <a:ext cx="590" cy="57"/>
                <a:chOff x="5153" y="5743"/>
                <a:chExt cx="590" cy="57"/>
              </a:xfrm>
            </p:grpSpPr>
            <p:sp>
              <p:nvSpPr>
                <p:cNvPr id="59458" name="Line 836"/>
                <p:cNvSpPr>
                  <a:spLocks noChangeShapeType="1"/>
                </p:cNvSpPr>
                <p:nvPr/>
              </p:nvSpPr>
              <p:spPr bwMode="auto">
                <a:xfrm>
                  <a:off x="5153"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59" name="Oval 837"/>
                <p:cNvSpPr>
                  <a:spLocks noChangeArrowheads="1"/>
                </p:cNvSpPr>
                <p:nvPr/>
              </p:nvSpPr>
              <p:spPr bwMode="auto">
                <a:xfrm>
                  <a:off x="5412"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6" name="Group 838"/>
              <p:cNvGrpSpPr/>
              <p:nvPr/>
            </p:nvGrpSpPr>
            <p:grpSpPr bwMode="auto">
              <a:xfrm>
                <a:off x="5746" y="5743"/>
                <a:ext cx="590" cy="57"/>
                <a:chOff x="5746" y="5743"/>
                <a:chExt cx="590" cy="57"/>
              </a:xfrm>
            </p:grpSpPr>
            <p:sp>
              <p:nvSpPr>
                <p:cNvPr id="59456" name="Line 839"/>
                <p:cNvSpPr>
                  <a:spLocks noChangeShapeType="1"/>
                </p:cNvSpPr>
                <p:nvPr/>
              </p:nvSpPr>
              <p:spPr bwMode="auto">
                <a:xfrm>
                  <a:off x="5746"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57" name="Oval 840"/>
                <p:cNvSpPr>
                  <a:spLocks noChangeArrowheads="1"/>
                </p:cNvSpPr>
                <p:nvPr/>
              </p:nvSpPr>
              <p:spPr bwMode="auto">
                <a:xfrm>
                  <a:off x="6005"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7" name="Group 841"/>
              <p:cNvGrpSpPr/>
              <p:nvPr/>
            </p:nvGrpSpPr>
            <p:grpSpPr bwMode="auto">
              <a:xfrm>
                <a:off x="6354" y="5743"/>
                <a:ext cx="590" cy="57"/>
                <a:chOff x="6354" y="5743"/>
                <a:chExt cx="590" cy="57"/>
              </a:xfrm>
            </p:grpSpPr>
            <p:sp>
              <p:nvSpPr>
                <p:cNvPr id="59454" name="Line 842"/>
                <p:cNvSpPr>
                  <a:spLocks noChangeShapeType="1"/>
                </p:cNvSpPr>
                <p:nvPr/>
              </p:nvSpPr>
              <p:spPr bwMode="auto">
                <a:xfrm>
                  <a:off x="6354"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55" name="Oval 843"/>
                <p:cNvSpPr>
                  <a:spLocks noChangeArrowheads="1"/>
                </p:cNvSpPr>
                <p:nvPr/>
              </p:nvSpPr>
              <p:spPr bwMode="auto">
                <a:xfrm>
                  <a:off x="6613"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8" name="Group 844"/>
              <p:cNvGrpSpPr/>
              <p:nvPr/>
            </p:nvGrpSpPr>
            <p:grpSpPr bwMode="auto">
              <a:xfrm>
                <a:off x="6952" y="5743"/>
                <a:ext cx="590" cy="57"/>
                <a:chOff x="6952" y="5743"/>
                <a:chExt cx="590" cy="57"/>
              </a:xfrm>
            </p:grpSpPr>
            <p:sp>
              <p:nvSpPr>
                <p:cNvPr id="59452" name="Line 845"/>
                <p:cNvSpPr>
                  <a:spLocks noChangeShapeType="1"/>
                </p:cNvSpPr>
                <p:nvPr/>
              </p:nvSpPr>
              <p:spPr bwMode="auto">
                <a:xfrm>
                  <a:off x="6952"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53" name="Oval 846"/>
                <p:cNvSpPr>
                  <a:spLocks noChangeArrowheads="1"/>
                </p:cNvSpPr>
                <p:nvPr/>
              </p:nvSpPr>
              <p:spPr bwMode="auto">
                <a:xfrm>
                  <a:off x="7211"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49" name="Group 847"/>
              <p:cNvGrpSpPr/>
              <p:nvPr/>
            </p:nvGrpSpPr>
            <p:grpSpPr bwMode="auto">
              <a:xfrm>
                <a:off x="7544" y="5743"/>
                <a:ext cx="590" cy="57"/>
                <a:chOff x="7544" y="5743"/>
                <a:chExt cx="590" cy="57"/>
              </a:xfrm>
            </p:grpSpPr>
            <p:sp>
              <p:nvSpPr>
                <p:cNvPr id="59450" name="Line 848"/>
                <p:cNvSpPr>
                  <a:spLocks noChangeShapeType="1"/>
                </p:cNvSpPr>
                <p:nvPr/>
              </p:nvSpPr>
              <p:spPr bwMode="auto">
                <a:xfrm>
                  <a:off x="7544" y="5785"/>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51" name="Oval 849"/>
                <p:cNvSpPr>
                  <a:spLocks noChangeArrowheads="1"/>
                </p:cNvSpPr>
                <p:nvPr/>
              </p:nvSpPr>
              <p:spPr bwMode="auto">
                <a:xfrm>
                  <a:off x="7803" y="5743"/>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59417" name="Group 850"/>
            <p:cNvGrpSpPr/>
            <p:nvPr/>
          </p:nvGrpSpPr>
          <p:grpSpPr bwMode="auto">
            <a:xfrm>
              <a:off x="3161" y="6205"/>
              <a:ext cx="4801" cy="57"/>
              <a:chOff x="3161" y="6205"/>
              <a:chExt cx="4801" cy="57"/>
            </a:xfrm>
          </p:grpSpPr>
          <p:grpSp>
            <p:nvGrpSpPr>
              <p:cNvPr id="59418" name="Group 851"/>
              <p:cNvGrpSpPr/>
              <p:nvPr/>
            </p:nvGrpSpPr>
            <p:grpSpPr bwMode="auto">
              <a:xfrm>
                <a:off x="3161" y="6205"/>
                <a:ext cx="590" cy="57"/>
                <a:chOff x="3161" y="6205"/>
                <a:chExt cx="590" cy="57"/>
              </a:xfrm>
            </p:grpSpPr>
            <p:sp>
              <p:nvSpPr>
                <p:cNvPr id="59440" name="Line 852"/>
                <p:cNvSpPr>
                  <a:spLocks noChangeShapeType="1"/>
                </p:cNvSpPr>
                <p:nvPr/>
              </p:nvSpPr>
              <p:spPr bwMode="auto">
                <a:xfrm>
                  <a:off x="3161"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41" name="Oval 853"/>
                <p:cNvSpPr>
                  <a:spLocks noChangeArrowheads="1"/>
                </p:cNvSpPr>
                <p:nvPr/>
              </p:nvSpPr>
              <p:spPr bwMode="auto">
                <a:xfrm>
                  <a:off x="3420"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19" name="Group 854"/>
              <p:cNvGrpSpPr/>
              <p:nvPr/>
            </p:nvGrpSpPr>
            <p:grpSpPr bwMode="auto">
              <a:xfrm>
                <a:off x="3770" y="6205"/>
                <a:ext cx="590" cy="57"/>
                <a:chOff x="3770" y="6205"/>
                <a:chExt cx="590" cy="57"/>
              </a:xfrm>
            </p:grpSpPr>
            <p:sp>
              <p:nvSpPr>
                <p:cNvPr id="59438" name="Line 855"/>
                <p:cNvSpPr>
                  <a:spLocks noChangeShapeType="1"/>
                </p:cNvSpPr>
                <p:nvPr/>
              </p:nvSpPr>
              <p:spPr bwMode="auto">
                <a:xfrm>
                  <a:off x="3770"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39" name="Oval 856"/>
                <p:cNvSpPr>
                  <a:spLocks noChangeArrowheads="1"/>
                </p:cNvSpPr>
                <p:nvPr/>
              </p:nvSpPr>
              <p:spPr bwMode="auto">
                <a:xfrm>
                  <a:off x="4029"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0" name="Group 857"/>
              <p:cNvGrpSpPr/>
              <p:nvPr/>
            </p:nvGrpSpPr>
            <p:grpSpPr bwMode="auto">
              <a:xfrm>
                <a:off x="4373" y="6205"/>
                <a:ext cx="590" cy="57"/>
                <a:chOff x="4373" y="6205"/>
                <a:chExt cx="590" cy="57"/>
              </a:xfrm>
            </p:grpSpPr>
            <p:sp>
              <p:nvSpPr>
                <p:cNvPr id="59436" name="Line 858"/>
                <p:cNvSpPr>
                  <a:spLocks noChangeShapeType="1"/>
                </p:cNvSpPr>
                <p:nvPr/>
              </p:nvSpPr>
              <p:spPr bwMode="auto">
                <a:xfrm>
                  <a:off x="4373"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37" name="Oval 859"/>
                <p:cNvSpPr>
                  <a:spLocks noChangeArrowheads="1"/>
                </p:cNvSpPr>
                <p:nvPr/>
              </p:nvSpPr>
              <p:spPr bwMode="auto">
                <a:xfrm>
                  <a:off x="4629"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1" name="Group 860"/>
              <p:cNvGrpSpPr/>
              <p:nvPr/>
            </p:nvGrpSpPr>
            <p:grpSpPr bwMode="auto">
              <a:xfrm>
                <a:off x="4981" y="6205"/>
                <a:ext cx="590" cy="57"/>
                <a:chOff x="4981" y="6205"/>
                <a:chExt cx="590" cy="57"/>
              </a:xfrm>
            </p:grpSpPr>
            <p:sp>
              <p:nvSpPr>
                <p:cNvPr id="59434" name="Line 861"/>
                <p:cNvSpPr>
                  <a:spLocks noChangeShapeType="1"/>
                </p:cNvSpPr>
                <p:nvPr/>
              </p:nvSpPr>
              <p:spPr bwMode="auto">
                <a:xfrm>
                  <a:off x="4981"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35" name="Oval 862"/>
                <p:cNvSpPr>
                  <a:spLocks noChangeArrowheads="1"/>
                </p:cNvSpPr>
                <p:nvPr/>
              </p:nvSpPr>
              <p:spPr bwMode="auto">
                <a:xfrm>
                  <a:off x="5240"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2" name="Group 863"/>
              <p:cNvGrpSpPr/>
              <p:nvPr/>
            </p:nvGrpSpPr>
            <p:grpSpPr bwMode="auto">
              <a:xfrm>
                <a:off x="5574" y="6205"/>
                <a:ext cx="590" cy="57"/>
                <a:chOff x="5574" y="6205"/>
                <a:chExt cx="590" cy="57"/>
              </a:xfrm>
            </p:grpSpPr>
            <p:sp>
              <p:nvSpPr>
                <p:cNvPr id="59432" name="Line 864"/>
                <p:cNvSpPr>
                  <a:spLocks noChangeShapeType="1"/>
                </p:cNvSpPr>
                <p:nvPr/>
              </p:nvSpPr>
              <p:spPr bwMode="auto">
                <a:xfrm>
                  <a:off x="5574"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33" name="Oval 865"/>
                <p:cNvSpPr>
                  <a:spLocks noChangeArrowheads="1"/>
                </p:cNvSpPr>
                <p:nvPr/>
              </p:nvSpPr>
              <p:spPr bwMode="auto">
                <a:xfrm>
                  <a:off x="5833"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3" name="Group 866"/>
              <p:cNvGrpSpPr/>
              <p:nvPr/>
            </p:nvGrpSpPr>
            <p:grpSpPr bwMode="auto">
              <a:xfrm>
                <a:off x="6182" y="6205"/>
                <a:ext cx="590" cy="57"/>
                <a:chOff x="6182" y="6205"/>
                <a:chExt cx="590" cy="57"/>
              </a:xfrm>
            </p:grpSpPr>
            <p:sp>
              <p:nvSpPr>
                <p:cNvPr id="59430" name="Line 867"/>
                <p:cNvSpPr>
                  <a:spLocks noChangeShapeType="1"/>
                </p:cNvSpPr>
                <p:nvPr/>
              </p:nvSpPr>
              <p:spPr bwMode="auto">
                <a:xfrm>
                  <a:off x="6182"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31" name="Oval 868"/>
                <p:cNvSpPr>
                  <a:spLocks noChangeArrowheads="1"/>
                </p:cNvSpPr>
                <p:nvPr/>
              </p:nvSpPr>
              <p:spPr bwMode="auto">
                <a:xfrm>
                  <a:off x="6444"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4" name="Group 869"/>
              <p:cNvGrpSpPr/>
              <p:nvPr/>
            </p:nvGrpSpPr>
            <p:grpSpPr bwMode="auto">
              <a:xfrm>
                <a:off x="6780" y="6205"/>
                <a:ext cx="590" cy="57"/>
                <a:chOff x="6780" y="6205"/>
                <a:chExt cx="590" cy="57"/>
              </a:xfrm>
            </p:grpSpPr>
            <p:sp>
              <p:nvSpPr>
                <p:cNvPr id="59428" name="Line 870"/>
                <p:cNvSpPr>
                  <a:spLocks noChangeShapeType="1"/>
                </p:cNvSpPr>
                <p:nvPr/>
              </p:nvSpPr>
              <p:spPr bwMode="auto">
                <a:xfrm>
                  <a:off x="6780"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29" name="Oval 871"/>
                <p:cNvSpPr>
                  <a:spLocks noChangeArrowheads="1"/>
                </p:cNvSpPr>
                <p:nvPr/>
              </p:nvSpPr>
              <p:spPr bwMode="auto">
                <a:xfrm>
                  <a:off x="7039"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425" name="Group 872"/>
              <p:cNvGrpSpPr/>
              <p:nvPr/>
            </p:nvGrpSpPr>
            <p:grpSpPr bwMode="auto">
              <a:xfrm>
                <a:off x="7372" y="6205"/>
                <a:ext cx="590" cy="57"/>
                <a:chOff x="7372" y="6205"/>
                <a:chExt cx="590" cy="57"/>
              </a:xfrm>
            </p:grpSpPr>
            <p:sp>
              <p:nvSpPr>
                <p:cNvPr id="59426" name="Line 873"/>
                <p:cNvSpPr>
                  <a:spLocks noChangeShapeType="1"/>
                </p:cNvSpPr>
                <p:nvPr/>
              </p:nvSpPr>
              <p:spPr bwMode="auto">
                <a:xfrm>
                  <a:off x="7372" y="6247"/>
                  <a:ext cx="590"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59427" name="Oval 874"/>
                <p:cNvSpPr>
                  <a:spLocks noChangeArrowheads="1"/>
                </p:cNvSpPr>
                <p:nvPr/>
              </p:nvSpPr>
              <p:spPr bwMode="auto">
                <a:xfrm>
                  <a:off x="7631" y="6205"/>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pic>
        <p:nvPicPr>
          <p:cNvPr id="868203" name="Picture 8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115252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8204" name="Text Box 876"/>
          <p:cNvSpPr txBox="1">
            <a:spLocks noChangeArrowheads="1"/>
          </p:cNvSpPr>
          <p:nvPr/>
        </p:nvSpPr>
        <p:spPr bwMode="auto">
          <a:xfrm>
            <a:off x="395288" y="285273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a:solidFill>
                  <a:srgbClr val="000000"/>
                </a:solidFill>
                <a:latin typeface="Times New Roman" panose="02020603050405020304" pitchFamily="18" charset="0"/>
                <a:ea typeface="微软雅黑" panose="020B0503020204020204" pitchFamily="34" charset="-122"/>
              </a:rPr>
              <a:t>基元</a:t>
            </a:r>
          </a:p>
        </p:txBody>
      </p:sp>
      <p:sp>
        <p:nvSpPr>
          <p:cNvPr id="59399" name="Text Box 877"/>
          <p:cNvSpPr txBox="1">
            <a:spLocks noChangeArrowheads="1"/>
          </p:cNvSpPr>
          <p:nvPr/>
        </p:nvSpPr>
        <p:spPr bwMode="auto">
          <a:xfrm>
            <a:off x="1619250" y="307975"/>
            <a:ext cx="57887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晶体结构=布拉菲点阵+基元</a:t>
            </a:r>
          </a:p>
        </p:txBody>
      </p:sp>
      <p:sp>
        <p:nvSpPr>
          <p:cNvPr id="59400" name="Text Box 878"/>
          <p:cNvSpPr txBox="1">
            <a:spLocks noChangeArrowheads="1"/>
          </p:cNvSpPr>
          <p:nvPr/>
        </p:nvSpPr>
        <p:spPr bwMode="auto">
          <a:xfrm>
            <a:off x="3377410" y="5120237"/>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复式格子</a:t>
            </a:r>
          </a:p>
        </p:txBody>
      </p:sp>
      <p:sp>
        <p:nvSpPr>
          <p:cNvPr id="868207" name="Text Box 879"/>
          <p:cNvSpPr txBox="1">
            <a:spLocks noChangeArrowheads="1"/>
          </p:cNvSpPr>
          <p:nvPr/>
        </p:nvSpPr>
        <p:spPr bwMode="auto">
          <a:xfrm>
            <a:off x="1344770" y="5640705"/>
            <a:ext cx="71256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在点阵的每个格点上安上基元，就得到了晶体结构 </a:t>
            </a:r>
          </a:p>
        </p:txBody>
      </p:sp>
      <p:sp>
        <p:nvSpPr>
          <p:cNvPr id="881" name="Rectangle 37"/>
          <p:cNvSpPr>
            <a:spLocks noChangeArrowheads="1"/>
          </p:cNvSpPr>
          <p:nvPr/>
        </p:nvSpPr>
        <p:spPr bwMode="auto">
          <a:xfrm flipV="1">
            <a:off x="129381"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82" name="页脚占位符 1">
            <a:extLst>
              <a:ext uri="{FF2B5EF4-FFF2-40B4-BE49-F238E27FC236}">
                <a16:creationId xmlns:a16="http://schemas.microsoft.com/office/drawing/2014/main" id="{5536258D-C1E5-470D-93E7-AAB1E2157A4E}"/>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883" name="灯片编号占位符 2">
            <a:extLst>
              <a:ext uri="{FF2B5EF4-FFF2-40B4-BE49-F238E27FC236}">
                <a16:creationId xmlns:a16="http://schemas.microsoft.com/office/drawing/2014/main" id="{89F40E30-D059-41EF-94D5-57F2263E35D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67330"/>
                                        </p:tgtEl>
                                        <p:attrNameLst>
                                          <p:attrName>style.visibility</p:attrName>
                                        </p:attrNameLst>
                                      </p:cBhvr>
                                      <p:to>
                                        <p:strVal val="visible"/>
                                      </p:to>
                                    </p:set>
                                    <p:anim calcmode="lin" valueType="num">
                                      <p:cBhvr additive="base">
                                        <p:cTn id="7" dur="500" fill="hold"/>
                                        <p:tgtEl>
                                          <p:spTgt spid="867330"/>
                                        </p:tgtEl>
                                        <p:attrNameLst>
                                          <p:attrName>ppt_x</p:attrName>
                                        </p:attrNameLst>
                                      </p:cBhvr>
                                      <p:tavLst>
                                        <p:tav tm="0">
                                          <p:val>
                                            <p:strVal val="0-#ppt_w/2"/>
                                          </p:val>
                                        </p:tav>
                                        <p:tav tm="100000">
                                          <p:val>
                                            <p:strVal val="#ppt_x"/>
                                          </p:val>
                                        </p:tav>
                                      </p:tavLst>
                                    </p:anim>
                                    <p:anim calcmode="lin" valueType="num">
                                      <p:cBhvr additive="base">
                                        <p:cTn id="8" dur="500" fill="hold"/>
                                        <p:tgtEl>
                                          <p:spTgt spid="8673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67802"/>
                                        </p:tgtEl>
                                        <p:attrNameLst>
                                          <p:attrName>style.visibility</p:attrName>
                                        </p:attrNameLst>
                                      </p:cBhvr>
                                      <p:to>
                                        <p:strVal val="visible"/>
                                      </p:to>
                                    </p:set>
                                    <p:anim calcmode="lin" valueType="num">
                                      <p:cBhvr additive="base">
                                        <p:cTn id="13" dur="500" fill="hold"/>
                                        <p:tgtEl>
                                          <p:spTgt spid="867802"/>
                                        </p:tgtEl>
                                        <p:attrNameLst>
                                          <p:attrName>ppt_x</p:attrName>
                                        </p:attrNameLst>
                                      </p:cBhvr>
                                      <p:tavLst>
                                        <p:tav tm="0">
                                          <p:val>
                                            <p:strVal val="0-#ppt_w/2"/>
                                          </p:val>
                                        </p:tav>
                                        <p:tav tm="100000">
                                          <p:val>
                                            <p:strVal val="#ppt_x"/>
                                          </p:val>
                                        </p:tav>
                                      </p:tavLst>
                                    </p:anim>
                                    <p:anim calcmode="lin" valueType="num">
                                      <p:cBhvr additive="base">
                                        <p:cTn id="14" dur="500" fill="hold"/>
                                        <p:tgtEl>
                                          <p:spTgt spid="8678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868203"/>
                                        </p:tgtEl>
                                        <p:attrNameLst>
                                          <p:attrName>style.visibility</p:attrName>
                                        </p:attrNameLst>
                                      </p:cBhvr>
                                      <p:to>
                                        <p:strVal val="visible"/>
                                      </p:to>
                                    </p:set>
                                    <p:animEffect transition="in" filter="dissolve">
                                      <p:cBhvr>
                                        <p:cTn id="19" dur="500"/>
                                        <p:tgtEl>
                                          <p:spTgt spid="86820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68204"/>
                                        </p:tgtEl>
                                        <p:attrNameLst>
                                          <p:attrName>style.visibility</p:attrName>
                                        </p:attrNameLst>
                                      </p:cBhvr>
                                      <p:to>
                                        <p:strVal val="visible"/>
                                      </p:to>
                                    </p:set>
                                    <p:animEffect transition="in" filter="dissolve">
                                      <p:cBhvr>
                                        <p:cTn id="22" dur="500"/>
                                        <p:tgtEl>
                                          <p:spTgt spid="868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67801"/>
                                        </p:tgtEl>
                                        <p:attrNameLst>
                                          <p:attrName>style.visibility</p:attrName>
                                        </p:attrNameLst>
                                      </p:cBhvr>
                                      <p:to>
                                        <p:strVal val="visible"/>
                                      </p:to>
                                    </p:set>
                                    <p:anim calcmode="lin" valueType="num">
                                      <p:cBhvr additive="base">
                                        <p:cTn id="27" dur="500" fill="hold"/>
                                        <p:tgtEl>
                                          <p:spTgt spid="867801"/>
                                        </p:tgtEl>
                                        <p:attrNameLst>
                                          <p:attrName>ppt_x</p:attrName>
                                        </p:attrNameLst>
                                      </p:cBhvr>
                                      <p:tavLst>
                                        <p:tav tm="0">
                                          <p:val>
                                            <p:strVal val="0-#ppt_w/2"/>
                                          </p:val>
                                        </p:tav>
                                        <p:tav tm="100000">
                                          <p:val>
                                            <p:strVal val="#ppt_x"/>
                                          </p:val>
                                        </p:tav>
                                      </p:tavLst>
                                    </p:anim>
                                    <p:anim calcmode="lin" valueType="num">
                                      <p:cBhvr additive="base">
                                        <p:cTn id="28" dur="500" fill="hold"/>
                                        <p:tgtEl>
                                          <p:spTgt spid="86780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6780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868207"/>
                                        </p:tgtEl>
                                        <p:attrNameLst>
                                          <p:attrName>style.visibility</p:attrName>
                                        </p:attrNameLst>
                                      </p:cBhvr>
                                      <p:to>
                                        <p:strVal val="visible"/>
                                      </p:to>
                                    </p:set>
                                    <p:animEffect transition="in" filter="slide(fromBottom)">
                                      <p:cBhvr>
                                        <p:cTn id="33" dur="500"/>
                                        <p:tgtEl>
                                          <p:spTgt spid="868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801" grpId="0" animBg="1"/>
      <p:bldP spid="868204" grpId="0"/>
      <p:bldP spid="86820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399" y="2564904"/>
            <a:ext cx="7708081" cy="3779500"/>
          </a:xfrm>
          <a:prstGeom prst="rect">
            <a:avLst/>
          </a:prstGeom>
          <a:noFill/>
          <a:ln>
            <a:noFill/>
          </a:ln>
        </p:spPr>
      </p:pic>
      <p:sp>
        <p:nvSpPr>
          <p:cNvPr id="9" name="标题 7"/>
          <p:cNvSpPr txBox="1"/>
          <p:nvPr/>
        </p:nvSpPr>
        <p:spPr>
          <a:xfrm>
            <a:off x="3203848" y="210790"/>
            <a:ext cx="3106688" cy="750887"/>
          </a:xfrm>
          <a:prstGeom prst="rect">
            <a:avLst/>
          </a:prstGeom>
        </p:spPr>
        <p:txBody>
          <a:bodyPr rtlCol="0">
            <a:normAutofit/>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钙钛矿结构</a:t>
            </a:r>
          </a:p>
        </p:txBody>
      </p:sp>
      <p:sp>
        <p:nvSpPr>
          <p:cNvPr id="15" name="Rectangle 2"/>
          <p:cNvSpPr>
            <a:spLocks noChangeArrowheads="1"/>
          </p:cNvSpPr>
          <p:nvPr/>
        </p:nvSpPr>
        <p:spPr bwMode="auto">
          <a:xfrm>
            <a:off x="597432" y="996967"/>
            <a:ext cx="8295047"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钙钛矿</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(CaTiO</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，体心立方</a:t>
            </a:r>
            <a:r>
              <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面心立方晶格结构的组合，后统称具有类似</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0" noProof="0" dirty="0">
                <a:ln>
                  <a:noFill/>
                </a:ln>
                <a:solidFill>
                  <a:srgbClr val="00B05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b="1" i="0" u="none" strike="noStrike" kern="1200" cap="none" spc="0" normalizeH="0" baseline="-25000" noProof="0" dirty="0">
                <a:ln>
                  <a:noFill/>
                </a:ln>
                <a:solidFill>
                  <a:srgbClr val="00B05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结构的化合物为钙钛矿。其中八个顶角原子</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是镧系元素或者碱土元素，体心原子</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是过渡金属元素，面心</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是氧原子</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Rectangle 37"/>
          <p:cNvSpPr>
            <a:spLocks noChangeArrowheads="1"/>
          </p:cNvSpPr>
          <p:nvPr/>
        </p:nvSpPr>
        <p:spPr bwMode="auto">
          <a:xfrm flipV="1">
            <a:off x="151259" y="83671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FC8C2382-C555-42F8-83E9-A1242ECC149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8" name="灯片编号占位符 2">
            <a:extLst>
              <a:ext uri="{FF2B5EF4-FFF2-40B4-BE49-F238E27FC236}">
                <a16:creationId xmlns:a16="http://schemas.microsoft.com/office/drawing/2014/main" id="{26C7FF84-5BD4-437D-9211-701BE418EF1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907704" y="311691"/>
            <a:ext cx="6563072" cy="634082"/>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新型金属卤化物钙钛矿结构</a:t>
            </a:r>
          </a:p>
        </p:txBody>
      </p:sp>
      <p:sp>
        <p:nvSpPr>
          <p:cNvPr id="6" name="内容占位符 5"/>
          <p:cNvSpPr txBox="1"/>
          <p:nvPr/>
        </p:nvSpPr>
        <p:spPr>
          <a:xfrm>
            <a:off x="611560" y="1096144"/>
            <a:ext cx="8229600" cy="2692896"/>
          </a:xfrm>
          <a:prstGeom prst="rect">
            <a:avLst/>
          </a:prstGeom>
          <a:solidFill>
            <a:schemeClr val="bg1"/>
          </a:solidFill>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eaLnBrk="1" hangingPunct="1"/>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金属卤化物钙钛矿是传统氧化物钙钛矿的一种变形，其分子式为</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kern="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Pb</a:t>
            </a:r>
            <a:r>
              <a:rPr lang="en-US" altLang="zh-CN" sz="2400" b="1" kern="0" dirty="0">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0" baseline="-25000" dirty="0">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代表卤族元素</a:t>
            </a:r>
            <a:r>
              <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Cl</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Br</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。由</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基团替代顶角的原子，</a:t>
            </a:r>
            <a:r>
              <a:rPr lang="en-US" altLang="zh-CN" sz="2400" b="1" kern="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Pb</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位于体心，卤族元素替代面心。所以</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NH</a:t>
            </a:r>
            <a:r>
              <a:rPr lang="en-US" altLang="zh-CN" sz="24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kern="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Pb</a:t>
            </a:r>
            <a:r>
              <a:rPr lang="en-US" altLang="zh-CN" sz="2400" b="1" kern="0" dirty="0">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0" baseline="-25000" dirty="0">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也叫有机无机杂化的金属卤化物钙钛矿</a:t>
            </a:r>
            <a:endPar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有机无机杂化的钙钛矿不稳定，人们又发展了无机的金属卤化物钙钛矿，如</a:t>
            </a:r>
            <a:r>
              <a:rPr lang="en-US" altLang="zh-CN"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CsPbX</a:t>
            </a:r>
            <a:r>
              <a:rPr lang="en-US" altLang="zh-CN" sz="2400" b="1" kern="0"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en-US"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11" descr="说明: QQ截图201505261707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483288"/>
            <a:ext cx="3032694" cy="285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7"/>
          <p:cNvSpPr>
            <a:spLocks noChangeArrowheads="1"/>
          </p:cNvSpPr>
          <p:nvPr/>
        </p:nvSpPr>
        <p:spPr bwMode="auto">
          <a:xfrm flipV="1">
            <a:off x="167369" y="90291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页脚占位符 1">
            <a:extLst>
              <a:ext uri="{FF2B5EF4-FFF2-40B4-BE49-F238E27FC236}">
                <a16:creationId xmlns:a16="http://schemas.microsoft.com/office/drawing/2014/main" id="{EAFDFA98-BC5B-4714-A153-C368C0ACB4C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406EDF34-99CD-486E-89D8-0A7952831C3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15816" y="1700808"/>
            <a:ext cx="3744416" cy="158417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页脚占位符 1">
            <a:extLst>
              <a:ext uri="{FF2B5EF4-FFF2-40B4-BE49-F238E27FC236}">
                <a16:creationId xmlns:a16="http://schemas.microsoft.com/office/drawing/2014/main" id="{166BCA6B-896E-458D-9D97-26173FE136E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FE527E84-B688-4A59-BA0A-55FEC50812F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408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rrowheads="1"/>
          </p:cNvSpPr>
          <p:nvPr>
            <p:ph type="title" idx="4294967295"/>
          </p:nvPr>
        </p:nvSpPr>
        <p:spPr bwMode="auto">
          <a:xfrm>
            <a:off x="1757363" y="347440"/>
            <a:ext cx="7010400" cy="60982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p>
            <a:pPr algn="l">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晶格的基本平移矢量--- 基矢</a:t>
            </a:r>
          </a:p>
        </p:txBody>
      </p:sp>
      <p:sp>
        <p:nvSpPr>
          <p:cNvPr id="62468" name="Text Box 4"/>
          <p:cNvSpPr txBox="1">
            <a:spLocks noChangeArrowheads="1"/>
          </p:cNvSpPr>
          <p:nvPr/>
        </p:nvSpPr>
        <p:spPr bwMode="auto">
          <a:xfrm>
            <a:off x="827584" y="1190557"/>
            <a:ext cx="7792591"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点阵是一种数学抽象，用来概括晶体结构的周期性。</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布拉菲格子中，整个晶体结构可以看作由代表基元的点沿空间三个不同方向，按一定的距离周期性地平移构成 </a:t>
            </a:r>
          </a:p>
        </p:txBody>
      </p:sp>
      <p:grpSp>
        <p:nvGrpSpPr>
          <p:cNvPr id="62469" name="组合 1"/>
          <p:cNvGrpSpPr/>
          <p:nvPr/>
        </p:nvGrpSpPr>
        <p:grpSpPr bwMode="auto">
          <a:xfrm>
            <a:off x="5085820" y="2807275"/>
            <a:ext cx="4051300" cy="3181350"/>
            <a:chOff x="5129213" y="2708275"/>
            <a:chExt cx="4051300" cy="3181350"/>
          </a:xfrm>
        </p:grpSpPr>
        <p:pic>
          <p:nvPicPr>
            <p:cNvPr id="624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213" y="2708275"/>
              <a:ext cx="40513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4" name="Line 6"/>
            <p:cNvSpPr>
              <a:spLocks noChangeShapeType="1"/>
            </p:cNvSpPr>
            <p:nvPr/>
          </p:nvSpPr>
          <p:spPr bwMode="auto">
            <a:xfrm flipV="1">
              <a:off x="5313363" y="4364038"/>
              <a:ext cx="288925" cy="79216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7"/>
            <p:cNvSpPr>
              <a:spLocks noChangeShapeType="1"/>
            </p:cNvSpPr>
            <p:nvPr/>
          </p:nvSpPr>
          <p:spPr bwMode="auto">
            <a:xfrm rot="-5400000">
              <a:off x="5824538" y="4564062"/>
              <a:ext cx="7938" cy="119221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Line 8"/>
            <p:cNvSpPr>
              <a:spLocks noChangeShapeType="1"/>
            </p:cNvSpPr>
            <p:nvPr/>
          </p:nvSpPr>
          <p:spPr bwMode="auto">
            <a:xfrm rot="-5400000">
              <a:off x="5557838" y="4079875"/>
              <a:ext cx="800100" cy="136842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7" name="Line 9"/>
            <p:cNvSpPr>
              <a:spLocks noChangeShapeType="1"/>
            </p:cNvSpPr>
            <p:nvPr/>
          </p:nvSpPr>
          <p:spPr bwMode="auto">
            <a:xfrm rot="-5400000">
              <a:off x="5233193" y="3396457"/>
              <a:ext cx="1808163" cy="17272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Line 10"/>
            <p:cNvSpPr>
              <a:spLocks noChangeShapeType="1"/>
            </p:cNvSpPr>
            <p:nvPr/>
          </p:nvSpPr>
          <p:spPr bwMode="auto">
            <a:xfrm rot="-5400000">
              <a:off x="6097588" y="3540125"/>
              <a:ext cx="800100" cy="244792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68363" name="Text Box 11"/>
          <p:cNvSpPr txBox="1">
            <a:spLocks noChangeArrowheads="1"/>
          </p:cNvSpPr>
          <p:nvPr/>
        </p:nvSpPr>
        <p:spPr bwMode="auto">
          <a:xfrm>
            <a:off x="827584" y="4089367"/>
            <a:ext cx="3759209"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从一个格点出发的</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基矢</a:t>
            </a:r>
            <a:r>
              <a:rPr lang="zh-CN" altLang="en-US" sz="2600" b="1" dirty="0">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只能指向另一个格点，且不能穿过第</a:t>
            </a:r>
            <a:r>
              <a:rPr lang="en-US" altLang="zh-CN" sz="2600" b="1" dirty="0">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600" b="1" dirty="0">
                <a:solidFill>
                  <a:srgbClr val="800080"/>
                </a:solidFill>
                <a:latin typeface="Times New Roman" panose="02020603050405020304" pitchFamily="18" charset="0"/>
                <a:ea typeface="微软雅黑" panose="020B0503020204020204" pitchFamily="34" charset="-122"/>
                <a:cs typeface="Times New Roman" panose="02020603050405020304" pitchFamily="18" charset="0"/>
              </a:rPr>
              <a:t>个格点</a:t>
            </a:r>
          </a:p>
        </p:txBody>
      </p:sp>
      <p:sp>
        <p:nvSpPr>
          <p:cNvPr id="868364" name="Text Box 12"/>
          <p:cNvSpPr txBox="1">
            <a:spLocks noChangeArrowheads="1"/>
          </p:cNvSpPr>
          <p:nvPr/>
        </p:nvSpPr>
        <p:spPr bwMode="auto">
          <a:xfrm>
            <a:off x="827584" y="2568066"/>
            <a:ext cx="3185487"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各个方向上平移周期</a:t>
            </a:r>
            <a:endParaRPr lang="en-US" altLang="zh-CN"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的基本矢量</a:t>
            </a:r>
            <a:r>
              <a:rPr lang="en-US" altLang="zh-CN"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8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本平移</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矢</a:t>
            </a:r>
            <a:r>
              <a:rPr lang="zh-CN" altLang="en-US" sz="28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量</a:t>
            </a:r>
          </a:p>
        </p:txBody>
      </p:sp>
      <p:sp>
        <p:nvSpPr>
          <p:cNvPr id="15" name="Rectangle 37"/>
          <p:cNvSpPr>
            <a:spLocks noChangeArrowheads="1"/>
          </p:cNvSpPr>
          <p:nvPr/>
        </p:nvSpPr>
        <p:spPr bwMode="auto">
          <a:xfrm flipV="1">
            <a:off x="106363" y="98072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6" name="页脚占位符 1">
            <a:extLst>
              <a:ext uri="{FF2B5EF4-FFF2-40B4-BE49-F238E27FC236}">
                <a16:creationId xmlns:a16="http://schemas.microsoft.com/office/drawing/2014/main" id="{7C9AE638-BDF9-4CA1-A6D2-D2733CCD7AB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7" name="灯片编号占位符 2">
            <a:extLst>
              <a:ext uri="{FF2B5EF4-FFF2-40B4-BE49-F238E27FC236}">
                <a16:creationId xmlns:a16="http://schemas.microsoft.com/office/drawing/2014/main" id="{B8096738-5926-4817-B107-7417AEFDD7E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8363"/>
                                        </p:tgtEl>
                                        <p:attrNameLst>
                                          <p:attrName>style.visibility</p:attrName>
                                        </p:attrNameLst>
                                      </p:cBhvr>
                                      <p:to>
                                        <p:strVal val="visible"/>
                                      </p:to>
                                    </p:set>
                                    <p:animEffect transition="in" filter="dissolve">
                                      <p:cBhvr>
                                        <p:cTn id="7" dur="500"/>
                                        <p:tgtEl>
                                          <p:spTgt spid="8683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68364"/>
                                        </p:tgtEl>
                                        <p:attrNameLst>
                                          <p:attrName>style.visibility</p:attrName>
                                        </p:attrNameLst>
                                      </p:cBhvr>
                                      <p:to>
                                        <p:strVal val="visible"/>
                                      </p:to>
                                    </p:set>
                                    <p:animEffect transition="in" filter="dissolve">
                                      <p:cBhvr>
                                        <p:cTn id="12" dur="500"/>
                                        <p:tgtEl>
                                          <p:spTgt spid="868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63" grpId="0"/>
      <p:bldP spid="8683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rrowheads="1"/>
          </p:cNvSpPr>
          <p:nvPr>
            <p:ph type="title" idx="4294967295"/>
          </p:nvPr>
        </p:nvSpPr>
        <p:spPr bwMode="auto">
          <a:xfrm>
            <a:off x="2050060" y="-27384"/>
            <a:ext cx="7010400" cy="15271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晶胞 —— 原胞</a:t>
            </a:r>
            <a:b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b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         —— 单胞（惯用晶胞）</a:t>
            </a:r>
          </a:p>
        </p:txBody>
      </p:sp>
      <p:sp>
        <p:nvSpPr>
          <p:cNvPr id="63492" name="Rectangle 3"/>
          <p:cNvSpPr>
            <a:spLocks noGrp="1" noRot="1" noChangeArrowheads="1"/>
          </p:cNvSpPr>
          <p:nvPr>
            <p:ph type="body" sz="half" idx="4294967295"/>
          </p:nvPr>
        </p:nvSpPr>
        <p:spPr bwMode="auto">
          <a:xfrm>
            <a:off x="1545995" y="1449130"/>
            <a:ext cx="7643813" cy="431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晶格具有周期性→周期性重复单元称为晶胞</a:t>
            </a:r>
          </a:p>
          <a:p>
            <a:pPr eaLnBrk="1" hangingPunct="1">
              <a:buFont typeface="Wingdings" panose="05000000000000000000" pitchFamily="2" charset="2"/>
              <a:buNone/>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493" name="Text Box 5"/>
          <p:cNvSpPr txBox="1">
            <a:spLocks noChangeArrowheads="1"/>
          </p:cNvSpPr>
          <p:nvPr/>
        </p:nvSpPr>
        <p:spPr bwMode="auto">
          <a:xfrm>
            <a:off x="181176" y="1844824"/>
            <a:ext cx="4146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原胞</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primitive unit cell</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br>
              <a:rPr lang="zh-CN" altLang="en-US" sz="24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体积最小的晶胞</a:t>
            </a:r>
            <a:r>
              <a:rPr lang="en-US" altLang="zh-CN"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点阵中</a:t>
            </a:r>
          </a:p>
          <a:p>
            <a:pPr eaLnBrk="1" hangingPunct="1"/>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产生完全平移覆盖的最小单元</a:t>
            </a:r>
          </a:p>
        </p:txBody>
      </p:sp>
      <p:grpSp>
        <p:nvGrpSpPr>
          <p:cNvPr id="63494" name="Group 6"/>
          <p:cNvGrpSpPr/>
          <p:nvPr/>
        </p:nvGrpSpPr>
        <p:grpSpPr bwMode="auto">
          <a:xfrm>
            <a:off x="3491880" y="1969417"/>
            <a:ext cx="5880100" cy="3979863"/>
            <a:chOff x="2572" y="7043"/>
            <a:chExt cx="4632" cy="3133"/>
          </a:xfrm>
        </p:grpSpPr>
        <p:grpSp>
          <p:nvGrpSpPr>
            <p:cNvPr id="63500" name="Group 7"/>
            <p:cNvGrpSpPr/>
            <p:nvPr/>
          </p:nvGrpSpPr>
          <p:grpSpPr bwMode="auto">
            <a:xfrm>
              <a:off x="2572" y="7043"/>
              <a:ext cx="4632" cy="3133"/>
              <a:chOff x="2660" y="1784"/>
              <a:chExt cx="4632" cy="3133"/>
            </a:xfrm>
          </p:grpSpPr>
          <p:grpSp>
            <p:nvGrpSpPr>
              <p:cNvPr id="63525" name="Group 8"/>
              <p:cNvGrpSpPr/>
              <p:nvPr/>
            </p:nvGrpSpPr>
            <p:grpSpPr bwMode="auto">
              <a:xfrm>
                <a:off x="3597" y="2032"/>
                <a:ext cx="3695" cy="57"/>
                <a:chOff x="3597" y="2032"/>
                <a:chExt cx="3695" cy="57"/>
              </a:xfrm>
            </p:grpSpPr>
            <p:grpSp>
              <p:nvGrpSpPr>
                <p:cNvPr id="63901" name="Group 9"/>
                <p:cNvGrpSpPr/>
                <p:nvPr/>
              </p:nvGrpSpPr>
              <p:grpSpPr bwMode="auto">
                <a:xfrm>
                  <a:off x="3597" y="2032"/>
                  <a:ext cx="454" cy="57"/>
                  <a:chOff x="3597" y="2032"/>
                  <a:chExt cx="454" cy="57"/>
                </a:xfrm>
              </p:grpSpPr>
              <p:sp>
                <p:nvSpPr>
                  <p:cNvPr id="63923"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4"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2" name="Group 12"/>
                <p:cNvGrpSpPr/>
                <p:nvPr/>
              </p:nvGrpSpPr>
              <p:grpSpPr bwMode="auto">
                <a:xfrm>
                  <a:off x="4066" y="2032"/>
                  <a:ext cx="454" cy="57"/>
                  <a:chOff x="3597" y="2032"/>
                  <a:chExt cx="454" cy="57"/>
                </a:xfrm>
              </p:grpSpPr>
              <p:sp>
                <p:nvSpPr>
                  <p:cNvPr id="63921"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2"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3" name="Group 15"/>
                <p:cNvGrpSpPr/>
                <p:nvPr/>
              </p:nvGrpSpPr>
              <p:grpSpPr bwMode="auto">
                <a:xfrm>
                  <a:off x="4530" y="2032"/>
                  <a:ext cx="454" cy="57"/>
                  <a:chOff x="3597" y="2032"/>
                  <a:chExt cx="454" cy="57"/>
                </a:xfrm>
              </p:grpSpPr>
              <p:sp>
                <p:nvSpPr>
                  <p:cNvPr id="63919"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0"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4" name="Group 18"/>
                <p:cNvGrpSpPr/>
                <p:nvPr/>
              </p:nvGrpSpPr>
              <p:grpSpPr bwMode="auto">
                <a:xfrm>
                  <a:off x="4998" y="2032"/>
                  <a:ext cx="454" cy="57"/>
                  <a:chOff x="3597" y="2032"/>
                  <a:chExt cx="454" cy="57"/>
                </a:xfrm>
              </p:grpSpPr>
              <p:sp>
                <p:nvSpPr>
                  <p:cNvPr id="63917"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8"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5" name="Group 21"/>
                <p:cNvGrpSpPr/>
                <p:nvPr/>
              </p:nvGrpSpPr>
              <p:grpSpPr bwMode="auto">
                <a:xfrm>
                  <a:off x="5454" y="2032"/>
                  <a:ext cx="454" cy="57"/>
                  <a:chOff x="3597" y="2032"/>
                  <a:chExt cx="454" cy="57"/>
                </a:xfrm>
              </p:grpSpPr>
              <p:sp>
                <p:nvSpPr>
                  <p:cNvPr id="63915"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6"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6" name="Group 24"/>
                <p:cNvGrpSpPr/>
                <p:nvPr/>
              </p:nvGrpSpPr>
              <p:grpSpPr bwMode="auto">
                <a:xfrm>
                  <a:off x="5922" y="2032"/>
                  <a:ext cx="454" cy="57"/>
                  <a:chOff x="3597" y="2032"/>
                  <a:chExt cx="454" cy="57"/>
                </a:xfrm>
              </p:grpSpPr>
              <p:sp>
                <p:nvSpPr>
                  <p:cNvPr id="63913"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4"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7" name="Group 27"/>
                <p:cNvGrpSpPr/>
                <p:nvPr/>
              </p:nvGrpSpPr>
              <p:grpSpPr bwMode="auto">
                <a:xfrm>
                  <a:off x="6382" y="2032"/>
                  <a:ext cx="454" cy="57"/>
                  <a:chOff x="3597" y="2032"/>
                  <a:chExt cx="454" cy="57"/>
                </a:xfrm>
              </p:grpSpPr>
              <p:sp>
                <p:nvSpPr>
                  <p:cNvPr id="63911"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2"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8" name="Group 30"/>
                <p:cNvGrpSpPr/>
                <p:nvPr/>
              </p:nvGrpSpPr>
              <p:grpSpPr bwMode="auto">
                <a:xfrm>
                  <a:off x="6838" y="2032"/>
                  <a:ext cx="454" cy="57"/>
                  <a:chOff x="3597" y="2032"/>
                  <a:chExt cx="454" cy="57"/>
                </a:xfrm>
              </p:grpSpPr>
              <p:sp>
                <p:nvSpPr>
                  <p:cNvPr id="63909"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0"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6" name="Group 33"/>
              <p:cNvGrpSpPr/>
              <p:nvPr/>
            </p:nvGrpSpPr>
            <p:grpSpPr bwMode="auto">
              <a:xfrm rot="6600000">
                <a:off x="1804" y="3323"/>
                <a:ext cx="3129" cy="57"/>
                <a:chOff x="3597" y="2032"/>
                <a:chExt cx="3695" cy="57"/>
              </a:xfrm>
            </p:grpSpPr>
            <p:grpSp>
              <p:nvGrpSpPr>
                <p:cNvPr id="63877" name="Group 34"/>
                <p:cNvGrpSpPr/>
                <p:nvPr/>
              </p:nvGrpSpPr>
              <p:grpSpPr bwMode="auto">
                <a:xfrm>
                  <a:off x="3597" y="2032"/>
                  <a:ext cx="454" cy="57"/>
                  <a:chOff x="3597" y="2032"/>
                  <a:chExt cx="454" cy="57"/>
                </a:xfrm>
              </p:grpSpPr>
              <p:sp>
                <p:nvSpPr>
                  <p:cNvPr id="63899"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00"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78" name="Group 37"/>
                <p:cNvGrpSpPr/>
                <p:nvPr/>
              </p:nvGrpSpPr>
              <p:grpSpPr bwMode="auto">
                <a:xfrm>
                  <a:off x="4066" y="2032"/>
                  <a:ext cx="454" cy="57"/>
                  <a:chOff x="3597" y="2032"/>
                  <a:chExt cx="454" cy="57"/>
                </a:xfrm>
              </p:grpSpPr>
              <p:sp>
                <p:nvSpPr>
                  <p:cNvPr id="63897"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8"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79" name="Group 40"/>
                <p:cNvGrpSpPr/>
                <p:nvPr/>
              </p:nvGrpSpPr>
              <p:grpSpPr bwMode="auto">
                <a:xfrm>
                  <a:off x="4530" y="2032"/>
                  <a:ext cx="454" cy="57"/>
                  <a:chOff x="3597" y="2032"/>
                  <a:chExt cx="454" cy="57"/>
                </a:xfrm>
              </p:grpSpPr>
              <p:sp>
                <p:nvSpPr>
                  <p:cNvPr id="63895"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6"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0" name="Group 43"/>
                <p:cNvGrpSpPr/>
                <p:nvPr/>
              </p:nvGrpSpPr>
              <p:grpSpPr bwMode="auto">
                <a:xfrm>
                  <a:off x="4998" y="2032"/>
                  <a:ext cx="454" cy="57"/>
                  <a:chOff x="3597" y="2032"/>
                  <a:chExt cx="454" cy="57"/>
                </a:xfrm>
              </p:grpSpPr>
              <p:sp>
                <p:nvSpPr>
                  <p:cNvPr id="63893"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4"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1" name="Group 46"/>
                <p:cNvGrpSpPr/>
                <p:nvPr/>
              </p:nvGrpSpPr>
              <p:grpSpPr bwMode="auto">
                <a:xfrm>
                  <a:off x="5454" y="2032"/>
                  <a:ext cx="454" cy="57"/>
                  <a:chOff x="3597" y="2032"/>
                  <a:chExt cx="454" cy="57"/>
                </a:xfrm>
              </p:grpSpPr>
              <p:sp>
                <p:nvSpPr>
                  <p:cNvPr id="63891"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2"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2" name="Group 49"/>
                <p:cNvGrpSpPr/>
                <p:nvPr/>
              </p:nvGrpSpPr>
              <p:grpSpPr bwMode="auto">
                <a:xfrm>
                  <a:off x="5922" y="2032"/>
                  <a:ext cx="454" cy="57"/>
                  <a:chOff x="3597" y="2032"/>
                  <a:chExt cx="454" cy="57"/>
                </a:xfrm>
              </p:grpSpPr>
              <p:sp>
                <p:nvSpPr>
                  <p:cNvPr id="63889"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0"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3" name="Group 52"/>
                <p:cNvGrpSpPr/>
                <p:nvPr/>
              </p:nvGrpSpPr>
              <p:grpSpPr bwMode="auto">
                <a:xfrm>
                  <a:off x="6382" y="2032"/>
                  <a:ext cx="454" cy="57"/>
                  <a:chOff x="3597" y="2032"/>
                  <a:chExt cx="454" cy="57"/>
                </a:xfrm>
              </p:grpSpPr>
              <p:sp>
                <p:nvSpPr>
                  <p:cNvPr id="63887"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88"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4" name="Group 55"/>
                <p:cNvGrpSpPr/>
                <p:nvPr/>
              </p:nvGrpSpPr>
              <p:grpSpPr bwMode="auto">
                <a:xfrm>
                  <a:off x="6838" y="2032"/>
                  <a:ext cx="454" cy="57"/>
                  <a:chOff x="3597" y="2032"/>
                  <a:chExt cx="454" cy="57"/>
                </a:xfrm>
              </p:grpSpPr>
              <p:sp>
                <p:nvSpPr>
                  <p:cNvPr id="63885"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86"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7" name="Group 58"/>
              <p:cNvGrpSpPr/>
              <p:nvPr/>
            </p:nvGrpSpPr>
            <p:grpSpPr bwMode="auto">
              <a:xfrm rot="6600000">
                <a:off x="2252" y="3324"/>
                <a:ext cx="3129" cy="57"/>
                <a:chOff x="3597" y="2032"/>
                <a:chExt cx="3695" cy="57"/>
              </a:xfrm>
            </p:grpSpPr>
            <p:grpSp>
              <p:nvGrpSpPr>
                <p:cNvPr id="63853" name="Group 59"/>
                <p:cNvGrpSpPr/>
                <p:nvPr/>
              </p:nvGrpSpPr>
              <p:grpSpPr bwMode="auto">
                <a:xfrm>
                  <a:off x="3597" y="2032"/>
                  <a:ext cx="454" cy="57"/>
                  <a:chOff x="3597" y="2032"/>
                  <a:chExt cx="454" cy="57"/>
                </a:xfrm>
              </p:grpSpPr>
              <p:sp>
                <p:nvSpPr>
                  <p:cNvPr id="63875"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6"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4" name="Group 62"/>
                <p:cNvGrpSpPr/>
                <p:nvPr/>
              </p:nvGrpSpPr>
              <p:grpSpPr bwMode="auto">
                <a:xfrm>
                  <a:off x="4066" y="2032"/>
                  <a:ext cx="454" cy="57"/>
                  <a:chOff x="3597" y="2032"/>
                  <a:chExt cx="454" cy="57"/>
                </a:xfrm>
              </p:grpSpPr>
              <p:sp>
                <p:nvSpPr>
                  <p:cNvPr id="63873"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4"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5" name="Group 65"/>
                <p:cNvGrpSpPr/>
                <p:nvPr/>
              </p:nvGrpSpPr>
              <p:grpSpPr bwMode="auto">
                <a:xfrm>
                  <a:off x="4530" y="2032"/>
                  <a:ext cx="454" cy="57"/>
                  <a:chOff x="3597" y="2032"/>
                  <a:chExt cx="454" cy="57"/>
                </a:xfrm>
              </p:grpSpPr>
              <p:sp>
                <p:nvSpPr>
                  <p:cNvPr id="63871"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2"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6" name="Group 68"/>
                <p:cNvGrpSpPr/>
                <p:nvPr/>
              </p:nvGrpSpPr>
              <p:grpSpPr bwMode="auto">
                <a:xfrm>
                  <a:off x="4998" y="2032"/>
                  <a:ext cx="454" cy="57"/>
                  <a:chOff x="3597" y="2032"/>
                  <a:chExt cx="454" cy="57"/>
                </a:xfrm>
              </p:grpSpPr>
              <p:sp>
                <p:nvSpPr>
                  <p:cNvPr id="63869"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0"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7" name="Group 71"/>
                <p:cNvGrpSpPr/>
                <p:nvPr/>
              </p:nvGrpSpPr>
              <p:grpSpPr bwMode="auto">
                <a:xfrm>
                  <a:off x="5454" y="2032"/>
                  <a:ext cx="454" cy="57"/>
                  <a:chOff x="3597" y="2032"/>
                  <a:chExt cx="454" cy="57"/>
                </a:xfrm>
              </p:grpSpPr>
              <p:sp>
                <p:nvSpPr>
                  <p:cNvPr id="63867"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8"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8" name="Group 74"/>
                <p:cNvGrpSpPr/>
                <p:nvPr/>
              </p:nvGrpSpPr>
              <p:grpSpPr bwMode="auto">
                <a:xfrm>
                  <a:off x="5922" y="2032"/>
                  <a:ext cx="454" cy="57"/>
                  <a:chOff x="3597" y="2032"/>
                  <a:chExt cx="454" cy="57"/>
                </a:xfrm>
              </p:grpSpPr>
              <p:sp>
                <p:nvSpPr>
                  <p:cNvPr id="63865"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6"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9" name="Group 77"/>
                <p:cNvGrpSpPr/>
                <p:nvPr/>
              </p:nvGrpSpPr>
              <p:grpSpPr bwMode="auto">
                <a:xfrm>
                  <a:off x="6382" y="2032"/>
                  <a:ext cx="454" cy="57"/>
                  <a:chOff x="3597" y="2032"/>
                  <a:chExt cx="454" cy="57"/>
                </a:xfrm>
              </p:grpSpPr>
              <p:sp>
                <p:nvSpPr>
                  <p:cNvPr id="63863"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4"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60" name="Group 80"/>
                <p:cNvGrpSpPr/>
                <p:nvPr/>
              </p:nvGrpSpPr>
              <p:grpSpPr bwMode="auto">
                <a:xfrm>
                  <a:off x="6838" y="2032"/>
                  <a:ext cx="454" cy="57"/>
                  <a:chOff x="3597" y="2032"/>
                  <a:chExt cx="454" cy="57"/>
                </a:xfrm>
              </p:grpSpPr>
              <p:sp>
                <p:nvSpPr>
                  <p:cNvPr id="63861"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2"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8" name="Group 83"/>
              <p:cNvGrpSpPr/>
              <p:nvPr/>
            </p:nvGrpSpPr>
            <p:grpSpPr bwMode="auto">
              <a:xfrm rot="6600000">
                <a:off x="2715" y="3320"/>
                <a:ext cx="3129" cy="57"/>
                <a:chOff x="3597" y="2032"/>
                <a:chExt cx="3695" cy="57"/>
              </a:xfrm>
            </p:grpSpPr>
            <p:grpSp>
              <p:nvGrpSpPr>
                <p:cNvPr id="63829" name="Group 84"/>
                <p:cNvGrpSpPr/>
                <p:nvPr/>
              </p:nvGrpSpPr>
              <p:grpSpPr bwMode="auto">
                <a:xfrm>
                  <a:off x="3597" y="2032"/>
                  <a:ext cx="454" cy="57"/>
                  <a:chOff x="3597" y="2032"/>
                  <a:chExt cx="454" cy="57"/>
                </a:xfrm>
              </p:grpSpPr>
              <p:sp>
                <p:nvSpPr>
                  <p:cNvPr id="63851"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52"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0" name="Group 87"/>
                <p:cNvGrpSpPr/>
                <p:nvPr/>
              </p:nvGrpSpPr>
              <p:grpSpPr bwMode="auto">
                <a:xfrm>
                  <a:off x="4066" y="2032"/>
                  <a:ext cx="454" cy="57"/>
                  <a:chOff x="3597" y="2032"/>
                  <a:chExt cx="454" cy="57"/>
                </a:xfrm>
              </p:grpSpPr>
              <p:sp>
                <p:nvSpPr>
                  <p:cNvPr id="63849"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50"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1" name="Group 90"/>
                <p:cNvGrpSpPr/>
                <p:nvPr/>
              </p:nvGrpSpPr>
              <p:grpSpPr bwMode="auto">
                <a:xfrm>
                  <a:off x="4530" y="2032"/>
                  <a:ext cx="454" cy="57"/>
                  <a:chOff x="3597" y="2032"/>
                  <a:chExt cx="454" cy="57"/>
                </a:xfrm>
              </p:grpSpPr>
              <p:sp>
                <p:nvSpPr>
                  <p:cNvPr id="63847"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8"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2" name="Group 93"/>
                <p:cNvGrpSpPr/>
                <p:nvPr/>
              </p:nvGrpSpPr>
              <p:grpSpPr bwMode="auto">
                <a:xfrm>
                  <a:off x="4998" y="2032"/>
                  <a:ext cx="454" cy="57"/>
                  <a:chOff x="3597" y="2032"/>
                  <a:chExt cx="454" cy="57"/>
                </a:xfrm>
              </p:grpSpPr>
              <p:sp>
                <p:nvSpPr>
                  <p:cNvPr id="63845"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6"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3" name="Group 96"/>
                <p:cNvGrpSpPr/>
                <p:nvPr/>
              </p:nvGrpSpPr>
              <p:grpSpPr bwMode="auto">
                <a:xfrm>
                  <a:off x="5454" y="2032"/>
                  <a:ext cx="454" cy="57"/>
                  <a:chOff x="3597" y="2032"/>
                  <a:chExt cx="454" cy="57"/>
                </a:xfrm>
              </p:grpSpPr>
              <p:sp>
                <p:nvSpPr>
                  <p:cNvPr id="63843"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4"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4" name="Group 99"/>
                <p:cNvGrpSpPr/>
                <p:nvPr/>
              </p:nvGrpSpPr>
              <p:grpSpPr bwMode="auto">
                <a:xfrm>
                  <a:off x="5922" y="2032"/>
                  <a:ext cx="454" cy="57"/>
                  <a:chOff x="3597" y="2032"/>
                  <a:chExt cx="454" cy="57"/>
                </a:xfrm>
              </p:grpSpPr>
              <p:sp>
                <p:nvSpPr>
                  <p:cNvPr id="63841"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2"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5" name="Group 102"/>
                <p:cNvGrpSpPr/>
                <p:nvPr/>
              </p:nvGrpSpPr>
              <p:grpSpPr bwMode="auto">
                <a:xfrm>
                  <a:off x="6382" y="2032"/>
                  <a:ext cx="454" cy="57"/>
                  <a:chOff x="3597" y="2032"/>
                  <a:chExt cx="454" cy="57"/>
                </a:xfrm>
              </p:grpSpPr>
              <p:sp>
                <p:nvSpPr>
                  <p:cNvPr id="63839"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0"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6" name="Group 105"/>
                <p:cNvGrpSpPr/>
                <p:nvPr/>
              </p:nvGrpSpPr>
              <p:grpSpPr bwMode="auto">
                <a:xfrm>
                  <a:off x="6838" y="2032"/>
                  <a:ext cx="454" cy="57"/>
                  <a:chOff x="3597" y="2032"/>
                  <a:chExt cx="454" cy="57"/>
                </a:xfrm>
              </p:grpSpPr>
              <p:sp>
                <p:nvSpPr>
                  <p:cNvPr id="63837"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38"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9" name="Group 108"/>
              <p:cNvGrpSpPr/>
              <p:nvPr/>
            </p:nvGrpSpPr>
            <p:grpSpPr bwMode="auto">
              <a:xfrm rot="6600000">
                <a:off x="3191" y="3320"/>
                <a:ext cx="3129" cy="57"/>
                <a:chOff x="3597" y="2032"/>
                <a:chExt cx="3695" cy="57"/>
              </a:xfrm>
            </p:grpSpPr>
            <p:grpSp>
              <p:nvGrpSpPr>
                <p:cNvPr id="63805" name="Group 109"/>
                <p:cNvGrpSpPr/>
                <p:nvPr/>
              </p:nvGrpSpPr>
              <p:grpSpPr bwMode="auto">
                <a:xfrm>
                  <a:off x="3597" y="2032"/>
                  <a:ext cx="454" cy="57"/>
                  <a:chOff x="3597" y="2032"/>
                  <a:chExt cx="454" cy="57"/>
                </a:xfrm>
              </p:grpSpPr>
              <p:sp>
                <p:nvSpPr>
                  <p:cNvPr id="63827"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8"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6" name="Group 112"/>
                <p:cNvGrpSpPr/>
                <p:nvPr/>
              </p:nvGrpSpPr>
              <p:grpSpPr bwMode="auto">
                <a:xfrm>
                  <a:off x="4066" y="2032"/>
                  <a:ext cx="454" cy="57"/>
                  <a:chOff x="3597" y="2032"/>
                  <a:chExt cx="454" cy="57"/>
                </a:xfrm>
              </p:grpSpPr>
              <p:sp>
                <p:nvSpPr>
                  <p:cNvPr id="63825"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6"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7" name="Group 115"/>
                <p:cNvGrpSpPr/>
                <p:nvPr/>
              </p:nvGrpSpPr>
              <p:grpSpPr bwMode="auto">
                <a:xfrm>
                  <a:off x="4530" y="2032"/>
                  <a:ext cx="454" cy="57"/>
                  <a:chOff x="3597" y="2032"/>
                  <a:chExt cx="454" cy="57"/>
                </a:xfrm>
              </p:grpSpPr>
              <p:sp>
                <p:nvSpPr>
                  <p:cNvPr id="63823"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4"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8" name="Group 118"/>
                <p:cNvGrpSpPr/>
                <p:nvPr/>
              </p:nvGrpSpPr>
              <p:grpSpPr bwMode="auto">
                <a:xfrm>
                  <a:off x="4998" y="2032"/>
                  <a:ext cx="454" cy="57"/>
                  <a:chOff x="3597" y="2032"/>
                  <a:chExt cx="454" cy="57"/>
                </a:xfrm>
              </p:grpSpPr>
              <p:sp>
                <p:nvSpPr>
                  <p:cNvPr id="63821"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2"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9" name="Group 121"/>
                <p:cNvGrpSpPr/>
                <p:nvPr/>
              </p:nvGrpSpPr>
              <p:grpSpPr bwMode="auto">
                <a:xfrm>
                  <a:off x="5454" y="2032"/>
                  <a:ext cx="454" cy="57"/>
                  <a:chOff x="3597" y="2032"/>
                  <a:chExt cx="454" cy="57"/>
                </a:xfrm>
              </p:grpSpPr>
              <p:sp>
                <p:nvSpPr>
                  <p:cNvPr id="63819"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0"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0" name="Group 124"/>
                <p:cNvGrpSpPr/>
                <p:nvPr/>
              </p:nvGrpSpPr>
              <p:grpSpPr bwMode="auto">
                <a:xfrm>
                  <a:off x="5922" y="2032"/>
                  <a:ext cx="454" cy="57"/>
                  <a:chOff x="3597" y="2032"/>
                  <a:chExt cx="454" cy="57"/>
                </a:xfrm>
              </p:grpSpPr>
              <p:sp>
                <p:nvSpPr>
                  <p:cNvPr id="63817"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8"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1" name="Group 127"/>
                <p:cNvGrpSpPr/>
                <p:nvPr/>
              </p:nvGrpSpPr>
              <p:grpSpPr bwMode="auto">
                <a:xfrm>
                  <a:off x="6382" y="2032"/>
                  <a:ext cx="454" cy="57"/>
                  <a:chOff x="3597" y="2032"/>
                  <a:chExt cx="454" cy="57"/>
                </a:xfrm>
              </p:grpSpPr>
              <p:sp>
                <p:nvSpPr>
                  <p:cNvPr id="63815"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6"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2" name="Group 130"/>
                <p:cNvGrpSpPr/>
                <p:nvPr/>
              </p:nvGrpSpPr>
              <p:grpSpPr bwMode="auto">
                <a:xfrm>
                  <a:off x="6838" y="2032"/>
                  <a:ext cx="454" cy="57"/>
                  <a:chOff x="3597" y="2032"/>
                  <a:chExt cx="454" cy="57"/>
                </a:xfrm>
              </p:grpSpPr>
              <p:sp>
                <p:nvSpPr>
                  <p:cNvPr id="63813"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4"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0" name="Group 133"/>
              <p:cNvGrpSpPr/>
              <p:nvPr/>
            </p:nvGrpSpPr>
            <p:grpSpPr bwMode="auto">
              <a:xfrm rot="6600000">
                <a:off x="3643" y="3320"/>
                <a:ext cx="3129" cy="57"/>
                <a:chOff x="3597" y="2032"/>
                <a:chExt cx="3695" cy="57"/>
              </a:xfrm>
            </p:grpSpPr>
            <p:grpSp>
              <p:nvGrpSpPr>
                <p:cNvPr id="63781" name="Group 134"/>
                <p:cNvGrpSpPr/>
                <p:nvPr/>
              </p:nvGrpSpPr>
              <p:grpSpPr bwMode="auto">
                <a:xfrm>
                  <a:off x="3597" y="2032"/>
                  <a:ext cx="454" cy="57"/>
                  <a:chOff x="3597" y="2032"/>
                  <a:chExt cx="454" cy="57"/>
                </a:xfrm>
              </p:grpSpPr>
              <p:sp>
                <p:nvSpPr>
                  <p:cNvPr id="63803"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4"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2" name="Group 137"/>
                <p:cNvGrpSpPr/>
                <p:nvPr/>
              </p:nvGrpSpPr>
              <p:grpSpPr bwMode="auto">
                <a:xfrm>
                  <a:off x="4066" y="2032"/>
                  <a:ext cx="454" cy="57"/>
                  <a:chOff x="3597" y="2032"/>
                  <a:chExt cx="454" cy="57"/>
                </a:xfrm>
              </p:grpSpPr>
              <p:sp>
                <p:nvSpPr>
                  <p:cNvPr id="63801"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2"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3" name="Group 140"/>
                <p:cNvGrpSpPr/>
                <p:nvPr/>
              </p:nvGrpSpPr>
              <p:grpSpPr bwMode="auto">
                <a:xfrm>
                  <a:off x="4530" y="2032"/>
                  <a:ext cx="454" cy="57"/>
                  <a:chOff x="3597" y="2032"/>
                  <a:chExt cx="454" cy="57"/>
                </a:xfrm>
              </p:grpSpPr>
              <p:sp>
                <p:nvSpPr>
                  <p:cNvPr id="63799"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0"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4" name="Group 143"/>
                <p:cNvGrpSpPr/>
                <p:nvPr/>
              </p:nvGrpSpPr>
              <p:grpSpPr bwMode="auto">
                <a:xfrm>
                  <a:off x="4998" y="2032"/>
                  <a:ext cx="454" cy="57"/>
                  <a:chOff x="3597" y="2032"/>
                  <a:chExt cx="454" cy="57"/>
                </a:xfrm>
              </p:grpSpPr>
              <p:sp>
                <p:nvSpPr>
                  <p:cNvPr id="63797"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8"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5" name="Group 146"/>
                <p:cNvGrpSpPr/>
                <p:nvPr/>
              </p:nvGrpSpPr>
              <p:grpSpPr bwMode="auto">
                <a:xfrm>
                  <a:off x="5454" y="2032"/>
                  <a:ext cx="454" cy="57"/>
                  <a:chOff x="3597" y="2032"/>
                  <a:chExt cx="454" cy="57"/>
                </a:xfrm>
              </p:grpSpPr>
              <p:sp>
                <p:nvSpPr>
                  <p:cNvPr id="63795"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6"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6" name="Group 149"/>
                <p:cNvGrpSpPr/>
                <p:nvPr/>
              </p:nvGrpSpPr>
              <p:grpSpPr bwMode="auto">
                <a:xfrm>
                  <a:off x="5922" y="2032"/>
                  <a:ext cx="454" cy="57"/>
                  <a:chOff x="3597" y="2032"/>
                  <a:chExt cx="454" cy="57"/>
                </a:xfrm>
              </p:grpSpPr>
              <p:sp>
                <p:nvSpPr>
                  <p:cNvPr id="63793"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4"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7" name="Group 152"/>
                <p:cNvGrpSpPr/>
                <p:nvPr/>
              </p:nvGrpSpPr>
              <p:grpSpPr bwMode="auto">
                <a:xfrm>
                  <a:off x="6382" y="2032"/>
                  <a:ext cx="454" cy="57"/>
                  <a:chOff x="3597" y="2032"/>
                  <a:chExt cx="454" cy="57"/>
                </a:xfrm>
              </p:grpSpPr>
              <p:sp>
                <p:nvSpPr>
                  <p:cNvPr id="63791"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2"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8" name="Group 155"/>
                <p:cNvGrpSpPr/>
                <p:nvPr/>
              </p:nvGrpSpPr>
              <p:grpSpPr bwMode="auto">
                <a:xfrm>
                  <a:off x="6838" y="2032"/>
                  <a:ext cx="454" cy="57"/>
                  <a:chOff x="3597" y="2032"/>
                  <a:chExt cx="454" cy="57"/>
                </a:xfrm>
              </p:grpSpPr>
              <p:sp>
                <p:nvSpPr>
                  <p:cNvPr id="63789"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0"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1" name="Group 158"/>
              <p:cNvGrpSpPr/>
              <p:nvPr/>
            </p:nvGrpSpPr>
            <p:grpSpPr bwMode="auto">
              <a:xfrm rot="6600000">
                <a:off x="4119" y="3324"/>
                <a:ext cx="3129" cy="57"/>
                <a:chOff x="3597" y="2032"/>
                <a:chExt cx="3695" cy="57"/>
              </a:xfrm>
            </p:grpSpPr>
            <p:grpSp>
              <p:nvGrpSpPr>
                <p:cNvPr id="63757" name="Group 159"/>
                <p:cNvGrpSpPr/>
                <p:nvPr/>
              </p:nvGrpSpPr>
              <p:grpSpPr bwMode="auto">
                <a:xfrm>
                  <a:off x="3597" y="2032"/>
                  <a:ext cx="454" cy="57"/>
                  <a:chOff x="3597" y="2032"/>
                  <a:chExt cx="454" cy="57"/>
                </a:xfrm>
              </p:grpSpPr>
              <p:sp>
                <p:nvSpPr>
                  <p:cNvPr id="63779"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80"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58" name="Group 162"/>
                <p:cNvGrpSpPr/>
                <p:nvPr/>
              </p:nvGrpSpPr>
              <p:grpSpPr bwMode="auto">
                <a:xfrm>
                  <a:off x="4066" y="2032"/>
                  <a:ext cx="454" cy="57"/>
                  <a:chOff x="3597" y="2032"/>
                  <a:chExt cx="454" cy="57"/>
                </a:xfrm>
              </p:grpSpPr>
              <p:sp>
                <p:nvSpPr>
                  <p:cNvPr id="63777"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8"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59" name="Group 165"/>
                <p:cNvGrpSpPr/>
                <p:nvPr/>
              </p:nvGrpSpPr>
              <p:grpSpPr bwMode="auto">
                <a:xfrm>
                  <a:off x="4530" y="2032"/>
                  <a:ext cx="454" cy="57"/>
                  <a:chOff x="3597" y="2032"/>
                  <a:chExt cx="454" cy="57"/>
                </a:xfrm>
              </p:grpSpPr>
              <p:sp>
                <p:nvSpPr>
                  <p:cNvPr id="63775"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6"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0" name="Group 168"/>
                <p:cNvGrpSpPr/>
                <p:nvPr/>
              </p:nvGrpSpPr>
              <p:grpSpPr bwMode="auto">
                <a:xfrm>
                  <a:off x="4998" y="2032"/>
                  <a:ext cx="454" cy="57"/>
                  <a:chOff x="3597" y="2032"/>
                  <a:chExt cx="454" cy="57"/>
                </a:xfrm>
              </p:grpSpPr>
              <p:sp>
                <p:nvSpPr>
                  <p:cNvPr id="63773"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4"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1" name="Group 171"/>
                <p:cNvGrpSpPr/>
                <p:nvPr/>
              </p:nvGrpSpPr>
              <p:grpSpPr bwMode="auto">
                <a:xfrm>
                  <a:off x="5454" y="2032"/>
                  <a:ext cx="454" cy="57"/>
                  <a:chOff x="3597" y="2032"/>
                  <a:chExt cx="454" cy="57"/>
                </a:xfrm>
              </p:grpSpPr>
              <p:sp>
                <p:nvSpPr>
                  <p:cNvPr id="63771"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2"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2" name="Group 174"/>
                <p:cNvGrpSpPr/>
                <p:nvPr/>
              </p:nvGrpSpPr>
              <p:grpSpPr bwMode="auto">
                <a:xfrm>
                  <a:off x="5922" y="2032"/>
                  <a:ext cx="454" cy="57"/>
                  <a:chOff x="3597" y="2032"/>
                  <a:chExt cx="454" cy="57"/>
                </a:xfrm>
              </p:grpSpPr>
              <p:sp>
                <p:nvSpPr>
                  <p:cNvPr id="63769"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0"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3" name="Group 177"/>
                <p:cNvGrpSpPr/>
                <p:nvPr/>
              </p:nvGrpSpPr>
              <p:grpSpPr bwMode="auto">
                <a:xfrm>
                  <a:off x="6382" y="2032"/>
                  <a:ext cx="454" cy="57"/>
                  <a:chOff x="3597" y="2032"/>
                  <a:chExt cx="454" cy="57"/>
                </a:xfrm>
              </p:grpSpPr>
              <p:sp>
                <p:nvSpPr>
                  <p:cNvPr id="63767"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68"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4" name="Group 180"/>
                <p:cNvGrpSpPr/>
                <p:nvPr/>
              </p:nvGrpSpPr>
              <p:grpSpPr bwMode="auto">
                <a:xfrm>
                  <a:off x="6838" y="2032"/>
                  <a:ext cx="454" cy="57"/>
                  <a:chOff x="3597" y="2032"/>
                  <a:chExt cx="454" cy="57"/>
                </a:xfrm>
              </p:grpSpPr>
              <p:sp>
                <p:nvSpPr>
                  <p:cNvPr id="63765"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66"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2" name="Group 183"/>
              <p:cNvGrpSpPr/>
              <p:nvPr/>
            </p:nvGrpSpPr>
            <p:grpSpPr bwMode="auto">
              <a:xfrm rot="6600000">
                <a:off x="4575" y="3320"/>
                <a:ext cx="3129" cy="57"/>
                <a:chOff x="3597" y="2032"/>
                <a:chExt cx="3695" cy="57"/>
              </a:xfrm>
            </p:grpSpPr>
            <p:grpSp>
              <p:nvGrpSpPr>
                <p:cNvPr id="63733" name="Group 184"/>
                <p:cNvGrpSpPr/>
                <p:nvPr/>
              </p:nvGrpSpPr>
              <p:grpSpPr bwMode="auto">
                <a:xfrm>
                  <a:off x="3597" y="2032"/>
                  <a:ext cx="454" cy="57"/>
                  <a:chOff x="3597" y="2032"/>
                  <a:chExt cx="454" cy="57"/>
                </a:xfrm>
              </p:grpSpPr>
              <p:sp>
                <p:nvSpPr>
                  <p:cNvPr id="63755"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6"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4" name="Group 187"/>
                <p:cNvGrpSpPr/>
                <p:nvPr/>
              </p:nvGrpSpPr>
              <p:grpSpPr bwMode="auto">
                <a:xfrm>
                  <a:off x="4066" y="2032"/>
                  <a:ext cx="454" cy="57"/>
                  <a:chOff x="3597" y="2032"/>
                  <a:chExt cx="454" cy="57"/>
                </a:xfrm>
              </p:grpSpPr>
              <p:sp>
                <p:nvSpPr>
                  <p:cNvPr id="63753"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4"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5" name="Group 190"/>
                <p:cNvGrpSpPr/>
                <p:nvPr/>
              </p:nvGrpSpPr>
              <p:grpSpPr bwMode="auto">
                <a:xfrm>
                  <a:off x="4530" y="2032"/>
                  <a:ext cx="454" cy="57"/>
                  <a:chOff x="3597" y="2032"/>
                  <a:chExt cx="454" cy="57"/>
                </a:xfrm>
              </p:grpSpPr>
              <p:sp>
                <p:nvSpPr>
                  <p:cNvPr id="63751"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2"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6" name="Group 193"/>
                <p:cNvGrpSpPr/>
                <p:nvPr/>
              </p:nvGrpSpPr>
              <p:grpSpPr bwMode="auto">
                <a:xfrm>
                  <a:off x="4998" y="2032"/>
                  <a:ext cx="454" cy="57"/>
                  <a:chOff x="3597" y="2032"/>
                  <a:chExt cx="454" cy="57"/>
                </a:xfrm>
              </p:grpSpPr>
              <p:sp>
                <p:nvSpPr>
                  <p:cNvPr id="63749"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0"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7" name="Group 196"/>
                <p:cNvGrpSpPr/>
                <p:nvPr/>
              </p:nvGrpSpPr>
              <p:grpSpPr bwMode="auto">
                <a:xfrm>
                  <a:off x="5454" y="2032"/>
                  <a:ext cx="454" cy="57"/>
                  <a:chOff x="3597" y="2032"/>
                  <a:chExt cx="454" cy="57"/>
                </a:xfrm>
              </p:grpSpPr>
              <p:sp>
                <p:nvSpPr>
                  <p:cNvPr id="63747"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8"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8" name="Group 199"/>
                <p:cNvGrpSpPr/>
                <p:nvPr/>
              </p:nvGrpSpPr>
              <p:grpSpPr bwMode="auto">
                <a:xfrm>
                  <a:off x="5922" y="2032"/>
                  <a:ext cx="454" cy="57"/>
                  <a:chOff x="3597" y="2032"/>
                  <a:chExt cx="454" cy="57"/>
                </a:xfrm>
              </p:grpSpPr>
              <p:sp>
                <p:nvSpPr>
                  <p:cNvPr id="63745"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6"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9" name="Group 202"/>
                <p:cNvGrpSpPr/>
                <p:nvPr/>
              </p:nvGrpSpPr>
              <p:grpSpPr bwMode="auto">
                <a:xfrm>
                  <a:off x="6382" y="2032"/>
                  <a:ext cx="454" cy="57"/>
                  <a:chOff x="3597" y="2032"/>
                  <a:chExt cx="454" cy="57"/>
                </a:xfrm>
              </p:grpSpPr>
              <p:sp>
                <p:nvSpPr>
                  <p:cNvPr id="63743"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4"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40" name="Group 205"/>
                <p:cNvGrpSpPr/>
                <p:nvPr/>
              </p:nvGrpSpPr>
              <p:grpSpPr bwMode="auto">
                <a:xfrm>
                  <a:off x="6838" y="2032"/>
                  <a:ext cx="454" cy="57"/>
                  <a:chOff x="3597" y="2032"/>
                  <a:chExt cx="454" cy="57"/>
                </a:xfrm>
              </p:grpSpPr>
              <p:sp>
                <p:nvSpPr>
                  <p:cNvPr id="63741"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2"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3" name="Group 208"/>
              <p:cNvGrpSpPr/>
              <p:nvPr/>
            </p:nvGrpSpPr>
            <p:grpSpPr bwMode="auto">
              <a:xfrm rot="6600000">
                <a:off x="5036" y="3324"/>
                <a:ext cx="3129" cy="57"/>
                <a:chOff x="3597" y="2032"/>
                <a:chExt cx="3695" cy="57"/>
              </a:xfrm>
            </p:grpSpPr>
            <p:grpSp>
              <p:nvGrpSpPr>
                <p:cNvPr id="63709" name="Group 209"/>
                <p:cNvGrpSpPr/>
                <p:nvPr/>
              </p:nvGrpSpPr>
              <p:grpSpPr bwMode="auto">
                <a:xfrm>
                  <a:off x="3597" y="2032"/>
                  <a:ext cx="454" cy="57"/>
                  <a:chOff x="3597" y="2032"/>
                  <a:chExt cx="454" cy="57"/>
                </a:xfrm>
              </p:grpSpPr>
              <p:sp>
                <p:nvSpPr>
                  <p:cNvPr id="63731"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32"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0" name="Group 212"/>
                <p:cNvGrpSpPr/>
                <p:nvPr/>
              </p:nvGrpSpPr>
              <p:grpSpPr bwMode="auto">
                <a:xfrm>
                  <a:off x="4066" y="2032"/>
                  <a:ext cx="454" cy="57"/>
                  <a:chOff x="3597" y="2032"/>
                  <a:chExt cx="454" cy="57"/>
                </a:xfrm>
              </p:grpSpPr>
              <p:sp>
                <p:nvSpPr>
                  <p:cNvPr id="63729"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30"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1" name="Group 215"/>
                <p:cNvGrpSpPr/>
                <p:nvPr/>
              </p:nvGrpSpPr>
              <p:grpSpPr bwMode="auto">
                <a:xfrm>
                  <a:off x="4530" y="2032"/>
                  <a:ext cx="454" cy="57"/>
                  <a:chOff x="3597" y="2032"/>
                  <a:chExt cx="454" cy="57"/>
                </a:xfrm>
              </p:grpSpPr>
              <p:sp>
                <p:nvSpPr>
                  <p:cNvPr id="63727"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8"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2" name="Group 218"/>
                <p:cNvGrpSpPr/>
                <p:nvPr/>
              </p:nvGrpSpPr>
              <p:grpSpPr bwMode="auto">
                <a:xfrm>
                  <a:off x="4998" y="2032"/>
                  <a:ext cx="454" cy="57"/>
                  <a:chOff x="3597" y="2032"/>
                  <a:chExt cx="454" cy="57"/>
                </a:xfrm>
              </p:grpSpPr>
              <p:sp>
                <p:nvSpPr>
                  <p:cNvPr id="63725"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6"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3" name="Group 221"/>
                <p:cNvGrpSpPr/>
                <p:nvPr/>
              </p:nvGrpSpPr>
              <p:grpSpPr bwMode="auto">
                <a:xfrm>
                  <a:off x="5454" y="2032"/>
                  <a:ext cx="454" cy="57"/>
                  <a:chOff x="3597" y="2032"/>
                  <a:chExt cx="454" cy="57"/>
                </a:xfrm>
              </p:grpSpPr>
              <p:sp>
                <p:nvSpPr>
                  <p:cNvPr id="63723"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4"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4" name="Group 224"/>
                <p:cNvGrpSpPr/>
                <p:nvPr/>
              </p:nvGrpSpPr>
              <p:grpSpPr bwMode="auto">
                <a:xfrm>
                  <a:off x="5922" y="2032"/>
                  <a:ext cx="454" cy="57"/>
                  <a:chOff x="3597" y="2032"/>
                  <a:chExt cx="454" cy="57"/>
                </a:xfrm>
              </p:grpSpPr>
              <p:sp>
                <p:nvSpPr>
                  <p:cNvPr id="63721"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2"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5" name="Group 227"/>
                <p:cNvGrpSpPr/>
                <p:nvPr/>
              </p:nvGrpSpPr>
              <p:grpSpPr bwMode="auto">
                <a:xfrm>
                  <a:off x="6382" y="2032"/>
                  <a:ext cx="454" cy="57"/>
                  <a:chOff x="3597" y="2032"/>
                  <a:chExt cx="454" cy="57"/>
                </a:xfrm>
              </p:grpSpPr>
              <p:sp>
                <p:nvSpPr>
                  <p:cNvPr id="63719"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0"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6" name="Group 230"/>
                <p:cNvGrpSpPr/>
                <p:nvPr/>
              </p:nvGrpSpPr>
              <p:grpSpPr bwMode="auto">
                <a:xfrm>
                  <a:off x="6838" y="2032"/>
                  <a:ext cx="454" cy="57"/>
                  <a:chOff x="3597" y="2032"/>
                  <a:chExt cx="454" cy="57"/>
                </a:xfrm>
              </p:grpSpPr>
              <p:sp>
                <p:nvSpPr>
                  <p:cNvPr id="63717"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18"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4" name="Group 233"/>
              <p:cNvGrpSpPr/>
              <p:nvPr/>
            </p:nvGrpSpPr>
            <p:grpSpPr bwMode="auto">
              <a:xfrm>
                <a:off x="3472" y="2403"/>
                <a:ext cx="3695" cy="57"/>
                <a:chOff x="3597" y="2032"/>
                <a:chExt cx="3695" cy="57"/>
              </a:xfrm>
            </p:grpSpPr>
            <p:grpSp>
              <p:nvGrpSpPr>
                <p:cNvPr id="63685" name="Group 234"/>
                <p:cNvGrpSpPr/>
                <p:nvPr/>
              </p:nvGrpSpPr>
              <p:grpSpPr bwMode="auto">
                <a:xfrm>
                  <a:off x="3597" y="2032"/>
                  <a:ext cx="454" cy="57"/>
                  <a:chOff x="3597" y="2032"/>
                  <a:chExt cx="454" cy="57"/>
                </a:xfrm>
              </p:grpSpPr>
              <p:sp>
                <p:nvSpPr>
                  <p:cNvPr id="63707"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8"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6" name="Group 237"/>
                <p:cNvGrpSpPr/>
                <p:nvPr/>
              </p:nvGrpSpPr>
              <p:grpSpPr bwMode="auto">
                <a:xfrm>
                  <a:off x="4066" y="2032"/>
                  <a:ext cx="454" cy="57"/>
                  <a:chOff x="3597" y="2032"/>
                  <a:chExt cx="454" cy="57"/>
                </a:xfrm>
              </p:grpSpPr>
              <p:sp>
                <p:nvSpPr>
                  <p:cNvPr id="63705"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6"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7" name="Group 240"/>
                <p:cNvGrpSpPr/>
                <p:nvPr/>
              </p:nvGrpSpPr>
              <p:grpSpPr bwMode="auto">
                <a:xfrm>
                  <a:off x="4530" y="2032"/>
                  <a:ext cx="454" cy="57"/>
                  <a:chOff x="3597" y="2032"/>
                  <a:chExt cx="454" cy="57"/>
                </a:xfrm>
              </p:grpSpPr>
              <p:sp>
                <p:nvSpPr>
                  <p:cNvPr id="63703"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4"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8" name="Group 243"/>
                <p:cNvGrpSpPr/>
                <p:nvPr/>
              </p:nvGrpSpPr>
              <p:grpSpPr bwMode="auto">
                <a:xfrm>
                  <a:off x="4998" y="2032"/>
                  <a:ext cx="454" cy="57"/>
                  <a:chOff x="3597" y="2032"/>
                  <a:chExt cx="454" cy="57"/>
                </a:xfrm>
              </p:grpSpPr>
              <p:sp>
                <p:nvSpPr>
                  <p:cNvPr id="63701"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2"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9" name="Group 246"/>
                <p:cNvGrpSpPr/>
                <p:nvPr/>
              </p:nvGrpSpPr>
              <p:grpSpPr bwMode="auto">
                <a:xfrm>
                  <a:off x="5454" y="2032"/>
                  <a:ext cx="454" cy="57"/>
                  <a:chOff x="3597" y="2032"/>
                  <a:chExt cx="454" cy="57"/>
                </a:xfrm>
              </p:grpSpPr>
              <p:sp>
                <p:nvSpPr>
                  <p:cNvPr id="63699"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0"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0" name="Group 249"/>
                <p:cNvGrpSpPr/>
                <p:nvPr/>
              </p:nvGrpSpPr>
              <p:grpSpPr bwMode="auto">
                <a:xfrm>
                  <a:off x="5922" y="2032"/>
                  <a:ext cx="454" cy="57"/>
                  <a:chOff x="3597" y="2032"/>
                  <a:chExt cx="454" cy="57"/>
                </a:xfrm>
              </p:grpSpPr>
              <p:sp>
                <p:nvSpPr>
                  <p:cNvPr id="63697"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8"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1" name="Group 252"/>
                <p:cNvGrpSpPr/>
                <p:nvPr/>
              </p:nvGrpSpPr>
              <p:grpSpPr bwMode="auto">
                <a:xfrm>
                  <a:off x="6382" y="2032"/>
                  <a:ext cx="454" cy="57"/>
                  <a:chOff x="3597" y="2032"/>
                  <a:chExt cx="454" cy="57"/>
                </a:xfrm>
              </p:grpSpPr>
              <p:sp>
                <p:nvSpPr>
                  <p:cNvPr id="63695"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6"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2" name="Group 255"/>
                <p:cNvGrpSpPr/>
                <p:nvPr/>
              </p:nvGrpSpPr>
              <p:grpSpPr bwMode="auto">
                <a:xfrm>
                  <a:off x="6838" y="2032"/>
                  <a:ext cx="454" cy="57"/>
                  <a:chOff x="3597" y="2032"/>
                  <a:chExt cx="454" cy="57"/>
                </a:xfrm>
              </p:grpSpPr>
              <p:sp>
                <p:nvSpPr>
                  <p:cNvPr id="63693"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4"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5" name="Group 258"/>
              <p:cNvGrpSpPr/>
              <p:nvPr/>
            </p:nvGrpSpPr>
            <p:grpSpPr bwMode="auto">
              <a:xfrm>
                <a:off x="3324" y="2779"/>
                <a:ext cx="3695" cy="57"/>
                <a:chOff x="3597" y="2032"/>
                <a:chExt cx="3695" cy="57"/>
              </a:xfrm>
            </p:grpSpPr>
            <p:grpSp>
              <p:nvGrpSpPr>
                <p:cNvPr id="63661" name="Group 259"/>
                <p:cNvGrpSpPr/>
                <p:nvPr/>
              </p:nvGrpSpPr>
              <p:grpSpPr bwMode="auto">
                <a:xfrm>
                  <a:off x="3597" y="2032"/>
                  <a:ext cx="454" cy="57"/>
                  <a:chOff x="3597" y="2032"/>
                  <a:chExt cx="454" cy="57"/>
                </a:xfrm>
              </p:grpSpPr>
              <p:sp>
                <p:nvSpPr>
                  <p:cNvPr id="63683"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4"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2" name="Group 262"/>
                <p:cNvGrpSpPr/>
                <p:nvPr/>
              </p:nvGrpSpPr>
              <p:grpSpPr bwMode="auto">
                <a:xfrm>
                  <a:off x="4066" y="2032"/>
                  <a:ext cx="454" cy="57"/>
                  <a:chOff x="3597" y="2032"/>
                  <a:chExt cx="454" cy="57"/>
                </a:xfrm>
              </p:grpSpPr>
              <p:sp>
                <p:nvSpPr>
                  <p:cNvPr id="63681"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2"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3" name="Group 265"/>
                <p:cNvGrpSpPr/>
                <p:nvPr/>
              </p:nvGrpSpPr>
              <p:grpSpPr bwMode="auto">
                <a:xfrm>
                  <a:off x="4530" y="2032"/>
                  <a:ext cx="454" cy="57"/>
                  <a:chOff x="3597" y="2032"/>
                  <a:chExt cx="454" cy="57"/>
                </a:xfrm>
              </p:grpSpPr>
              <p:sp>
                <p:nvSpPr>
                  <p:cNvPr id="63679"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0"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4" name="Group 268"/>
                <p:cNvGrpSpPr/>
                <p:nvPr/>
              </p:nvGrpSpPr>
              <p:grpSpPr bwMode="auto">
                <a:xfrm>
                  <a:off x="4998" y="2032"/>
                  <a:ext cx="454" cy="57"/>
                  <a:chOff x="3597" y="2032"/>
                  <a:chExt cx="454" cy="57"/>
                </a:xfrm>
              </p:grpSpPr>
              <p:sp>
                <p:nvSpPr>
                  <p:cNvPr id="63677"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8"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5" name="Group 271"/>
                <p:cNvGrpSpPr/>
                <p:nvPr/>
              </p:nvGrpSpPr>
              <p:grpSpPr bwMode="auto">
                <a:xfrm>
                  <a:off x="5454" y="2032"/>
                  <a:ext cx="454" cy="57"/>
                  <a:chOff x="3597" y="2032"/>
                  <a:chExt cx="454" cy="57"/>
                </a:xfrm>
              </p:grpSpPr>
              <p:sp>
                <p:nvSpPr>
                  <p:cNvPr id="63675"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6"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6" name="Group 274"/>
                <p:cNvGrpSpPr/>
                <p:nvPr/>
              </p:nvGrpSpPr>
              <p:grpSpPr bwMode="auto">
                <a:xfrm>
                  <a:off x="5922" y="2032"/>
                  <a:ext cx="454" cy="57"/>
                  <a:chOff x="3597" y="2032"/>
                  <a:chExt cx="454" cy="57"/>
                </a:xfrm>
              </p:grpSpPr>
              <p:sp>
                <p:nvSpPr>
                  <p:cNvPr id="63673"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4"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7" name="Group 277"/>
                <p:cNvGrpSpPr/>
                <p:nvPr/>
              </p:nvGrpSpPr>
              <p:grpSpPr bwMode="auto">
                <a:xfrm>
                  <a:off x="6382" y="2032"/>
                  <a:ext cx="454" cy="57"/>
                  <a:chOff x="3597" y="2032"/>
                  <a:chExt cx="454" cy="57"/>
                </a:xfrm>
              </p:grpSpPr>
              <p:sp>
                <p:nvSpPr>
                  <p:cNvPr id="63671"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2"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8" name="Group 280"/>
                <p:cNvGrpSpPr/>
                <p:nvPr/>
              </p:nvGrpSpPr>
              <p:grpSpPr bwMode="auto">
                <a:xfrm>
                  <a:off x="6838" y="2032"/>
                  <a:ext cx="454" cy="57"/>
                  <a:chOff x="3597" y="2032"/>
                  <a:chExt cx="454" cy="57"/>
                </a:xfrm>
              </p:grpSpPr>
              <p:sp>
                <p:nvSpPr>
                  <p:cNvPr id="63669"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0"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6" name="Group 283"/>
              <p:cNvGrpSpPr/>
              <p:nvPr/>
            </p:nvGrpSpPr>
            <p:grpSpPr bwMode="auto">
              <a:xfrm>
                <a:off x="3192" y="3147"/>
                <a:ext cx="3695" cy="57"/>
                <a:chOff x="3597" y="2032"/>
                <a:chExt cx="3695" cy="57"/>
              </a:xfrm>
            </p:grpSpPr>
            <p:grpSp>
              <p:nvGrpSpPr>
                <p:cNvPr id="63637" name="Group 284"/>
                <p:cNvGrpSpPr/>
                <p:nvPr/>
              </p:nvGrpSpPr>
              <p:grpSpPr bwMode="auto">
                <a:xfrm>
                  <a:off x="3597" y="2032"/>
                  <a:ext cx="454" cy="57"/>
                  <a:chOff x="3597" y="2032"/>
                  <a:chExt cx="454" cy="57"/>
                </a:xfrm>
              </p:grpSpPr>
              <p:sp>
                <p:nvSpPr>
                  <p:cNvPr id="63659"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60"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38" name="Group 287"/>
                <p:cNvGrpSpPr/>
                <p:nvPr/>
              </p:nvGrpSpPr>
              <p:grpSpPr bwMode="auto">
                <a:xfrm>
                  <a:off x="4066" y="2032"/>
                  <a:ext cx="454" cy="57"/>
                  <a:chOff x="3597" y="2032"/>
                  <a:chExt cx="454" cy="57"/>
                </a:xfrm>
              </p:grpSpPr>
              <p:sp>
                <p:nvSpPr>
                  <p:cNvPr id="63657"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8"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39" name="Group 290"/>
                <p:cNvGrpSpPr/>
                <p:nvPr/>
              </p:nvGrpSpPr>
              <p:grpSpPr bwMode="auto">
                <a:xfrm>
                  <a:off x="4530" y="2032"/>
                  <a:ext cx="454" cy="57"/>
                  <a:chOff x="3597" y="2032"/>
                  <a:chExt cx="454" cy="57"/>
                </a:xfrm>
              </p:grpSpPr>
              <p:sp>
                <p:nvSpPr>
                  <p:cNvPr id="63655"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6"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0" name="Group 293"/>
                <p:cNvGrpSpPr/>
                <p:nvPr/>
              </p:nvGrpSpPr>
              <p:grpSpPr bwMode="auto">
                <a:xfrm>
                  <a:off x="4998" y="2032"/>
                  <a:ext cx="454" cy="57"/>
                  <a:chOff x="3597" y="2032"/>
                  <a:chExt cx="454" cy="57"/>
                </a:xfrm>
              </p:grpSpPr>
              <p:sp>
                <p:nvSpPr>
                  <p:cNvPr id="63653"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4"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1" name="Group 296"/>
                <p:cNvGrpSpPr/>
                <p:nvPr/>
              </p:nvGrpSpPr>
              <p:grpSpPr bwMode="auto">
                <a:xfrm>
                  <a:off x="5454" y="2032"/>
                  <a:ext cx="454" cy="57"/>
                  <a:chOff x="3597" y="2032"/>
                  <a:chExt cx="454" cy="57"/>
                </a:xfrm>
              </p:grpSpPr>
              <p:sp>
                <p:nvSpPr>
                  <p:cNvPr id="63651"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2"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2" name="Group 299"/>
                <p:cNvGrpSpPr/>
                <p:nvPr/>
              </p:nvGrpSpPr>
              <p:grpSpPr bwMode="auto">
                <a:xfrm>
                  <a:off x="5922" y="2032"/>
                  <a:ext cx="454" cy="57"/>
                  <a:chOff x="3597" y="2032"/>
                  <a:chExt cx="454" cy="57"/>
                </a:xfrm>
              </p:grpSpPr>
              <p:sp>
                <p:nvSpPr>
                  <p:cNvPr id="63649"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0"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3" name="Group 302"/>
                <p:cNvGrpSpPr/>
                <p:nvPr/>
              </p:nvGrpSpPr>
              <p:grpSpPr bwMode="auto">
                <a:xfrm>
                  <a:off x="6382" y="2032"/>
                  <a:ext cx="454" cy="57"/>
                  <a:chOff x="3597" y="2032"/>
                  <a:chExt cx="454" cy="57"/>
                </a:xfrm>
              </p:grpSpPr>
              <p:sp>
                <p:nvSpPr>
                  <p:cNvPr id="63647"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48"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4" name="Group 305"/>
                <p:cNvGrpSpPr/>
                <p:nvPr/>
              </p:nvGrpSpPr>
              <p:grpSpPr bwMode="auto">
                <a:xfrm>
                  <a:off x="6838" y="2032"/>
                  <a:ext cx="454" cy="57"/>
                  <a:chOff x="3597" y="2032"/>
                  <a:chExt cx="454" cy="57"/>
                </a:xfrm>
              </p:grpSpPr>
              <p:sp>
                <p:nvSpPr>
                  <p:cNvPr id="63645"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46"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7" name="Group 308"/>
              <p:cNvGrpSpPr/>
              <p:nvPr/>
            </p:nvGrpSpPr>
            <p:grpSpPr bwMode="auto">
              <a:xfrm>
                <a:off x="3064" y="3515"/>
                <a:ext cx="3695" cy="57"/>
                <a:chOff x="3597" y="2032"/>
                <a:chExt cx="3695" cy="57"/>
              </a:xfrm>
            </p:grpSpPr>
            <p:grpSp>
              <p:nvGrpSpPr>
                <p:cNvPr id="63613" name="Group 309"/>
                <p:cNvGrpSpPr/>
                <p:nvPr/>
              </p:nvGrpSpPr>
              <p:grpSpPr bwMode="auto">
                <a:xfrm>
                  <a:off x="3597" y="2032"/>
                  <a:ext cx="454" cy="57"/>
                  <a:chOff x="3597" y="2032"/>
                  <a:chExt cx="454" cy="57"/>
                </a:xfrm>
              </p:grpSpPr>
              <p:sp>
                <p:nvSpPr>
                  <p:cNvPr id="63635"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6"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4" name="Group 312"/>
                <p:cNvGrpSpPr/>
                <p:nvPr/>
              </p:nvGrpSpPr>
              <p:grpSpPr bwMode="auto">
                <a:xfrm>
                  <a:off x="4066" y="2032"/>
                  <a:ext cx="454" cy="57"/>
                  <a:chOff x="3597" y="2032"/>
                  <a:chExt cx="454" cy="57"/>
                </a:xfrm>
              </p:grpSpPr>
              <p:sp>
                <p:nvSpPr>
                  <p:cNvPr id="63633"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4"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5" name="Group 315"/>
                <p:cNvGrpSpPr/>
                <p:nvPr/>
              </p:nvGrpSpPr>
              <p:grpSpPr bwMode="auto">
                <a:xfrm>
                  <a:off x="4530" y="2032"/>
                  <a:ext cx="454" cy="57"/>
                  <a:chOff x="3597" y="2032"/>
                  <a:chExt cx="454" cy="57"/>
                </a:xfrm>
              </p:grpSpPr>
              <p:sp>
                <p:nvSpPr>
                  <p:cNvPr id="63631"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2"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6" name="Group 318"/>
                <p:cNvGrpSpPr/>
                <p:nvPr/>
              </p:nvGrpSpPr>
              <p:grpSpPr bwMode="auto">
                <a:xfrm>
                  <a:off x="4998" y="2032"/>
                  <a:ext cx="454" cy="57"/>
                  <a:chOff x="3597" y="2032"/>
                  <a:chExt cx="454" cy="57"/>
                </a:xfrm>
              </p:grpSpPr>
              <p:sp>
                <p:nvSpPr>
                  <p:cNvPr id="63629"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0"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7" name="Group 321"/>
                <p:cNvGrpSpPr/>
                <p:nvPr/>
              </p:nvGrpSpPr>
              <p:grpSpPr bwMode="auto">
                <a:xfrm>
                  <a:off x="5454" y="2032"/>
                  <a:ext cx="454" cy="57"/>
                  <a:chOff x="3597" y="2032"/>
                  <a:chExt cx="454" cy="57"/>
                </a:xfrm>
              </p:grpSpPr>
              <p:sp>
                <p:nvSpPr>
                  <p:cNvPr id="63627"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8"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8" name="Group 324"/>
                <p:cNvGrpSpPr/>
                <p:nvPr/>
              </p:nvGrpSpPr>
              <p:grpSpPr bwMode="auto">
                <a:xfrm>
                  <a:off x="5922" y="2032"/>
                  <a:ext cx="454" cy="57"/>
                  <a:chOff x="3597" y="2032"/>
                  <a:chExt cx="454" cy="57"/>
                </a:xfrm>
              </p:grpSpPr>
              <p:sp>
                <p:nvSpPr>
                  <p:cNvPr id="63625"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6"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9" name="Group 327"/>
                <p:cNvGrpSpPr/>
                <p:nvPr/>
              </p:nvGrpSpPr>
              <p:grpSpPr bwMode="auto">
                <a:xfrm>
                  <a:off x="6382" y="2032"/>
                  <a:ext cx="454" cy="57"/>
                  <a:chOff x="3597" y="2032"/>
                  <a:chExt cx="454" cy="57"/>
                </a:xfrm>
              </p:grpSpPr>
              <p:sp>
                <p:nvSpPr>
                  <p:cNvPr id="63623"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4"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20" name="Group 330"/>
                <p:cNvGrpSpPr/>
                <p:nvPr/>
              </p:nvGrpSpPr>
              <p:grpSpPr bwMode="auto">
                <a:xfrm>
                  <a:off x="6838" y="2032"/>
                  <a:ext cx="454" cy="57"/>
                  <a:chOff x="3597" y="2032"/>
                  <a:chExt cx="454" cy="57"/>
                </a:xfrm>
              </p:grpSpPr>
              <p:sp>
                <p:nvSpPr>
                  <p:cNvPr id="63621"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2"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8" name="Group 333"/>
              <p:cNvGrpSpPr/>
              <p:nvPr/>
            </p:nvGrpSpPr>
            <p:grpSpPr bwMode="auto">
              <a:xfrm>
                <a:off x="2924" y="3879"/>
                <a:ext cx="3695" cy="57"/>
                <a:chOff x="3597" y="2032"/>
                <a:chExt cx="3695" cy="57"/>
              </a:xfrm>
            </p:grpSpPr>
            <p:grpSp>
              <p:nvGrpSpPr>
                <p:cNvPr id="63589" name="Group 334"/>
                <p:cNvGrpSpPr/>
                <p:nvPr/>
              </p:nvGrpSpPr>
              <p:grpSpPr bwMode="auto">
                <a:xfrm>
                  <a:off x="3597" y="2032"/>
                  <a:ext cx="454" cy="57"/>
                  <a:chOff x="3597" y="2032"/>
                  <a:chExt cx="454" cy="57"/>
                </a:xfrm>
              </p:grpSpPr>
              <p:sp>
                <p:nvSpPr>
                  <p:cNvPr id="63611"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12"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0" name="Group 337"/>
                <p:cNvGrpSpPr/>
                <p:nvPr/>
              </p:nvGrpSpPr>
              <p:grpSpPr bwMode="auto">
                <a:xfrm>
                  <a:off x="4066" y="2032"/>
                  <a:ext cx="454" cy="57"/>
                  <a:chOff x="3597" y="2032"/>
                  <a:chExt cx="454" cy="57"/>
                </a:xfrm>
              </p:grpSpPr>
              <p:sp>
                <p:nvSpPr>
                  <p:cNvPr id="63609"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10"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1" name="Group 340"/>
                <p:cNvGrpSpPr/>
                <p:nvPr/>
              </p:nvGrpSpPr>
              <p:grpSpPr bwMode="auto">
                <a:xfrm>
                  <a:off x="4530" y="2032"/>
                  <a:ext cx="454" cy="57"/>
                  <a:chOff x="3597" y="2032"/>
                  <a:chExt cx="454" cy="57"/>
                </a:xfrm>
              </p:grpSpPr>
              <p:sp>
                <p:nvSpPr>
                  <p:cNvPr id="63607"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8"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2" name="Group 343"/>
                <p:cNvGrpSpPr/>
                <p:nvPr/>
              </p:nvGrpSpPr>
              <p:grpSpPr bwMode="auto">
                <a:xfrm>
                  <a:off x="4998" y="2032"/>
                  <a:ext cx="454" cy="57"/>
                  <a:chOff x="3597" y="2032"/>
                  <a:chExt cx="454" cy="57"/>
                </a:xfrm>
              </p:grpSpPr>
              <p:sp>
                <p:nvSpPr>
                  <p:cNvPr id="63605"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6"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3" name="Group 346"/>
                <p:cNvGrpSpPr/>
                <p:nvPr/>
              </p:nvGrpSpPr>
              <p:grpSpPr bwMode="auto">
                <a:xfrm>
                  <a:off x="5454" y="2032"/>
                  <a:ext cx="454" cy="57"/>
                  <a:chOff x="3597" y="2032"/>
                  <a:chExt cx="454" cy="57"/>
                </a:xfrm>
              </p:grpSpPr>
              <p:sp>
                <p:nvSpPr>
                  <p:cNvPr id="63603"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4"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4" name="Group 349"/>
                <p:cNvGrpSpPr/>
                <p:nvPr/>
              </p:nvGrpSpPr>
              <p:grpSpPr bwMode="auto">
                <a:xfrm>
                  <a:off x="5922" y="2032"/>
                  <a:ext cx="454" cy="57"/>
                  <a:chOff x="3597" y="2032"/>
                  <a:chExt cx="454" cy="57"/>
                </a:xfrm>
              </p:grpSpPr>
              <p:sp>
                <p:nvSpPr>
                  <p:cNvPr id="63601"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2"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5" name="Group 352"/>
                <p:cNvGrpSpPr/>
                <p:nvPr/>
              </p:nvGrpSpPr>
              <p:grpSpPr bwMode="auto">
                <a:xfrm>
                  <a:off x="6382" y="2032"/>
                  <a:ext cx="454" cy="57"/>
                  <a:chOff x="3597" y="2032"/>
                  <a:chExt cx="454" cy="57"/>
                </a:xfrm>
              </p:grpSpPr>
              <p:sp>
                <p:nvSpPr>
                  <p:cNvPr id="63599"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0"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6" name="Group 355"/>
                <p:cNvGrpSpPr/>
                <p:nvPr/>
              </p:nvGrpSpPr>
              <p:grpSpPr bwMode="auto">
                <a:xfrm>
                  <a:off x="6838" y="2032"/>
                  <a:ext cx="454" cy="57"/>
                  <a:chOff x="3597" y="2032"/>
                  <a:chExt cx="454" cy="57"/>
                </a:xfrm>
              </p:grpSpPr>
              <p:sp>
                <p:nvSpPr>
                  <p:cNvPr id="63597"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98"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9" name="Group 358"/>
              <p:cNvGrpSpPr/>
              <p:nvPr/>
            </p:nvGrpSpPr>
            <p:grpSpPr bwMode="auto">
              <a:xfrm>
                <a:off x="2792" y="4255"/>
                <a:ext cx="3695" cy="57"/>
                <a:chOff x="3597" y="2032"/>
                <a:chExt cx="3695" cy="57"/>
              </a:xfrm>
            </p:grpSpPr>
            <p:grpSp>
              <p:nvGrpSpPr>
                <p:cNvPr id="63565" name="Group 359"/>
                <p:cNvGrpSpPr/>
                <p:nvPr/>
              </p:nvGrpSpPr>
              <p:grpSpPr bwMode="auto">
                <a:xfrm>
                  <a:off x="3597" y="2032"/>
                  <a:ext cx="454" cy="57"/>
                  <a:chOff x="3597" y="2032"/>
                  <a:chExt cx="454" cy="57"/>
                </a:xfrm>
              </p:grpSpPr>
              <p:sp>
                <p:nvSpPr>
                  <p:cNvPr id="63587"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8"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6" name="Group 362"/>
                <p:cNvGrpSpPr/>
                <p:nvPr/>
              </p:nvGrpSpPr>
              <p:grpSpPr bwMode="auto">
                <a:xfrm>
                  <a:off x="4066" y="2032"/>
                  <a:ext cx="454" cy="57"/>
                  <a:chOff x="3597" y="2032"/>
                  <a:chExt cx="454" cy="57"/>
                </a:xfrm>
              </p:grpSpPr>
              <p:sp>
                <p:nvSpPr>
                  <p:cNvPr id="63585"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6"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7" name="Group 365"/>
                <p:cNvGrpSpPr/>
                <p:nvPr/>
              </p:nvGrpSpPr>
              <p:grpSpPr bwMode="auto">
                <a:xfrm>
                  <a:off x="4530" y="2032"/>
                  <a:ext cx="454" cy="57"/>
                  <a:chOff x="3597" y="2032"/>
                  <a:chExt cx="454" cy="57"/>
                </a:xfrm>
              </p:grpSpPr>
              <p:sp>
                <p:nvSpPr>
                  <p:cNvPr id="63583"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4"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8" name="Group 368"/>
                <p:cNvGrpSpPr/>
                <p:nvPr/>
              </p:nvGrpSpPr>
              <p:grpSpPr bwMode="auto">
                <a:xfrm>
                  <a:off x="4998" y="2032"/>
                  <a:ext cx="454" cy="57"/>
                  <a:chOff x="3597" y="2032"/>
                  <a:chExt cx="454" cy="57"/>
                </a:xfrm>
              </p:grpSpPr>
              <p:sp>
                <p:nvSpPr>
                  <p:cNvPr id="63581"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2"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9" name="Group 371"/>
                <p:cNvGrpSpPr/>
                <p:nvPr/>
              </p:nvGrpSpPr>
              <p:grpSpPr bwMode="auto">
                <a:xfrm>
                  <a:off x="5454" y="2032"/>
                  <a:ext cx="454" cy="57"/>
                  <a:chOff x="3597" y="2032"/>
                  <a:chExt cx="454" cy="57"/>
                </a:xfrm>
              </p:grpSpPr>
              <p:sp>
                <p:nvSpPr>
                  <p:cNvPr id="63579"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0"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0" name="Group 374"/>
                <p:cNvGrpSpPr/>
                <p:nvPr/>
              </p:nvGrpSpPr>
              <p:grpSpPr bwMode="auto">
                <a:xfrm>
                  <a:off x="5922" y="2032"/>
                  <a:ext cx="454" cy="57"/>
                  <a:chOff x="3597" y="2032"/>
                  <a:chExt cx="454" cy="57"/>
                </a:xfrm>
              </p:grpSpPr>
              <p:sp>
                <p:nvSpPr>
                  <p:cNvPr id="63577"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8"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1" name="Group 377"/>
                <p:cNvGrpSpPr/>
                <p:nvPr/>
              </p:nvGrpSpPr>
              <p:grpSpPr bwMode="auto">
                <a:xfrm>
                  <a:off x="6382" y="2032"/>
                  <a:ext cx="454" cy="57"/>
                  <a:chOff x="3597" y="2032"/>
                  <a:chExt cx="454" cy="57"/>
                </a:xfrm>
              </p:grpSpPr>
              <p:sp>
                <p:nvSpPr>
                  <p:cNvPr id="63575"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6"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2" name="Group 380"/>
                <p:cNvGrpSpPr/>
                <p:nvPr/>
              </p:nvGrpSpPr>
              <p:grpSpPr bwMode="auto">
                <a:xfrm>
                  <a:off x="6838" y="2032"/>
                  <a:ext cx="454" cy="57"/>
                  <a:chOff x="3597" y="2032"/>
                  <a:chExt cx="454" cy="57"/>
                </a:xfrm>
              </p:grpSpPr>
              <p:sp>
                <p:nvSpPr>
                  <p:cNvPr id="63573"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4"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40" name="Group 383"/>
              <p:cNvGrpSpPr/>
              <p:nvPr/>
            </p:nvGrpSpPr>
            <p:grpSpPr bwMode="auto">
              <a:xfrm>
                <a:off x="2660" y="4611"/>
                <a:ext cx="3695" cy="57"/>
                <a:chOff x="3597" y="2032"/>
                <a:chExt cx="3695" cy="57"/>
              </a:xfrm>
            </p:grpSpPr>
            <p:grpSp>
              <p:nvGrpSpPr>
                <p:cNvPr id="63541" name="Group 384"/>
                <p:cNvGrpSpPr/>
                <p:nvPr/>
              </p:nvGrpSpPr>
              <p:grpSpPr bwMode="auto">
                <a:xfrm>
                  <a:off x="3597" y="2032"/>
                  <a:ext cx="454" cy="57"/>
                  <a:chOff x="3597" y="2032"/>
                  <a:chExt cx="454" cy="57"/>
                </a:xfrm>
              </p:grpSpPr>
              <p:sp>
                <p:nvSpPr>
                  <p:cNvPr id="63563"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4"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2" name="Group 387"/>
                <p:cNvGrpSpPr/>
                <p:nvPr/>
              </p:nvGrpSpPr>
              <p:grpSpPr bwMode="auto">
                <a:xfrm>
                  <a:off x="4066" y="2032"/>
                  <a:ext cx="454" cy="57"/>
                  <a:chOff x="3597" y="2032"/>
                  <a:chExt cx="454" cy="57"/>
                </a:xfrm>
              </p:grpSpPr>
              <p:sp>
                <p:nvSpPr>
                  <p:cNvPr id="63561"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2"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3" name="Group 390"/>
                <p:cNvGrpSpPr/>
                <p:nvPr/>
              </p:nvGrpSpPr>
              <p:grpSpPr bwMode="auto">
                <a:xfrm>
                  <a:off x="4530" y="2032"/>
                  <a:ext cx="454" cy="57"/>
                  <a:chOff x="3597" y="2032"/>
                  <a:chExt cx="454" cy="57"/>
                </a:xfrm>
              </p:grpSpPr>
              <p:sp>
                <p:nvSpPr>
                  <p:cNvPr id="63559"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0"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4" name="Group 393"/>
                <p:cNvGrpSpPr/>
                <p:nvPr/>
              </p:nvGrpSpPr>
              <p:grpSpPr bwMode="auto">
                <a:xfrm>
                  <a:off x="4998" y="2032"/>
                  <a:ext cx="454" cy="57"/>
                  <a:chOff x="3597" y="2032"/>
                  <a:chExt cx="454" cy="57"/>
                </a:xfrm>
              </p:grpSpPr>
              <p:sp>
                <p:nvSpPr>
                  <p:cNvPr id="63557"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8"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5" name="Group 396"/>
                <p:cNvGrpSpPr/>
                <p:nvPr/>
              </p:nvGrpSpPr>
              <p:grpSpPr bwMode="auto">
                <a:xfrm>
                  <a:off x="5454" y="2032"/>
                  <a:ext cx="454" cy="57"/>
                  <a:chOff x="3597" y="2032"/>
                  <a:chExt cx="454" cy="57"/>
                </a:xfrm>
              </p:grpSpPr>
              <p:sp>
                <p:nvSpPr>
                  <p:cNvPr id="63555"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6"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6" name="Group 399"/>
                <p:cNvGrpSpPr/>
                <p:nvPr/>
              </p:nvGrpSpPr>
              <p:grpSpPr bwMode="auto">
                <a:xfrm>
                  <a:off x="5922" y="2032"/>
                  <a:ext cx="454" cy="57"/>
                  <a:chOff x="3597" y="2032"/>
                  <a:chExt cx="454" cy="57"/>
                </a:xfrm>
              </p:grpSpPr>
              <p:sp>
                <p:nvSpPr>
                  <p:cNvPr id="63553"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4"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7" name="Group 402"/>
                <p:cNvGrpSpPr/>
                <p:nvPr/>
              </p:nvGrpSpPr>
              <p:grpSpPr bwMode="auto">
                <a:xfrm>
                  <a:off x="6382" y="2032"/>
                  <a:ext cx="454" cy="57"/>
                  <a:chOff x="3597" y="2032"/>
                  <a:chExt cx="454" cy="57"/>
                </a:xfrm>
              </p:grpSpPr>
              <p:sp>
                <p:nvSpPr>
                  <p:cNvPr id="63551"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2"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8" name="Group 405"/>
                <p:cNvGrpSpPr/>
                <p:nvPr/>
              </p:nvGrpSpPr>
              <p:grpSpPr bwMode="auto">
                <a:xfrm>
                  <a:off x="6838" y="2032"/>
                  <a:ext cx="454" cy="57"/>
                  <a:chOff x="3597" y="2032"/>
                  <a:chExt cx="454" cy="57"/>
                </a:xfrm>
              </p:grpSpPr>
              <p:sp>
                <p:nvSpPr>
                  <p:cNvPr id="63549"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0"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3501" name="Line 408"/>
            <p:cNvSpPr>
              <a:spLocks noChangeShapeType="1"/>
            </p:cNvSpPr>
            <p:nvPr/>
          </p:nvSpPr>
          <p:spPr bwMode="auto">
            <a:xfrm>
              <a:off x="5252" y="9536"/>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2" name="Line 409"/>
            <p:cNvSpPr>
              <a:spLocks noChangeShapeType="1"/>
            </p:cNvSpPr>
            <p:nvPr/>
          </p:nvSpPr>
          <p:spPr bwMode="auto">
            <a:xfrm rot="-4200000">
              <a:off x="5128" y="9360"/>
              <a:ext cx="386"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3" name="Line 410"/>
            <p:cNvSpPr>
              <a:spLocks noChangeShapeType="1"/>
            </p:cNvSpPr>
            <p:nvPr/>
          </p:nvSpPr>
          <p:spPr bwMode="auto">
            <a:xfrm>
              <a:off x="4328" y="9536"/>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4" name="Line 411"/>
            <p:cNvSpPr>
              <a:spLocks noChangeShapeType="1"/>
            </p:cNvSpPr>
            <p:nvPr/>
          </p:nvSpPr>
          <p:spPr bwMode="auto">
            <a:xfrm rot="-1800000">
              <a:off x="5023" y="8609"/>
              <a:ext cx="68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5" name="Line 412"/>
            <p:cNvSpPr>
              <a:spLocks noChangeShapeType="1"/>
            </p:cNvSpPr>
            <p:nvPr/>
          </p:nvSpPr>
          <p:spPr bwMode="auto">
            <a:xfrm>
              <a:off x="5056" y="8804"/>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6" name="Line 413"/>
            <p:cNvSpPr>
              <a:spLocks noChangeShapeType="1"/>
            </p:cNvSpPr>
            <p:nvPr/>
          </p:nvSpPr>
          <p:spPr bwMode="auto">
            <a:xfrm rot="-7860000">
              <a:off x="3896" y="9344"/>
              <a:ext cx="51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7" name="Line 414"/>
            <p:cNvSpPr>
              <a:spLocks noChangeShapeType="1"/>
            </p:cNvSpPr>
            <p:nvPr/>
          </p:nvSpPr>
          <p:spPr bwMode="auto">
            <a:xfrm>
              <a:off x="4124" y="8804"/>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8" name="Line 415"/>
            <p:cNvSpPr>
              <a:spLocks noChangeShapeType="1"/>
            </p:cNvSpPr>
            <p:nvPr/>
          </p:nvSpPr>
          <p:spPr bwMode="auto">
            <a:xfrm rot="-9300000">
              <a:off x="3286" y="8621"/>
              <a:ext cx="87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9" name="Line 416"/>
            <p:cNvSpPr>
              <a:spLocks noChangeShapeType="1"/>
            </p:cNvSpPr>
            <p:nvPr/>
          </p:nvSpPr>
          <p:spPr bwMode="auto">
            <a:xfrm rot="-1800000">
              <a:off x="4812" y="7888"/>
              <a:ext cx="680"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10" name="Line 417"/>
            <p:cNvSpPr>
              <a:spLocks noChangeShapeType="1"/>
            </p:cNvSpPr>
            <p:nvPr/>
          </p:nvSpPr>
          <p:spPr bwMode="auto">
            <a:xfrm rot="-7860000">
              <a:off x="4433" y="7875"/>
              <a:ext cx="510"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11" name="Line 418"/>
            <p:cNvSpPr>
              <a:spLocks noChangeShapeType="1"/>
            </p:cNvSpPr>
            <p:nvPr/>
          </p:nvSpPr>
          <p:spPr bwMode="auto">
            <a:xfrm rot="-7860000">
              <a:off x="5013" y="7491"/>
              <a:ext cx="510"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2" name="Line 419"/>
            <p:cNvSpPr>
              <a:spLocks noChangeShapeType="1"/>
            </p:cNvSpPr>
            <p:nvPr/>
          </p:nvSpPr>
          <p:spPr bwMode="auto">
            <a:xfrm rot="-1800000">
              <a:off x="4484" y="7492"/>
              <a:ext cx="680"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3" name="Line 420"/>
            <p:cNvSpPr>
              <a:spLocks noChangeShapeType="1"/>
            </p:cNvSpPr>
            <p:nvPr/>
          </p:nvSpPr>
          <p:spPr bwMode="auto">
            <a:xfrm rot="-1800000">
              <a:off x="5472" y="8624"/>
              <a:ext cx="680"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4" name="Line 421"/>
            <p:cNvSpPr>
              <a:spLocks noChangeShapeType="1"/>
            </p:cNvSpPr>
            <p:nvPr/>
          </p:nvSpPr>
          <p:spPr bwMode="auto">
            <a:xfrm>
              <a:off x="5658" y="843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5" name="Line 422"/>
            <p:cNvSpPr>
              <a:spLocks noChangeShapeType="1"/>
            </p:cNvSpPr>
            <p:nvPr/>
          </p:nvSpPr>
          <p:spPr bwMode="auto">
            <a:xfrm>
              <a:off x="3340" y="843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6" name="Line 423"/>
            <p:cNvSpPr>
              <a:spLocks noChangeShapeType="1"/>
            </p:cNvSpPr>
            <p:nvPr/>
          </p:nvSpPr>
          <p:spPr bwMode="auto">
            <a:xfrm>
              <a:off x="5392" y="917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7" name="Line 424"/>
            <p:cNvSpPr>
              <a:spLocks noChangeShapeType="1"/>
            </p:cNvSpPr>
            <p:nvPr/>
          </p:nvSpPr>
          <p:spPr bwMode="auto">
            <a:xfrm>
              <a:off x="4000" y="9164"/>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8" name="Line 425"/>
            <p:cNvSpPr>
              <a:spLocks noChangeShapeType="1"/>
            </p:cNvSpPr>
            <p:nvPr/>
          </p:nvSpPr>
          <p:spPr bwMode="auto">
            <a:xfrm rot="-9300000">
              <a:off x="3769" y="8608"/>
              <a:ext cx="879"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9" name="Line 426"/>
            <p:cNvSpPr>
              <a:spLocks noChangeShapeType="1"/>
            </p:cNvSpPr>
            <p:nvPr/>
          </p:nvSpPr>
          <p:spPr bwMode="auto">
            <a:xfrm rot="-7860000">
              <a:off x="4369" y="9347"/>
              <a:ext cx="510"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0" name="Line 427"/>
            <p:cNvSpPr>
              <a:spLocks noChangeShapeType="1"/>
            </p:cNvSpPr>
            <p:nvPr/>
          </p:nvSpPr>
          <p:spPr bwMode="auto">
            <a:xfrm rot="-4200000">
              <a:off x="5583" y="9357"/>
              <a:ext cx="386"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1" name="Line 428"/>
            <p:cNvSpPr>
              <a:spLocks noChangeShapeType="1"/>
            </p:cNvSpPr>
            <p:nvPr/>
          </p:nvSpPr>
          <p:spPr bwMode="auto">
            <a:xfrm rot="-4200000">
              <a:off x="5671" y="7873"/>
              <a:ext cx="386"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22" name="Line 429"/>
            <p:cNvSpPr>
              <a:spLocks noChangeShapeType="1"/>
            </p:cNvSpPr>
            <p:nvPr/>
          </p:nvSpPr>
          <p:spPr bwMode="auto">
            <a:xfrm rot="-4200000">
              <a:off x="6575" y="7889"/>
              <a:ext cx="386"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3" name="Line 430"/>
            <p:cNvSpPr>
              <a:spLocks noChangeShapeType="1"/>
            </p:cNvSpPr>
            <p:nvPr/>
          </p:nvSpPr>
          <p:spPr bwMode="auto">
            <a:xfrm>
              <a:off x="5777" y="8068"/>
              <a:ext cx="907"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24" name="Line 431"/>
            <p:cNvSpPr>
              <a:spLocks noChangeShapeType="1"/>
            </p:cNvSpPr>
            <p:nvPr/>
          </p:nvSpPr>
          <p:spPr bwMode="auto">
            <a:xfrm>
              <a:off x="5929" y="7688"/>
              <a:ext cx="907"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grpSp>
      <p:sp>
        <p:nvSpPr>
          <p:cNvPr id="63498" name="Text Box 436"/>
          <p:cNvSpPr txBox="1">
            <a:spLocks noChangeArrowheads="1"/>
          </p:cNvSpPr>
          <p:nvPr/>
        </p:nvSpPr>
        <p:spPr bwMode="auto">
          <a:xfrm>
            <a:off x="224432" y="4400826"/>
            <a:ext cx="414655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三维：</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由基矢围合起来的平行六面体</a:t>
            </a:r>
          </a:p>
        </p:txBody>
      </p:sp>
      <p:sp>
        <p:nvSpPr>
          <p:cNvPr id="894390" name="Text Box 438"/>
          <p:cNvSpPr txBox="1">
            <a:spLocks noChangeArrowheads="1"/>
          </p:cNvSpPr>
          <p:nvPr/>
        </p:nvSpPr>
        <p:spPr bwMode="auto">
          <a:xfrm>
            <a:off x="489037" y="5300383"/>
            <a:ext cx="8549637" cy="1209562"/>
          </a:xfrm>
          <a:prstGeom prst="rect">
            <a:avLst/>
          </a:prstGeom>
          <a:gradFill rotWithShape="1">
            <a:gsLst>
              <a:gs pos="0">
                <a:srgbClr val="FFCCFF"/>
              </a:gs>
              <a:gs pos="50000">
                <a:srgbClr val="FFFFFF"/>
              </a:gs>
              <a:gs pos="100000">
                <a:srgbClr val="FF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lvl="1" algn="just" eaLnBrk="1" hangingPunct="1">
              <a:lnSpc>
                <a:spcPct val="110000"/>
              </a:lnSpc>
            </a:pPr>
            <a:r>
              <a:rPr lang="zh-CN" altLang="en-US" sz="2200" b="1" dirty="0">
                <a:solidFill>
                  <a:srgbClr val="000000"/>
                </a:solidFill>
                <a:latin typeface="Times New Roman" panose="02020603050405020304" pitchFamily="18" charset="0"/>
                <a:ea typeface="微软雅黑" panose="020B0503020204020204" pitchFamily="34" charset="-122"/>
              </a:rPr>
              <a:t>对于简单晶格（布拉菲格子），一个原胞只含有一个格点</a:t>
            </a:r>
            <a:endParaRPr lang="en-US" altLang="zh-CN" sz="2200" b="1" dirty="0">
              <a:solidFill>
                <a:srgbClr val="000000"/>
              </a:solidFill>
              <a:latin typeface="Times New Roman" panose="02020603050405020304" pitchFamily="18" charset="0"/>
              <a:ea typeface="微软雅黑" panose="020B0503020204020204" pitchFamily="34" charset="-122"/>
            </a:endParaRPr>
          </a:p>
          <a:p>
            <a:pPr marL="0" lvl="1" algn="just" eaLnBrk="1" hangingPunct="1">
              <a:lnSpc>
                <a:spcPct val="110000"/>
              </a:lnSpc>
            </a:pPr>
            <a:r>
              <a:rPr lang="zh-CN" altLang="en-US" sz="2200" b="1" dirty="0">
                <a:solidFill>
                  <a:srgbClr val="000000"/>
                </a:solidFill>
                <a:latin typeface="Times New Roman" panose="02020603050405020304" pitchFamily="18" charset="0"/>
                <a:ea typeface="微软雅黑" panose="020B0503020204020204" pitchFamily="34" charset="-122"/>
              </a:rPr>
              <a:t>格点上的基元如果只含有单一原子，原胞中就只有一个原子，基元中含有多个原子时，原胞中的原子数等于基元中含有的原子数</a:t>
            </a:r>
          </a:p>
        </p:txBody>
      </p:sp>
      <p:sp>
        <p:nvSpPr>
          <p:cNvPr id="63495" name="Text Box 432"/>
          <p:cNvSpPr txBox="1">
            <a:spLocks noChangeArrowheads="1"/>
          </p:cNvSpPr>
          <p:nvPr/>
        </p:nvSpPr>
        <p:spPr bwMode="auto">
          <a:xfrm>
            <a:off x="217979" y="3872010"/>
            <a:ext cx="4274259" cy="46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2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图中黑色的是原胞，红色的不是</a:t>
            </a:r>
          </a:p>
        </p:txBody>
      </p:sp>
      <p:sp>
        <p:nvSpPr>
          <p:cNvPr id="63496" name="Text Box 434"/>
          <p:cNvSpPr txBox="1">
            <a:spLocks noChangeArrowheads="1"/>
          </p:cNvSpPr>
          <p:nvPr/>
        </p:nvSpPr>
        <p:spPr bwMode="auto">
          <a:xfrm>
            <a:off x="231775" y="360300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497" name="Text Box 435"/>
          <p:cNvSpPr txBox="1">
            <a:spLocks noChangeArrowheads="1"/>
          </p:cNvSpPr>
          <p:nvPr/>
        </p:nvSpPr>
        <p:spPr bwMode="auto">
          <a:xfrm>
            <a:off x="224432" y="3068960"/>
            <a:ext cx="414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二维：</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由基矢围合起来的平行四边形</a:t>
            </a:r>
          </a:p>
        </p:txBody>
      </p:sp>
      <p:sp>
        <p:nvSpPr>
          <p:cNvPr id="438" name="Rectangle 37"/>
          <p:cNvSpPr>
            <a:spLocks noChangeArrowheads="1"/>
          </p:cNvSpPr>
          <p:nvPr/>
        </p:nvSpPr>
        <p:spPr bwMode="auto">
          <a:xfrm flipV="1">
            <a:off x="188645" y="129653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39" name="页脚占位符 1">
            <a:extLst>
              <a:ext uri="{FF2B5EF4-FFF2-40B4-BE49-F238E27FC236}">
                <a16:creationId xmlns:a16="http://schemas.microsoft.com/office/drawing/2014/main" id="{86E365D1-DCD7-451E-AF09-BFCF10166FC6}"/>
              </a:ext>
            </a:extLst>
          </p:cNvPr>
          <p:cNvSpPr>
            <a:spLocks noGrp="1"/>
          </p:cNvSpPr>
          <p:nvPr>
            <p:ph type="ftr" sz="quarter" idx="11"/>
          </p:nvPr>
        </p:nvSpPr>
        <p:spPr>
          <a:xfrm>
            <a:off x="3124200" y="6448251"/>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40" name="灯片编号占位符 2">
            <a:extLst>
              <a:ext uri="{FF2B5EF4-FFF2-40B4-BE49-F238E27FC236}">
                <a16:creationId xmlns:a16="http://schemas.microsoft.com/office/drawing/2014/main" id="{D68B0A6F-0292-4688-8D64-5D7B3782E5B6}"/>
              </a:ext>
            </a:extLst>
          </p:cNvPr>
          <p:cNvSpPr>
            <a:spLocks noGrp="1"/>
          </p:cNvSpPr>
          <p:nvPr>
            <p:ph type="sldNum" sz="quarter" idx="12"/>
          </p:nvPr>
        </p:nvSpPr>
        <p:spPr>
          <a:xfrm>
            <a:off x="6553200" y="6448251"/>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94390"/>
                                        </p:tgtEl>
                                        <p:attrNameLst>
                                          <p:attrName>style.visibility</p:attrName>
                                        </p:attrNameLst>
                                      </p:cBhvr>
                                      <p:to>
                                        <p:strVal val="visible"/>
                                      </p:to>
                                    </p:set>
                                    <p:animEffect transition="in" filter="slide(fromBottom)">
                                      <p:cBhvr>
                                        <p:cTn id="7" dur="500"/>
                                        <p:tgtEl>
                                          <p:spTgt spid="89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39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rrowheads="1"/>
          </p:cNvSpPr>
          <p:nvPr>
            <p:ph type="title" idx="4294967295"/>
          </p:nvPr>
        </p:nvSpPr>
        <p:spPr bwMode="auto">
          <a:xfrm>
            <a:off x="2050060" y="-27384"/>
            <a:ext cx="7010400" cy="15271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晶胞 —— 原胞</a:t>
            </a:r>
            <a:b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b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         —— 单胞（惯用晶胞）</a:t>
            </a:r>
          </a:p>
        </p:txBody>
      </p:sp>
      <p:sp>
        <p:nvSpPr>
          <p:cNvPr id="63492" name="Rectangle 3"/>
          <p:cNvSpPr>
            <a:spLocks noGrp="1" noRot="1" noChangeArrowheads="1"/>
          </p:cNvSpPr>
          <p:nvPr>
            <p:ph type="body" sz="half" idx="4294967295"/>
          </p:nvPr>
        </p:nvSpPr>
        <p:spPr bwMode="auto">
          <a:xfrm>
            <a:off x="1545995" y="1449130"/>
            <a:ext cx="6459625" cy="431800"/>
          </a:xfrm>
          <a:prstGeom prst="rect">
            <a:avLst/>
          </a:prstGeom>
          <a:noFill/>
        </p:spPr>
        <p:txBody>
          <a:bodyPr>
            <a:normAutofit lnSpcReduction="10000"/>
          </a:bodyPr>
          <a:lstStyle/>
          <a:p>
            <a:pPr eaLnBrk="1" hangingPunct="1">
              <a:buFont typeface="Wingdings" panose="05000000000000000000" pitchFamily="2" charset="2"/>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晶格具有周期性→周期性重复单元称为晶胞</a:t>
            </a:r>
          </a:p>
          <a:p>
            <a:pPr eaLnBrk="1" hangingPunct="1">
              <a:buFont typeface="Wingdings" panose="05000000000000000000" pitchFamily="2" charset="2"/>
              <a:buNone/>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3494" name="Group 6"/>
          <p:cNvGrpSpPr/>
          <p:nvPr/>
        </p:nvGrpSpPr>
        <p:grpSpPr bwMode="auto">
          <a:xfrm>
            <a:off x="3491880" y="1969417"/>
            <a:ext cx="5880100" cy="3979863"/>
            <a:chOff x="2572" y="7043"/>
            <a:chExt cx="4632" cy="3133"/>
          </a:xfrm>
        </p:grpSpPr>
        <p:grpSp>
          <p:nvGrpSpPr>
            <p:cNvPr id="63500" name="Group 7"/>
            <p:cNvGrpSpPr/>
            <p:nvPr/>
          </p:nvGrpSpPr>
          <p:grpSpPr bwMode="auto">
            <a:xfrm>
              <a:off x="2572" y="7043"/>
              <a:ext cx="4632" cy="3133"/>
              <a:chOff x="2660" y="1784"/>
              <a:chExt cx="4632" cy="3133"/>
            </a:xfrm>
          </p:grpSpPr>
          <p:grpSp>
            <p:nvGrpSpPr>
              <p:cNvPr id="63525" name="Group 8"/>
              <p:cNvGrpSpPr/>
              <p:nvPr/>
            </p:nvGrpSpPr>
            <p:grpSpPr bwMode="auto">
              <a:xfrm>
                <a:off x="3597" y="2032"/>
                <a:ext cx="3695" cy="57"/>
                <a:chOff x="3597" y="2032"/>
                <a:chExt cx="3695" cy="57"/>
              </a:xfrm>
            </p:grpSpPr>
            <p:grpSp>
              <p:nvGrpSpPr>
                <p:cNvPr id="63901" name="Group 9"/>
                <p:cNvGrpSpPr/>
                <p:nvPr/>
              </p:nvGrpSpPr>
              <p:grpSpPr bwMode="auto">
                <a:xfrm>
                  <a:off x="3597" y="2032"/>
                  <a:ext cx="454" cy="57"/>
                  <a:chOff x="3597" y="2032"/>
                  <a:chExt cx="454" cy="57"/>
                </a:xfrm>
              </p:grpSpPr>
              <p:sp>
                <p:nvSpPr>
                  <p:cNvPr id="63923" name="Line 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4" name="Oval 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2" name="Group 12"/>
                <p:cNvGrpSpPr/>
                <p:nvPr/>
              </p:nvGrpSpPr>
              <p:grpSpPr bwMode="auto">
                <a:xfrm>
                  <a:off x="4066" y="2032"/>
                  <a:ext cx="454" cy="57"/>
                  <a:chOff x="3597" y="2032"/>
                  <a:chExt cx="454" cy="57"/>
                </a:xfrm>
              </p:grpSpPr>
              <p:sp>
                <p:nvSpPr>
                  <p:cNvPr id="63921" name="Line 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2" name="Oval 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3" name="Group 15"/>
                <p:cNvGrpSpPr/>
                <p:nvPr/>
              </p:nvGrpSpPr>
              <p:grpSpPr bwMode="auto">
                <a:xfrm>
                  <a:off x="4530" y="2032"/>
                  <a:ext cx="454" cy="57"/>
                  <a:chOff x="3597" y="2032"/>
                  <a:chExt cx="454" cy="57"/>
                </a:xfrm>
              </p:grpSpPr>
              <p:sp>
                <p:nvSpPr>
                  <p:cNvPr id="63919" name="Line 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20" name="Oval 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4" name="Group 18"/>
                <p:cNvGrpSpPr/>
                <p:nvPr/>
              </p:nvGrpSpPr>
              <p:grpSpPr bwMode="auto">
                <a:xfrm>
                  <a:off x="4998" y="2032"/>
                  <a:ext cx="454" cy="57"/>
                  <a:chOff x="3597" y="2032"/>
                  <a:chExt cx="454" cy="57"/>
                </a:xfrm>
              </p:grpSpPr>
              <p:sp>
                <p:nvSpPr>
                  <p:cNvPr id="63917" name="Line 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8" name="Oval 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5" name="Group 21"/>
                <p:cNvGrpSpPr/>
                <p:nvPr/>
              </p:nvGrpSpPr>
              <p:grpSpPr bwMode="auto">
                <a:xfrm>
                  <a:off x="5454" y="2032"/>
                  <a:ext cx="454" cy="57"/>
                  <a:chOff x="3597" y="2032"/>
                  <a:chExt cx="454" cy="57"/>
                </a:xfrm>
              </p:grpSpPr>
              <p:sp>
                <p:nvSpPr>
                  <p:cNvPr id="63915" name="Line 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6" name="Oval 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6" name="Group 24"/>
                <p:cNvGrpSpPr/>
                <p:nvPr/>
              </p:nvGrpSpPr>
              <p:grpSpPr bwMode="auto">
                <a:xfrm>
                  <a:off x="5922" y="2032"/>
                  <a:ext cx="454" cy="57"/>
                  <a:chOff x="3597" y="2032"/>
                  <a:chExt cx="454" cy="57"/>
                </a:xfrm>
              </p:grpSpPr>
              <p:sp>
                <p:nvSpPr>
                  <p:cNvPr id="63913" name="Line 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4" name="Oval 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7" name="Group 27"/>
                <p:cNvGrpSpPr/>
                <p:nvPr/>
              </p:nvGrpSpPr>
              <p:grpSpPr bwMode="auto">
                <a:xfrm>
                  <a:off x="6382" y="2032"/>
                  <a:ext cx="454" cy="57"/>
                  <a:chOff x="3597" y="2032"/>
                  <a:chExt cx="454" cy="57"/>
                </a:xfrm>
              </p:grpSpPr>
              <p:sp>
                <p:nvSpPr>
                  <p:cNvPr id="63911" name="Line 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2" name="Oval 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908" name="Group 30"/>
                <p:cNvGrpSpPr/>
                <p:nvPr/>
              </p:nvGrpSpPr>
              <p:grpSpPr bwMode="auto">
                <a:xfrm>
                  <a:off x="6838" y="2032"/>
                  <a:ext cx="454" cy="57"/>
                  <a:chOff x="3597" y="2032"/>
                  <a:chExt cx="454" cy="57"/>
                </a:xfrm>
              </p:grpSpPr>
              <p:sp>
                <p:nvSpPr>
                  <p:cNvPr id="63909" name="Line 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10" name="Oval 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6" name="Group 33"/>
              <p:cNvGrpSpPr/>
              <p:nvPr/>
            </p:nvGrpSpPr>
            <p:grpSpPr bwMode="auto">
              <a:xfrm rot="6600000">
                <a:off x="1804" y="3323"/>
                <a:ext cx="3129" cy="57"/>
                <a:chOff x="3597" y="2032"/>
                <a:chExt cx="3695" cy="57"/>
              </a:xfrm>
            </p:grpSpPr>
            <p:grpSp>
              <p:nvGrpSpPr>
                <p:cNvPr id="63877" name="Group 34"/>
                <p:cNvGrpSpPr/>
                <p:nvPr/>
              </p:nvGrpSpPr>
              <p:grpSpPr bwMode="auto">
                <a:xfrm>
                  <a:off x="3597" y="2032"/>
                  <a:ext cx="454" cy="57"/>
                  <a:chOff x="3597" y="2032"/>
                  <a:chExt cx="454" cy="57"/>
                </a:xfrm>
              </p:grpSpPr>
              <p:sp>
                <p:nvSpPr>
                  <p:cNvPr id="63899" name="Line 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900" name="Oval 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78" name="Group 37"/>
                <p:cNvGrpSpPr/>
                <p:nvPr/>
              </p:nvGrpSpPr>
              <p:grpSpPr bwMode="auto">
                <a:xfrm>
                  <a:off x="4066" y="2032"/>
                  <a:ext cx="454" cy="57"/>
                  <a:chOff x="3597" y="2032"/>
                  <a:chExt cx="454" cy="57"/>
                </a:xfrm>
              </p:grpSpPr>
              <p:sp>
                <p:nvSpPr>
                  <p:cNvPr id="63897" name="Line 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8" name="Oval 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79" name="Group 40"/>
                <p:cNvGrpSpPr/>
                <p:nvPr/>
              </p:nvGrpSpPr>
              <p:grpSpPr bwMode="auto">
                <a:xfrm>
                  <a:off x="4530" y="2032"/>
                  <a:ext cx="454" cy="57"/>
                  <a:chOff x="3597" y="2032"/>
                  <a:chExt cx="454" cy="57"/>
                </a:xfrm>
              </p:grpSpPr>
              <p:sp>
                <p:nvSpPr>
                  <p:cNvPr id="63895" name="Line 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6" name="Oval 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0" name="Group 43"/>
                <p:cNvGrpSpPr/>
                <p:nvPr/>
              </p:nvGrpSpPr>
              <p:grpSpPr bwMode="auto">
                <a:xfrm>
                  <a:off x="4998" y="2032"/>
                  <a:ext cx="454" cy="57"/>
                  <a:chOff x="3597" y="2032"/>
                  <a:chExt cx="454" cy="57"/>
                </a:xfrm>
              </p:grpSpPr>
              <p:sp>
                <p:nvSpPr>
                  <p:cNvPr id="63893" name="Line 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4" name="Oval 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1" name="Group 46"/>
                <p:cNvGrpSpPr/>
                <p:nvPr/>
              </p:nvGrpSpPr>
              <p:grpSpPr bwMode="auto">
                <a:xfrm>
                  <a:off x="5454" y="2032"/>
                  <a:ext cx="454" cy="57"/>
                  <a:chOff x="3597" y="2032"/>
                  <a:chExt cx="454" cy="57"/>
                </a:xfrm>
              </p:grpSpPr>
              <p:sp>
                <p:nvSpPr>
                  <p:cNvPr id="63891" name="Line 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2" name="Oval 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2" name="Group 49"/>
                <p:cNvGrpSpPr/>
                <p:nvPr/>
              </p:nvGrpSpPr>
              <p:grpSpPr bwMode="auto">
                <a:xfrm>
                  <a:off x="5922" y="2032"/>
                  <a:ext cx="454" cy="57"/>
                  <a:chOff x="3597" y="2032"/>
                  <a:chExt cx="454" cy="57"/>
                </a:xfrm>
              </p:grpSpPr>
              <p:sp>
                <p:nvSpPr>
                  <p:cNvPr id="63889" name="Line 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90" name="Oval 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3" name="Group 52"/>
                <p:cNvGrpSpPr/>
                <p:nvPr/>
              </p:nvGrpSpPr>
              <p:grpSpPr bwMode="auto">
                <a:xfrm>
                  <a:off x="6382" y="2032"/>
                  <a:ext cx="454" cy="57"/>
                  <a:chOff x="3597" y="2032"/>
                  <a:chExt cx="454" cy="57"/>
                </a:xfrm>
              </p:grpSpPr>
              <p:sp>
                <p:nvSpPr>
                  <p:cNvPr id="63887" name="Line 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88" name="Oval 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84" name="Group 55"/>
                <p:cNvGrpSpPr/>
                <p:nvPr/>
              </p:nvGrpSpPr>
              <p:grpSpPr bwMode="auto">
                <a:xfrm>
                  <a:off x="6838" y="2032"/>
                  <a:ext cx="454" cy="57"/>
                  <a:chOff x="3597" y="2032"/>
                  <a:chExt cx="454" cy="57"/>
                </a:xfrm>
              </p:grpSpPr>
              <p:sp>
                <p:nvSpPr>
                  <p:cNvPr id="63885" name="Line 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86" name="Oval 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7" name="Group 58"/>
              <p:cNvGrpSpPr/>
              <p:nvPr/>
            </p:nvGrpSpPr>
            <p:grpSpPr bwMode="auto">
              <a:xfrm rot="6600000">
                <a:off x="2252" y="3324"/>
                <a:ext cx="3129" cy="57"/>
                <a:chOff x="3597" y="2032"/>
                <a:chExt cx="3695" cy="57"/>
              </a:xfrm>
            </p:grpSpPr>
            <p:grpSp>
              <p:nvGrpSpPr>
                <p:cNvPr id="63853" name="Group 59"/>
                <p:cNvGrpSpPr/>
                <p:nvPr/>
              </p:nvGrpSpPr>
              <p:grpSpPr bwMode="auto">
                <a:xfrm>
                  <a:off x="3597" y="2032"/>
                  <a:ext cx="454" cy="57"/>
                  <a:chOff x="3597" y="2032"/>
                  <a:chExt cx="454" cy="57"/>
                </a:xfrm>
              </p:grpSpPr>
              <p:sp>
                <p:nvSpPr>
                  <p:cNvPr id="63875" name="Line 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6" name="Oval 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4" name="Group 62"/>
                <p:cNvGrpSpPr/>
                <p:nvPr/>
              </p:nvGrpSpPr>
              <p:grpSpPr bwMode="auto">
                <a:xfrm>
                  <a:off x="4066" y="2032"/>
                  <a:ext cx="454" cy="57"/>
                  <a:chOff x="3597" y="2032"/>
                  <a:chExt cx="454" cy="57"/>
                </a:xfrm>
              </p:grpSpPr>
              <p:sp>
                <p:nvSpPr>
                  <p:cNvPr id="63873" name="Line 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4" name="Oval 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5" name="Group 65"/>
                <p:cNvGrpSpPr/>
                <p:nvPr/>
              </p:nvGrpSpPr>
              <p:grpSpPr bwMode="auto">
                <a:xfrm>
                  <a:off x="4530" y="2032"/>
                  <a:ext cx="454" cy="57"/>
                  <a:chOff x="3597" y="2032"/>
                  <a:chExt cx="454" cy="57"/>
                </a:xfrm>
              </p:grpSpPr>
              <p:sp>
                <p:nvSpPr>
                  <p:cNvPr id="63871" name="Line 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2" name="Oval 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6" name="Group 68"/>
                <p:cNvGrpSpPr/>
                <p:nvPr/>
              </p:nvGrpSpPr>
              <p:grpSpPr bwMode="auto">
                <a:xfrm>
                  <a:off x="4998" y="2032"/>
                  <a:ext cx="454" cy="57"/>
                  <a:chOff x="3597" y="2032"/>
                  <a:chExt cx="454" cy="57"/>
                </a:xfrm>
              </p:grpSpPr>
              <p:sp>
                <p:nvSpPr>
                  <p:cNvPr id="63869" name="Line 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70" name="Oval 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7" name="Group 71"/>
                <p:cNvGrpSpPr/>
                <p:nvPr/>
              </p:nvGrpSpPr>
              <p:grpSpPr bwMode="auto">
                <a:xfrm>
                  <a:off x="5454" y="2032"/>
                  <a:ext cx="454" cy="57"/>
                  <a:chOff x="3597" y="2032"/>
                  <a:chExt cx="454" cy="57"/>
                </a:xfrm>
              </p:grpSpPr>
              <p:sp>
                <p:nvSpPr>
                  <p:cNvPr id="63867" name="Line 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8" name="Oval 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8" name="Group 74"/>
                <p:cNvGrpSpPr/>
                <p:nvPr/>
              </p:nvGrpSpPr>
              <p:grpSpPr bwMode="auto">
                <a:xfrm>
                  <a:off x="5922" y="2032"/>
                  <a:ext cx="454" cy="57"/>
                  <a:chOff x="3597" y="2032"/>
                  <a:chExt cx="454" cy="57"/>
                </a:xfrm>
              </p:grpSpPr>
              <p:sp>
                <p:nvSpPr>
                  <p:cNvPr id="63865" name="Line 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6" name="Oval 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59" name="Group 77"/>
                <p:cNvGrpSpPr/>
                <p:nvPr/>
              </p:nvGrpSpPr>
              <p:grpSpPr bwMode="auto">
                <a:xfrm>
                  <a:off x="6382" y="2032"/>
                  <a:ext cx="454" cy="57"/>
                  <a:chOff x="3597" y="2032"/>
                  <a:chExt cx="454" cy="57"/>
                </a:xfrm>
              </p:grpSpPr>
              <p:sp>
                <p:nvSpPr>
                  <p:cNvPr id="63863" name="Line 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4" name="Oval 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60" name="Group 80"/>
                <p:cNvGrpSpPr/>
                <p:nvPr/>
              </p:nvGrpSpPr>
              <p:grpSpPr bwMode="auto">
                <a:xfrm>
                  <a:off x="6838" y="2032"/>
                  <a:ext cx="454" cy="57"/>
                  <a:chOff x="3597" y="2032"/>
                  <a:chExt cx="454" cy="57"/>
                </a:xfrm>
              </p:grpSpPr>
              <p:sp>
                <p:nvSpPr>
                  <p:cNvPr id="63861" name="Line 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62" name="Oval 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8" name="Group 83"/>
              <p:cNvGrpSpPr/>
              <p:nvPr/>
            </p:nvGrpSpPr>
            <p:grpSpPr bwMode="auto">
              <a:xfrm rot="6600000">
                <a:off x="2715" y="3320"/>
                <a:ext cx="3129" cy="57"/>
                <a:chOff x="3597" y="2032"/>
                <a:chExt cx="3695" cy="57"/>
              </a:xfrm>
            </p:grpSpPr>
            <p:grpSp>
              <p:nvGrpSpPr>
                <p:cNvPr id="63829" name="Group 84"/>
                <p:cNvGrpSpPr/>
                <p:nvPr/>
              </p:nvGrpSpPr>
              <p:grpSpPr bwMode="auto">
                <a:xfrm>
                  <a:off x="3597" y="2032"/>
                  <a:ext cx="454" cy="57"/>
                  <a:chOff x="3597" y="2032"/>
                  <a:chExt cx="454" cy="57"/>
                </a:xfrm>
              </p:grpSpPr>
              <p:sp>
                <p:nvSpPr>
                  <p:cNvPr id="63851" name="Line 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52" name="Oval 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0" name="Group 87"/>
                <p:cNvGrpSpPr/>
                <p:nvPr/>
              </p:nvGrpSpPr>
              <p:grpSpPr bwMode="auto">
                <a:xfrm>
                  <a:off x="4066" y="2032"/>
                  <a:ext cx="454" cy="57"/>
                  <a:chOff x="3597" y="2032"/>
                  <a:chExt cx="454" cy="57"/>
                </a:xfrm>
              </p:grpSpPr>
              <p:sp>
                <p:nvSpPr>
                  <p:cNvPr id="63849" name="Line 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50" name="Oval 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1" name="Group 90"/>
                <p:cNvGrpSpPr/>
                <p:nvPr/>
              </p:nvGrpSpPr>
              <p:grpSpPr bwMode="auto">
                <a:xfrm>
                  <a:off x="4530" y="2032"/>
                  <a:ext cx="454" cy="57"/>
                  <a:chOff x="3597" y="2032"/>
                  <a:chExt cx="454" cy="57"/>
                </a:xfrm>
              </p:grpSpPr>
              <p:sp>
                <p:nvSpPr>
                  <p:cNvPr id="63847" name="Line 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8" name="Oval 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2" name="Group 93"/>
                <p:cNvGrpSpPr/>
                <p:nvPr/>
              </p:nvGrpSpPr>
              <p:grpSpPr bwMode="auto">
                <a:xfrm>
                  <a:off x="4998" y="2032"/>
                  <a:ext cx="454" cy="57"/>
                  <a:chOff x="3597" y="2032"/>
                  <a:chExt cx="454" cy="57"/>
                </a:xfrm>
              </p:grpSpPr>
              <p:sp>
                <p:nvSpPr>
                  <p:cNvPr id="63845" name="Line 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6" name="Oval 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3" name="Group 96"/>
                <p:cNvGrpSpPr/>
                <p:nvPr/>
              </p:nvGrpSpPr>
              <p:grpSpPr bwMode="auto">
                <a:xfrm>
                  <a:off x="5454" y="2032"/>
                  <a:ext cx="454" cy="57"/>
                  <a:chOff x="3597" y="2032"/>
                  <a:chExt cx="454" cy="57"/>
                </a:xfrm>
              </p:grpSpPr>
              <p:sp>
                <p:nvSpPr>
                  <p:cNvPr id="63843" name="Line 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4" name="Oval 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4" name="Group 99"/>
                <p:cNvGrpSpPr/>
                <p:nvPr/>
              </p:nvGrpSpPr>
              <p:grpSpPr bwMode="auto">
                <a:xfrm>
                  <a:off x="5922" y="2032"/>
                  <a:ext cx="454" cy="57"/>
                  <a:chOff x="3597" y="2032"/>
                  <a:chExt cx="454" cy="57"/>
                </a:xfrm>
              </p:grpSpPr>
              <p:sp>
                <p:nvSpPr>
                  <p:cNvPr id="63841" name="Line 1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2" name="Oval 1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5" name="Group 102"/>
                <p:cNvGrpSpPr/>
                <p:nvPr/>
              </p:nvGrpSpPr>
              <p:grpSpPr bwMode="auto">
                <a:xfrm>
                  <a:off x="6382" y="2032"/>
                  <a:ext cx="454" cy="57"/>
                  <a:chOff x="3597" y="2032"/>
                  <a:chExt cx="454" cy="57"/>
                </a:xfrm>
              </p:grpSpPr>
              <p:sp>
                <p:nvSpPr>
                  <p:cNvPr id="63839" name="Line 1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40" name="Oval 1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36" name="Group 105"/>
                <p:cNvGrpSpPr/>
                <p:nvPr/>
              </p:nvGrpSpPr>
              <p:grpSpPr bwMode="auto">
                <a:xfrm>
                  <a:off x="6838" y="2032"/>
                  <a:ext cx="454" cy="57"/>
                  <a:chOff x="3597" y="2032"/>
                  <a:chExt cx="454" cy="57"/>
                </a:xfrm>
              </p:grpSpPr>
              <p:sp>
                <p:nvSpPr>
                  <p:cNvPr id="63837" name="Line 1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38" name="Oval 1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29" name="Group 108"/>
              <p:cNvGrpSpPr/>
              <p:nvPr/>
            </p:nvGrpSpPr>
            <p:grpSpPr bwMode="auto">
              <a:xfrm rot="6600000">
                <a:off x="3191" y="3320"/>
                <a:ext cx="3129" cy="57"/>
                <a:chOff x="3597" y="2032"/>
                <a:chExt cx="3695" cy="57"/>
              </a:xfrm>
            </p:grpSpPr>
            <p:grpSp>
              <p:nvGrpSpPr>
                <p:cNvPr id="63805" name="Group 109"/>
                <p:cNvGrpSpPr/>
                <p:nvPr/>
              </p:nvGrpSpPr>
              <p:grpSpPr bwMode="auto">
                <a:xfrm>
                  <a:off x="3597" y="2032"/>
                  <a:ext cx="454" cy="57"/>
                  <a:chOff x="3597" y="2032"/>
                  <a:chExt cx="454" cy="57"/>
                </a:xfrm>
              </p:grpSpPr>
              <p:sp>
                <p:nvSpPr>
                  <p:cNvPr id="63827" name="Line 1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8" name="Oval 1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6" name="Group 112"/>
                <p:cNvGrpSpPr/>
                <p:nvPr/>
              </p:nvGrpSpPr>
              <p:grpSpPr bwMode="auto">
                <a:xfrm>
                  <a:off x="4066" y="2032"/>
                  <a:ext cx="454" cy="57"/>
                  <a:chOff x="3597" y="2032"/>
                  <a:chExt cx="454" cy="57"/>
                </a:xfrm>
              </p:grpSpPr>
              <p:sp>
                <p:nvSpPr>
                  <p:cNvPr id="63825" name="Line 1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6" name="Oval 1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7" name="Group 115"/>
                <p:cNvGrpSpPr/>
                <p:nvPr/>
              </p:nvGrpSpPr>
              <p:grpSpPr bwMode="auto">
                <a:xfrm>
                  <a:off x="4530" y="2032"/>
                  <a:ext cx="454" cy="57"/>
                  <a:chOff x="3597" y="2032"/>
                  <a:chExt cx="454" cy="57"/>
                </a:xfrm>
              </p:grpSpPr>
              <p:sp>
                <p:nvSpPr>
                  <p:cNvPr id="63823" name="Line 1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4" name="Oval 1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8" name="Group 118"/>
                <p:cNvGrpSpPr/>
                <p:nvPr/>
              </p:nvGrpSpPr>
              <p:grpSpPr bwMode="auto">
                <a:xfrm>
                  <a:off x="4998" y="2032"/>
                  <a:ext cx="454" cy="57"/>
                  <a:chOff x="3597" y="2032"/>
                  <a:chExt cx="454" cy="57"/>
                </a:xfrm>
              </p:grpSpPr>
              <p:sp>
                <p:nvSpPr>
                  <p:cNvPr id="63821" name="Line 1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2" name="Oval 1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09" name="Group 121"/>
                <p:cNvGrpSpPr/>
                <p:nvPr/>
              </p:nvGrpSpPr>
              <p:grpSpPr bwMode="auto">
                <a:xfrm>
                  <a:off x="5454" y="2032"/>
                  <a:ext cx="454" cy="57"/>
                  <a:chOff x="3597" y="2032"/>
                  <a:chExt cx="454" cy="57"/>
                </a:xfrm>
              </p:grpSpPr>
              <p:sp>
                <p:nvSpPr>
                  <p:cNvPr id="63819" name="Line 1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20" name="Oval 1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0" name="Group 124"/>
                <p:cNvGrpSpPr/>
                <p:nvPr/>
              </p:nvGrpSpPr>
              <p:grpSpPr bwMode="auto">
                <a:xfrm>
                  <a:off x="5922" y="2032"/>
                  <a:ext cx="454" cy="57"/>
                  <a:chOff x="3597" y="2032"/>
                  <a:chExt cx="454" cy="57"/>
                </a:xfrm>
              </p:grpSpPr>
              <p:sp>
                <p:nvSpPr>
                  <p:cNvPr id="63817" name="Line 1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8" name="Oval 1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1" name="Group 127"/>
                <p:cNvGrpSpPr/>
                <p:nvPr/>
              </p:nvGrpSpPr>
              <p:grpSpPr bwMode="auto">
                <a:xfrm>
                  <a:off x="6382" y="2032"/>
                  <a:ext cx="454" cy="57"/>
                  <a:chOff x="3597" y="2032"/>
                  <a:chExt cx="454" cy="57"/>
                </a:xfrm>
              </p:grpSpPr>
              <p:sp>
                <p:nvSpPr>
                  <p:cNvPr id="63815" name="Line 1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6" name="Oval 1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812" name="Group 130"/>
                <p:cNvGrpSpPr/>
                <p:nvPr/>
              </p:nvGrpSpPr>
              <p:grpSpPr bwMode="auto">
                <a:xfrm>
                  <a:off x="6838" y="2032"/>
                  <a:ext cx="454" cy="57"/>
                  <a:chOff x="3597" y="2032"/>
                  <a:chExt cx="454" cy="57"/>
                </a:xfrm>
              </p:grpSpPr>
              <p:sp>
                <p:nvSpPr>
                  <p:cNvPr id="63813" name="Line 1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14" name="Oval 1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0" name="Group 133"/>
              <p:cNvGrpSpPr/>
              <p:nvPr/>
            </p:nvGrpSpPr>
            <p:grpSpPr bwMode="auto">
              <a:xfrm rot="6600000">
                <a:off x="3643" y="3320"/>
                <a:ext cx="3129" cy="57"/>
                <a:chOff x="3597" y="2032"/>
                <a:chExt cx="3695" cy="57"/>
              </a:xfrm>
            </p:grpSpPr>
            <p:grpSp>
              <p:nvGrpSpPr>
                <p:cNvPr id="63781" name="Group 134"/>
                <p:cNvGrpSpPr/>
                <p:nvPr/>
              </p:nvGrpSpPr>
              <p:grpSpPr bwMode="auto">
                <a:xfrm>
                  <a:off x="3597" y="2032"/>
                  <a:ext cx="454" cy="57"/>
                  <a:chOff x="3597" y="2032"/>
                  <a:chExt cx="454" cy="57"/>
                </a:xfrm>
              </p:grpSpPr>
              <p:sp>
                <p:nvSpPr>
                  <p:cNvPr id="63803" name="Line 1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4" name="Oval 1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2" name="Group 137"/>
                <p:cNvGrpSpPr/>
                <p:nvPr/>
              </p:nvGrpSpPr>
              <p:grpSpPr bwMode="auto">
                <a:xfrm>
                  <a:off x="4066" y="2032"/>
                  <a:ext cx="454" cy="57"/>
                  <a:chOff x="3597" y="2032"/>
                  <a:chExt cx="454" cy="57"/>
                </a:xfrm>
              </p:grpSpPr>
              <p:sp>
                <p:nvSpPr>
                  <p:cNvPr id="63801" name="Line 1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2" name="Oval 1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3" name="Group 140"/>
                <p:cNvGrpSpPr/>
                <p:nvPr/>
              </p:nvGrpSpPr>
              <p:grpSpPr bwMode="auto">
                <a:xfrm>
                  <a:off x="4530" y="2032"/>
                  <a:ext cx="454" cy="57"/>
                  <a:chOff x="3597" y="2032"/>
                  <a:chExt cx="454" cy="57"/>
                </a:xfrm>
              </p:grpSpPr>
              <p:sp>
                <p:nvSpPr>
                  <p:cNvPr id="63799" name="Line 1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800" name="Oval 1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4" name="Group 143"/>
                <p:cNvGrpSpPr/>
                <p:nvPr/>
              </p:nvGrpSpPr>
              <p:grpSpPr bwMode="auto">
                <a:xfrm>
                  <a:off x="4998" y="2032"/>
                  <a:ext cx="454" cy="57"/>
                  <a:chOff x="3597" y="2032"/>
                  <a:chExt cx="454" cy="57"/>
                </a:xfrm>
              </p:grpSpPr>
              <p:sp>
                <p:nvSpPr>
                  <p:cNvPr id="63797" name="Line 1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8" name="Oval 1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5" name="Group 146"/>
                <p:cNvGrpSpPr/>
                <p:nvPr/>
              </p:nvGrpSpPr>
              <p:grpSpPr bwMode="auto">
                <a:xfrm>
                  <a:off x="5454" y="2032"/>
                  <a:ext cx="454" cy="57"/>
                  <a:chOff x="3597" y="2032"/>
                  <a:chExt cx="454" cy="57"/>
                </a:xfrm>
              </p:grpSpPr>
              <p:sp>
                <p:nvSpPr>
                  <p:cNvPr id="63795" name="Line 1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6" name="Oval 1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6" name="Group 149"/>
                <p:cNvGrpSpPr/>
                <p:nvPr/>
              </p:nvGrpSpPr>
              <p:grpSpPr bwMode="auto">
                <a:xfrm>
                  <a:off x="5922" y="2032"/>
                  <a:ext cx="454" cy="57"/>
                  <a:chOff x="3597" y="2032"/>
                  <a:chExt cx="454" cy="57"/>
                </a:xfrm>
              </p:grpSpPr>
              <p:sp>
                <p:nvSpPr>
                  <p:cNvPr id="63793" name="Line 1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4" name="Oval 1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7" name="Group 152"/>
                <p:cNvGrpSpPr/>
                <p:nvPr/>
              </p:nvGrpSpPr>
              <p:grpSpPr bwMode="auto">
                <a:xfrm>
                  <a:off x="6382" y="2032"/>
                  <a:ext cx="454" cy="57"/>
                  <a:chOff x="3597" y="2032"/>
                  <a:chExt cx="454" cy="57"/>
                </a:xfrm>
              </p:grpSpPr>
              <p:sp>
                <p:nvSpPr>
                  <p:cNvPr id="63791" name="Line 1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2" name="Oval 1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88" name="Group 155"/>
                <p:cNvGrpSpPr/>
                <p:nvPr/>
              </p:nvGrpSpPr>
              <p:grpSpPr bwMode="auto">
                <a:xfrm>
                  <a:off x="6838" y="2032"/>
                  <a:ext cx="454" cy="57"/>
                  <a:chOff x="3597" y="2032"/>
                  <a:chExt cx="454" cy="57"/>
                </a:xfrm>
              </p:grpSpPr>
              <p:sp>
                <p:nvSpPr>
                  <p:cNvPr id="63789" name="Line 1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90" name="Oval 1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1" name="Group 158"/>
              <p:cNvGrpSpPr/>
              <p:nvPr/>
            </p:nvGrpSpPr>
            <p:grpSpPr bwMode="auto">
              <a:xfrm rot="6600000">
                <a:off x="4119" y="3324"/>
                <a:ext cx="3129" cy="57"/>
                <a:chOff x="3597" y="2032"/>
                <a:chExt cx="3695" cy="57"/>
              </a:xfrm>
            </p:grpSpPr>
            <p:grpSp>
              <p:nvGrpSpPr>
                <p:cNvPr id="63757" name="Group 159"/>
                <p:cNvGrpSpPr/>
                <p:nvPr/>
              </p:nvGrpSpPr>
              <p:grpSpPr bwMode="auto">
                <a:xfrm>
                  <a:off x="3597" y="2032"/>
                  <a:ext cx="454" cy="57"/>
                  <a:chOff x="3597" y="2032"/>
                  <a:chExt cx="454" cy="57"/>
                </a:xfrm>
              </p:grpSpPr>
              <p:sp>
                <p:nvSpPr>
                  <p:cNvPr id="63779" name="Line 1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80" name="Oval 1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58" name="Group 162"/>
                <p:cNvGrpSpPr/>
                <p:nvPr/>
              </p:nvGrpSpPr>
              <p:grpSpPr bwMode="auto">
                <a:xfrm>
                  <a:off x="4066" y="2032"/>
                  <a:ext cx="454" cy="57"/>
                  <a:chOff x="3597" y="2032"/>
                  <a:chExt cx="454" cy="57"/>
                </a:xfrm>
              </p:grpSpPr>
              <p:sp>
                <p:nvSpPr>
                  <p:cNvPr id="63777" name="Line 1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8" name="Oval 1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59" name="Group 165"/>
                <p:cNvGrpSpPr/>
                <p:nvPr/>
              </p:nvGrpSpPr>
              <p:grpSpPr bwMode="auto">
                <a:xfrm>
                  <a:off x="4530" y="2032"/>
                  <a:ext cx="454" cy="57"/>
                  <a:chOff x="3597" y="2032"/>
                  <a:chExt cx="454" cy="57"/>
                </a:xfrm>
              </p:grpSpPr>
              <p:sp>
                <p:nvSpPr>
                  <p:cNvPr id="63775" name="Line 1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6" name="Oval 1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0" name="Group 168"/>
                <p:cNvGrpSpPr/>
                <p:nvPr/>
              </p:nvGrpSpPr>
              <p:grpSpPr bwMode="auto">
                <a:xfrm>
                  <a:off x="4998" y="2032"/>
                  <a:ext cx="454" cy="57"/>
                  <a:chOff x="3597" y="2032"/>
                  <a:chExt cx="454" cy="57"/>
                </a:xfrm>
              </p:grpSpPr>
              <p:sp>
                <p:nvSpPr>
                  <p:cNvPr id="63773" name="Line 1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4" name="Oval 1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1" name="Group 171"/>
                <p:cNvGrpSpPr/>
                <p:nvPr/>
              </p:nvGrpSpPr>
              <p:grpSpPr bwMode="auto">
                <a:xfrm>
                  <a:off x="5454" y="2032"/>
                  <a:ext cx="454" cy="57"/>
                  <a:chOff x="3597" y="2032"/>
                  <a:chExt cx="454" cy="57"/>
                </a:xfrm>
              </p:grpSpPr>
              <p:sp>
                <p:nvSpPr>
                  <p:cNvPr id="63771" name="Line 1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2" name="Oval 1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2" name="Group 174"/>
                <p:cNvGrpSpPr/>
                <p:nvPr/>
              </p:nvGrpSpPr>
              <p:grpSpPr bwMode="auto">
                <a:xfrm>
                  <a:off x="5922" y="2032"/>
                  <a:ext cx="454" cy="57"/>
                  <a:chOff x="3597" y="2032"/>
                  <a:chExt cx="454" cy="57"/>
                </a:xfrm>
              </p:grpSpPr>
              <p:sp>
                <p:nvSpPr>
                  <p:cNvPr id="63769" name="Line 1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70" name="Oval 1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3" name="Group 177"/>
                <p:cNvGrpSpPr/>
                <p:nvPr/>
              </p:nvGrpSpPr>
              <p:grpSpPr bwMode="auto">
                <a:xfrm>
                  <a:off x="6382" y="2032"/>
                  <a:ext cx="454" cy="57"/>
                  <a:chOff x="3597" y="2032"/>
                  <a:chExt cx="454" cy="57"/>
                </a:xfrm>
              </p:grpSpPr>
              <p:sp>
                <p:nvSpPr>
                  <p:cNvPr id="63767" name="Line 1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68" name="Oval 1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64" name="Group 180"/>
                <p:cNvGrpSpPr/>
                <p:nvPr/>
              </p:nvGrpSpPr>
              <p:grpSpPr bwMode="auto">
                <a:xfrm>
                  <a:off x="6838" y="2032"/>
                  <a:ext cx="454" cy="57"/>
                  <a:chOff x="3597" y="2032"/>
                  <a:chExt cx="454" cy="57"/>
                </a:xfrm>
              </p:grpSpPr>
              <p:sp>
                <p:nvSpPr>
                  <p:cNvPr id="63765" name="Line 1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66" name="Oval 1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2" name="Group 183"/>
              <p:cNvGrpSpPr/>
              <p:nvPr/>
            </p:nvGrpSpPr>
            <p:grpSpPr bwMode="auto">
              <a:xfrm rot="6600000">
                <a:off x="4575" y="3320"/>
                <a:ext cx="3129" cy="57"/>
                <a:chOff x="3597" y="2032"/>
                <a:chExt cx="3695" cy="57"/>
              </a:xfrm>
            </p:grpSpPr>
            <p:grpSp>
              <p:nvGrpSpPr>
                <p:cNvPr id="63733" name="Group 184"/>
                <p:cNvGrpSpPr/>
                <p:nvPr/>
              </p:nvGrpSpPr>
              <p:grpSpPr bwMode="auto">
                <a:xfrm>
                  <a:off x="3597" y="2032"/>
                  <a:ext cx="454" cy="57"/>
                  <a:chOff x="3597" y="2032"/>
                  <a:chExt cx="454" cy="57"/>
                </a:xfrm>
              </p:grpSpPr>
              <p:sp>
                <p:nvSpPr>
                  <p:cNvPr id="63755" name="Line 1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6" name="Oval 1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4" name="Group 187"/>
                <p:cNvGrpSpPr/>
                <p:nvPr/>
              </p:nvGrpSpPr>
              <p:grpSpPr bwMode="auto">
                <a:xfrm>
                  <a:off x="4066" y="2032"/>
                  <a:ext cx="454" cy="57"/>
                  <a:chOff x="3597" y="2032"/>
                  <a:chExt cx="454" cy="57"/>
                </a:xfrm>
              </p:grpSpPr>
              <p:sp>
                <p:nvSpPr>
                  <p:cNvPr id="63753" name="Line 1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4" name="Oval 1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5" name="Group 190"/>
                <p:cNvGrpSpPr/>
                <p:nvPr/>
              </p:nvGrpSpPr>
              <p:grpSpPr bwMode="auto">
                <a:xfrm>
                  <a:off x="4530" y="2032"/>
                  <a:ext cx="454" cy="57"/>
                  <a:chOff x="3597" y="2032"/>
                  <a:chExt cx="454" cy="57"/>
                </a:xfrm>
              </p:grpSpPr>
              <p:sp>
                <p:nvSpPr>
                  <p:cNvPr id="63751" name="Line 1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2" name="Oval 1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6" name="Group 193"/>
                <p:cNvGrpSpPr/>
                <p:nvPr/>
              </p:nvGrpSpPr>
              <p:grpSpPr bwMode="auto">
                <a:xfrm>
                  <a:off x="4998" y="2032"/>
                  <a:ext cx="454" cy="57"/>
                  <a:chOff x="3597" y="2032"/>
                  <a:chExt cx="454" cy="57"/>
                </a:xfrm>
              </p:grpSpPr>
              <p:sp>
                <p:nvSpPr>
                  <p:cNvPr id="63749" name="Line 1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50" name="Oval 1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7" name="Group 196"/>
                <p:cNvGrpSpPr/>
                <p:nvPr/>
              </p:nvGrpSpPr>
              <p:grpSpPr bwMode="auto">
                <a:xfrm>
                  <a:off x="5454" y="2032"/>
                  <a:ext cx="454" cy="57"/>
                  <a:chOff x="3597" y="2032"/>
                  <a:chExt cx="454" cy="57"/>
                </a:xfrm>
              </p:grpSpPr>
              <p:sp>
                <p:nvSpPr>
                  <p:cNvPr id="63747" name="Line 1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8" name="Oval 1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8" name="Group 199"/>
                <p:cNvGrpSpPr/>
                <p:nvPr/>
              </p:nvGrpSpPr>
              <p:grpSpPr bwMode="auto">
                <a:xfrm>
                  <a:off x="5922" y="2032"/>
                  <a:ext cx="454" cy="57"/>
                  <a:chOff x="3597" y="2032"/>
                  <a:chExt cx="454" cy="57"/>
                </a:xfrm>
              </p:grpSpPr>
              <p:sp>
                <p:nvSpPr>
                  <p:cNvPr id="63745" name="Line 2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6" name="Oval 2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39" name="Group 202"/>
                <p:cNvGrpSpPr/>
                <p:nvPr/>
              </p:nvGrpSpPr>
              <p:grpSpPr bwMode="auto">
                <a:xfrm>
                  <a:off x="6382" y="2032"/>
                  <a:ext cx="454" cy="57"/>
                  <a:chOff x="3597" y="2032"/>
                  <a:chExt cx="454" cy="57"/>
                </a:xfrm>
              </p:grpSpPr>
              <p:sp>
                <p:nvSpPr>
                  <p:cNvPr id="63743" name="Line 2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4" name="Oval 2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40" name="Group 205"/>
                <p:cNvGrpSpPr/>
                <p:nvPr/>
              </p:nvGrpSpPr>
              <p:grpSpPr bwMode="auto">
                <a:xfrm>
                  <a:off x="6838" y="2032"/>
                  <a:ext cx="454" cy="57"/>
                  <a:chOff x="3597" y="2032"/>
                  <a:chExt cx="454" cy="57"/>
                </a:xfrm>
              </p:grpSpPr>
              <p:sp>
                <p:nvSpPr>
                  <p:cNvPr id="63741" name="Line 2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42" name="Oval 2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3" name="Group 208"/>
              <p:cNvGrpSpPr/>
              <p:nvPr/>
            </p:nvGrpSpPr>
            <p:grpSpPr bwMode="auto">
              <a:xfrm rot="6600000">
                <a:off x="5036" y="3324"/>
                <a:ext cx="3129" cy="57"/>
                <a:chOff x="3597" y="2032"/>
                <a:chExt cx="3695" cy="57"/>
              </a:xfrm>
            </p:grpSpPr>
            <p:grpSp>
              <p:nvGrpSpPr>
                <p:cNvPr id="63709" name="Group 209"/>
                <p:cNvGrpSpPr/>
                <p:nvPr/>
              </p:nvGrpSpPr>
              <p:grpSpPr bwMode="auto">
                <a:xfrm>
                  <a:off x="3597" y="2032"/>
                  <a:ext cx="454" cy="57"/>
                  <a:chOff x="3597" y="2032"/>
                  <a:chExt cx="454" cy="57"/>
                </a:xfrm>
              </p:grpSpPr>
              <p:sp>
                <p:nvSpPr>
                  <p:cNvPr id="63731" name="Line 2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32" name="Oval 2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0" name="Group 212"/>
                <p:cNvGrpSpPr/>
                <p:nvPr/>
              </p:nvGrpSpPr>
              <p:grpSpPr bwMode="auto">
                <a:xfrm>
                  <a:off x="4066" y="2032"/>
                  <a:ext cx="454" cy="57"/>
                  <a:chOff x="3597" y="2032"/>
                  <a:chExt cx="454" cy="57"/>
                </a:xfrm>
              </p:grpSpPr>
              <p:sp>
                <p:nvSpPr>
                  <p:cNvPr id="63729" name="Line 2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30" name="Oval 2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1" name="Group 215"/>
                <p:cNvGrpSpPr/>
                <p:nvPr/>
              </p:nvGrpSpPr>
              <p:grpSpPr bwMode="auto">
                <a:xfrm>
                  <a:off x="4530" y="2032"/>
                  <a:ext cx="454" cy="57"/>
                  <a:chOff x="3597" y="2032"/>
                  <a:chExt cx="454" cy="57"/>
                </a:xfrm>
              </p:grpSpPr>
              <p:sp>
                <p:nvSpPr>
                  <p:cNvPr id="63727" name="Line 2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8" name="Oval 2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2" name="Group 218"/>
                <p:cNvGrpSpPr/>
                <p:nvPr/>
              </p:nvGrpSpPr>
              <p:grpSpPr bwMode="auto">
                <a:xfrm>
                  <a:off x="4998" y="2032"/>
                  <a:ext cx="454" cy="57"/>
                  <a:chOff x="3597" y="2032"/>
                  <a:chExt cx="454" cy="57"/>
                </a:xfrm>
              </p:grpSpPr>
              <p:sp>
                <p:nvSpPr>
                  <p:cNvPr id="63725" name="Line 2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6" name="Oval 2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3" name="Group 221"/>
                <p:cNvGrpSpPr/>
                <p:nvPr/>
              </p:nvGrpSpPr>
              <p:grpSpPr bwMode="auto">
                <a:xfrm>
                  <a:off x="5454" y="2032"/>
                  <a:ext cx="454" cy="57"/>
                  <a:chOff x="3597" y="2032"/>
                  <a:chExt cx="454" cy="57"/>
                </a:xfrm>
              </p:grpSpPr>
              <p:sp>
                <p:nvSpPr>
                  <p:cNvPr id="63723" name="Line 2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4" name="Oval 2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4" name="Group 224"/>
                <p:cNvGrpSpPr/>
                <p:nvPr/>
              </p:nvGrpSpPr>
              <p:grpSpPr bwMode="auto">
                <a:xfrm>
                  <a:off x="5922" y="2032"/>
                  <a:ext cx="454" cy="57"/>
                  <a:chOff x="3597" y="2032"/>
                  <a:chExt cx="454" cy="57"/>
                </a:xfrm>
              </p:grpSpPr>
              <p:sp>
                <p:nvSpPr>
                  <p:cNvPr id="63721" name="Line 2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2" name="Oval 2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5" name="Group 227"/>
                <p:cNvGrpSpPr/>
                <p:nvPr/>
              </p:nvGrpSpPr>
              <p:grpSpPr bwMode="auto">
                <a:xfrm>
                  <a:off x="6382" y="2032"/>
                  <a:ext cx="454" cy="57"/>
                  <a:chOff x="3597" y="2032"/>
                  <a:chExt cx="454" cy="57"/>
                </a:xfrm>
              </p:grpSpPr>
              <p:sp>
                <p:nvSpPr>
                  <p:cNvPr id="63719" name="Line 2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20" name="Oval 2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716" name="Group 230"/>
                <p:cNvGrpSpPr/>
                <p:nvPr/>
              </p:nvGrpSpPr>
              <p:grpSpPr bwMode="auto">
                <a:xfrm>
                  <a:off x="6838" y="2032"/>
                  <a:ext cx="454" cy="57"/>
                  <a:chOff x="3597" y="2032"/>
                  <a:chExt cx="454" cy="57"/>
                </a:xfrm>
              </p:grpSpPr>
              <p:sp>
                <p:nvSpPr>
                  <p:cNvPr id="63717" name="Line 2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18" name="Oval 2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4" name="Group 233"/>
              <p:cNvGrpSpPr/>
              <p:nvPr/>
            </p:nvGrpSpPr>
            <p:grpSpPr bwMode="auto">
              <a:xfrm>
                <a:off x="3472" y="2403"/>
                <a:ext cx="3695" cy="57"/>
                <a:chOff x="3597" y="2032"/>
                <a:chExt cx="3695" cy="57"/>
              </a:xfrm>
            </p:grpSpPr>
            <p:grpSp>
              <p:nvGrpSpPr>
                <p:cNvPr id="63685" name="Group 234"/>
                <p:cNvGrpSpPr/>
                <p:nvPr/>
              </p:nvGrpSpPr>
              <p:grpSpPr bwMode="auto">
                <a:xfrm>
                  <a:off x="3597" y="2032"/>
                  <a:ext cx="454" cy="57"/>
                  <a:chOff x="3597" y="2032"/>
                  <a:chExt cx="454" cy="57"/>
                </a:xfrm>
              </p:grpSpPr>
              <p:sp>
                <p:nvSpPr>
                  <p:cNvPr id="63707" name="Line 2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8" name="Oval 2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6" name="Group 237"/>
                <p:cNvGrpSpPr/>
                <p:nvPr/>
              </p:nvGrpSpPr>
              <p:grpSpPr bwMode="auto">
                <a:xfrm>
                  <a:off x="4066" y="2032"/>
                  <a:ext cx="454" cy="57"/>
                  <a:chOff x="3597" y="2032"/>
                  <a:chExt cx="454" cy="57"/>
                </a:xfrm>
              </p:grpSpPr>
              <p:sp>
                <p:nvSpPr>
                  <p:cNvPr id="63705" name="Line 2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6" name="Oval 2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7" name="Group 240"/>
                <p:cNvGrpSpPr/>
                <p:nvPr/>
              </p:nvGrpSpPr>
              <p:grpSpPr bwMode="auto">
                <a:xfrm>
                  <a:off x="4530" y="2032"/>
                  <a:ext cx="454" cy="57"/>
                  <a:chOff x="3597" y="2032"/>
                  <a:chExt cx="454" cy="57"/>
                </a:xfrm>
              </p:grpSpPr>
              <p:sp>
                <p:nvSpPr>
                  <p:cNvPr id="63703" name="Line 2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4" name="Oval 2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8" name="Group 243"/>
                <p:cNvGrpSpPr/>
                <p:nvPr/>
              </p:nvGrpSpPr>
              <p:grpSpPr bwMode="auto">
                <a:xfrm>
                  <a:off x="4998" y="2032"/>
                  <a:ext cx="454" cy="57"/>
                  <a:chOff x="3597" y="2032"/>
                  <a:chExt cx="454" cy="57"/>
                </a:xfrm>
              </p:grpSpPr>
              <p:sp>
                <p:nvSpPr>
                  <p:cNvPr id="63701" name="Line 2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2" name="Oval 2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89" name="Group 246"/>
                <p:cNvGrpSpPr/>
                <p:nvPr/>
              </p:nvGrpSpPr>
              <p:grpSpPr bwMode="auto">
                <a:xfrm>
                  <a:off x="5454" y="2032"/>
                  <a:ext cx="454" cy="57"/>
                  <a:chOff x="3597" y="2032"/>
                  <a:chExt cx="454" cy="57"/>
                </a:xfrm>
              </p:grpSpPr>
              <p:sp>
                <p:nvSpPr>
                  <p:cNvPr id="63699" name="Line 2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700" name="Oval 2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0" name="Group 249"/>
                <p:cNvGrpSpPr/>
                <p:nvPr/>
              </p:nvGrpSpPr>
              <p:grpSpPr bwMode="auto">
                <a:xfrm>
                  <a:off x="5922" y="2032"/>
                  <a:ext cx="454" cy="57"/>
                  <a:chOff x="3597" y="2032"/>
                  <a:chExt cx="454" cy="57"/>
                </a:xfrm>
              </p:grpSpPr>
              <p:sp>
                <p:nvSpPr>
                  <p:cNvPr id="63697" name="Line 2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8" name="Oval 2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1" name="Group 252"/>
                <p:cNvGrpSpPr/>
                <p:nvPr/>
              </p:nvGrpSpPr>
              <p:grpSpPr bwMode="auto">
                <a:xfrm>
                  <a:off x="6382" y="2032"/>
                  <a:ext cx="454" cy="57"/>
                  <a:chOff x="3597" y="2032"/>
                  <a:chExt cx="454" cy="57"/>
                </a:xfrm>
              </p:grpSpPr>
              <p:sp>
                <p:nvSpPr>
                  <p:cNvPr id="63695" name="Line 2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6" name="Oval 2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92" name="Group 255"/>
                <p:cNvGrpSpPr/>
                <p:nvPr/>
              </p:nvGrpSpPr>
              <p:grpSpPr bwMode="auto">
                <a:xfrm>
                  <a:off x="6838" y="2032"/>
                  <a:ext cx="454" cy="57"/>
                  <a:chOff x="3597" y="2032"/>
                  <a:chExt cx="454" cy="57"/>
                </a:xfrm>
              </p:grpSpPr>
              <p:sp>
                <p:nvSpPr>
                  <p:cNvPr id="63693" name="Line 2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94" name="Oval 2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5" name="Group 258"/>
              <p:cNvGrpSpPr/>
              <p:nvPr/>
            </p:nvGrpSpPr>
            <p:grpSpPr bwMode="auto">
              <a:xfrm>
                <a:off x="3324" y="2779"/>
                <a:ext cx="3695" cy="57"/>
                <a:chOff x="3597" y="2032"/>
                <a:chExt cx="3695" cy="57"/>
              </a:xfrm>
            </p:grpSpPr>
            <p:grpSp>
              <p:nvGrpSpPr>
                <p:cNvPr id="63661" name="Group 259"/>
                <p:cNvGrpSpPr/>
                <p:nvPr/>
              </p:nvGrpSpPr>
              <p:grpSpPr bwMode="auto">
                <a:xfrm>
                  <a:off x="3597" y="2032"/>
                  <a:ext cx="454" cy="57"/>
                  <a:chOff x="3597" y="2032"/>
                  <a:chExt cx="454" cy="57"/>
                </a:xfrm>
              </p:grpSpPr>
              <p:sp>
                <p:nvSpPr>
                  <p:cNvPr id="63683" name="Line 2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4" name="Oval 2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2" name="Group 262"/>
                <p:cNvGrpSpPr/>
                <p:nvPr/>
              </p:nvGrpSpPr>
              <p:grpSpPr bwMode="auto">
                <a:xfrm>
                  <a:off x="4066" y="2032"/>
                  <a:ext cx="454" cy="57"/>
                  <a:chOff x="3597" y="2032"/>
                  <a:chExt cx="454" cy="57"/>
                </a:xfrm>
              </p:grpSpPr>
              <p:sp>
                <p:nvSpPr>
                  <p:cNvPr id="63681" name="Line 2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2" name="Oval 2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3" name="Group 265"/>
                <p:cNvGrpSpPr/>
                <p:nvPr/>
              </p:nvGrpSpPr>
              <p:grpSpPr bwMode="auto">
                <a:xfrm>
                  <a:off x="4530" y="2032"/>
                  <a:ext cx="454" cy="57"/>
                  <a:chOff x="3597" y="2032"/>
                  <a:chExt cx="454" cy="57"/>
                </a:xfrm>
              </p:grpSpPr>
              <p:sp>
                <p:nvSpPr>
                  <p:cNvPr id="63679" name="Line 2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80" name="Oval 2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4" name="Group 268"/>
                <p:cNvGrpSpPr/>
                <p:nvPr/>
              </p:nvGrpSpPr>
              <p:grpSpPr bwMode="auto">
                <a:xfrm>
                  <a:off x="4998" y="2032"/>
                  <a:ext cx="454" cy="57"/>
                  <a:chOff x="3597" y="2032"/>
                  <a:chExt cx="454" cy="57"/>
                </a:xfrm>
              </p:grpSpPr>
              <p:sp>
                <p:nvSpPr>
                  <p:cNvPr id="63677" name="Line 2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8" name="Oval 2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5" name="Group 271"/>
                <p:cNvGrpSpPr/>
                <p:nvPr/>
              </p:nvGrpSpPr>
              <p:grpSpPr bwMode="auto">
                <a:xfrm>
                  <a:off x="5454" y="2032"/>
                  <a:ext cx="454" cy="57"/>
                  <a:chOff x="3597" y="2032"/>
                  <a:chExt cx="454" cy="57"/>
                </a:xfrm>
              </p:grpSpPr>
              <p:sp>
                <p:nvSpPr>
                  <p:cNvPr id="63675" name="Line 2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6" name="Oval 2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6" name="Group 274"/>
                <p:cNvGrpSpPr/>
                <p:nvPr/>
              </p:nvGrpSpPr>
              <p:grpSpPr bwMode="auto">
                <a:xfrm>
                  <a:off x="5922" y="2032"/>
                  <a:ext cx="454" cy="57"/>
                  <a:chOff x="3597" y="2032"/>
                  <a:chExt cx="454" cy="57"/>
                </a:xfrm>
              </p:grpSpPr>
              <p:sp>
                <p:nvSpPr>
                  <p:cNvPr id="63673" name="Line 2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4" name="Oval 2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7" name="Group 277"/>
                <p:cNvGrpSpPr/>
                <p:nvPr/>
              </p:nvGrpSpPr>
              <p:grpSpPr bwMode="auto">
                <a:xfrm>
                  <a:off x="6382" y="2032"/>
                  <a:ext cx="454" cy="57"/>
                  <a:chOff x="3597" y="2032"/>
                  <a:chExt cx="454" cy="57"/>
                </a:xfrm>
              </p:grpSpPr>
              <p:sp>
                <p:nvSpPr>
                  <p:cNvPr id="63671" name="Line 2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2" name="Oval 2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68" name="Group 280"/>
                <p:cNvGrpSpPr/>
                <p:nvPr/>
              </p:nvGrpSpPr>
              <p:grpSpPr bwMode="auto">
                <a:xfrm>
                  <a:off x="6838" y="2032"/>
                  <a:ext cx="454" cy="57"/>
                  <a:chOff x="3597" y="2032"/>
                  <a:chExt cx="454" cy="57"/>
                </a:xfrm>
              </p:grpSpPr>
              <p:sp>
                <p:nvSpPr>
                  <p:cNvPr id="63669" name="Line 2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70" name="Oval 2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6" name="Group 283"/>
              <p:cNvGrpSpPr/>
              <p:nvPr/>
            </p:nvGrpSpPr>
            <p:grpSpPr bwMode="auto">
              <a:xfrm>
                <a:off x="3192" y="3147"/>
                <a:ext cx="3695" cy="57"/>
                <a:chOff x="3597" y="2032"/>
                <a:chExt cx="3695" cy="57"/>
              </a:xfrm>
            </p:grpSpPr>
            <p:grpSp>
              <p:nvGrpSpPr>
                <p:cNvPr id="63637" name="Group 284"/>
                <p:cNvGrpSpPr/>
                <p:nvPr/>
              </p:nvGrpSpPr>
              <p:grpSpPr bwMode="auto">
                <a:xfrm>
                  <a:off x="3597" y="2032"/>
                  <a:ext cx="454" cy="57"/>
                  <a:chOff x="3597" y="2032"/>
                  <a:chExt cx="454" cy="57"/>
                </a:xfrm>
              </p:grpSpPr>
              <p:sp>
                <p:nvSpPr>
                  <p:cNvPr id="63659" name="Line 2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60" name="Oval 2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38" name="Group 287"/>
                <p:cNvGrpSpPr/>
                <p:nvPr/>
              </p:nvGrpSpPr>
              <p:grpSpPr bwMode="auto">
                <a:xfrm>
                  <a:off x="4066" y="2032"/>
                  <a:ext cx="454" cy="57"/>
                  <a:chOff x="3597" y="2032"/>
                  <a:chExt cx="454" cy="57"/>
                </a:xfrm>
              </p:grpSpPr>
              <p:sp>
                <p:nvSpPr>
                  <p:cNvPr id="63657" name="Line 2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8" name="Oval 2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39" name="Group 290"/>
                <p:cNvGrpSpPr/>
                <p:nvPr/>
              </p:nvGrpSpPr>
              <p:grpSpPr bwMode="auto">
                <a:xfrm>
                  <a:off x="4530" y="2032"/>
                  <a:ext cx="454" cy="57"/>
                  <a:chOff x="3597" y="2032"/>
                  <a:chExt cx="454" cy="57"/>
                </a:xfrm>
              </p:grpSpPr>
              <p:sp>
                <p:nvSpPr>
                  <p:cNvPr id="63655" name="Line 2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6" name="Oval 2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0" name="Group 293"/>
                <p:cNvGrpSpPr/>
                <p:nvPr/>
              </p:nvGrpSpPr>
              <p:grpSpPr bwMode="auto">
                <a:xfrm>
                  <a:off x="4998" y="2032"/>
                  <a:ext cx="454" cy="57"/>
                  <a:chOff x="3597" y="2032"/>
                  <a:chExt cx="454" cy="57"/>
                </a:xfrm>
              </p:grpSpPr>
              <p:sp>
                <p:nvSpPr>
                  <p:cNvPr id="63653" name="Line 2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4" name="Oval 2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1" name="Group 296"/>
                <p:cNvGrpSpPr/>
                <p:nvPr/>
              </p:nvGrpSpPr>
              <p:grpSpPr bwMode="auto">
                <a:xfrm>
                  <a:off x="5454" y="2032"/>
                  <a:ext cx="454" cy="57"/>
                  <a:chOff x="3597" y="2032"/>
                  <a:chExt cx="454" cy="57"/>
                </a:xfrm>
              </p:grpSpPr>
              <p:sp>
                <p:nvSpPr>
                  <p:cNvPr id="63651" name="Line 2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2" name="Oval 2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2" name="Group 299"/>
                <p:cNvGrpSpPr/>
                <p:nvPr/>
              </p:nvGrpSpPr>
              <p:grpSpPr bwMode="auto">
                <a:xfrm>
                  <a:off x="5922" y="2032"/>
                  <a:ext cx="454" cy="57"/>
                  <a:chOff x="3597" y="2032"/>
                  <a:chExt cx="454" cy="57"/>
                </a:xfrm>
              </p:grpSpPr>
              <p:sp>
                <p:nvSpPr>
                  <p:cNvPr id="63649" name="Line 3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50" name="Oval 3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3" name="Group 302"/>
                <p:cNvGrpSpPr/>
                <p:nvPr/>
              </p:nvGrpSpPr>
              <p:grpSpPr bwMode="auto">
                <a:xfrm>
                  <a:off x="6382" y="2032"/>
                  <a:ext cx="454" cy="57"/>
                  <a:chOff x="3597" y="2032"/>
                  <a:chExt cx="454" cy="57"/>
                </a:xfrm>
              </p:grpSpPr>
              <p:sp>
                <p:nvSpPr>
                  <p:cNvPr id="63647" name="Line 3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48" name="Oval 3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44" name="Group 305"/>
                <p:cNvGrpSpPr/>
                <p:nvPr/>
              </p:nvGrpSpPr>
              <p:grpSpPr bwMode="auto">
                <a:xfrm>
                  <a:off x="6838" y="2032"/>
                  <a:ext cx="454" cy="57"/>
                  <a:chOff x="3597" y="2032"/>
                  <a:chExt cx="454" cy="57"/>
                </a:xfrm>
              </p:grpSpPr>
              <p:sp>
                <p:nvSpPr>
                  <p:cNvPr id="63645" name="Line 3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46" name="Oval 3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7" name="Group 308"/>
              <p:cNvGrpSpPr/>
              <p:nvPr/>
            </p:nvGrpSpPr>
            <p:grpSpPr bwMode="auto">
              <a:xfrm>
                <a:off x="3064" y="3515"/>
                <a:ext cx="3695" cy="57"/>
                <a:chOff x="3597" y="2032"/>
                <a:chExt cx="3695" cy="57"/>
              </a:xfrm>
            </p:grpSpPr>
            <p:grpSp>
              <p:nvGrpSpPr>
                <p:cNvPr id="63613" name="Group 309"/>
                <p:cNvGrpSpPr/>
                <p:nvPr/>
              </p:nvGrpSpPr>
              <p:grpSpPr bwMode="auto">
                <a:xfrm>
                  <a:off x="3597" y="2032"/>
                  <a:ext cx="454" cy="57"/>
                  <a:chOff x="3597" y="2032"/>
                  <a:chExt cx="454" cy="57"/>
                </a:xfrm>
              </p:grpSpPr>
              <p:sp>
                <p:nvSpPr>
                  <p:cNvPr id="63635" name="Line 31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6" name="Oval 31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4" name="Group 312"/>
                <p:cNvGrpSpPr/>
                <p:nvPr/>
              </p:nvGrpSpPr>
              <p:grpSpPr bwMode="auto">
                <a:xfrm>
                  <a:off x="4066" y="2032"/>
                  <a:ext cx="454" cy="57"/>
                  <a:chOff x="3597" y="2032"/>
                  <a:chExt cx="454" cy="57"/>
                </a:xfrm>
              </p:grpSpPr>
              <p:sp>
                <p:nvSpPr>
                  <p:cNvPr id="63633" name="Line 31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4" name="Oval 31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5" name="Group 315"/>
                <p:cNvGrpSpPr/>
                <p:nvPr/>
              </p:nvGrpSpPr>
              <p:grpSpPr bwMode="auto">
                <a:xfrm>
                  <a:off x="4530" y="2032"/>
                  <a:ext cx="454" cy="57"/>
                  <a:chOff x="3597" y="2032"/>
                  <a:chExt cx="454" cy="57"/>
                </a:xfrm>
              </p:grpSpPr>
              <p:sp>
                <p:nvSpPr>
                  <p:cNvPr id="63631" name="Line 31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2" name="Oval 31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6" name="Group 318"/>
                <p:cNvGrpSpPr/>
                <p:nvPr/>
              </p:nvGrpSpPr>
              <p:grpSpPr bwMode="auto">
                <a:xfrm>
                  <a:off x="4998" y="2032"/>
                  <a:ext cx="454" cy="57"/>
                  <a:chOff x="3597" y="2032"/>
                  <a:chExt cx="454" cy="57"/>
                </a:xfrm>
              </p:grpSpPr>
              <p:sp>
                <p:nvSpPr>
                  <p:cNvPr id="63629" name="Line 31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30" name="Oval 32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7" name="Group 321"/>
                <p:cNvGrpSpPr/>
                <p:nvPr/>
              </p:nvGrpSpPr>
              <p:grpSpPr bwMode="auto">
                <a:xfrm>
                  <a:off x="5454" y="2032"/>
                  <a:ext cx="454" cy="57"/>
                  <a:chOff x="3597" y="2032"/>
                  <a:chExt cx="454" cy="57"/>
                </a:xfrm>
              </p:grpSpPr>
              <p:sp>
                <p:nvSpPr>
                  <p:cNvPr id="63627" name="Line 32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8" name="Oval 32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8" name="Group 324"/>
                <p:cNvGrpSpPr/>
                <p:nvPr/>
              </p:nvGrpSpPr>
              <p:grpSpPr bwMode="auto">
                <a:xfrm>
                  <a:off x="5922" y="2032"/>
                  <a:ext cx="454" cy="57"/>
                  <a:chOff x="3597" y="2032"/>
                  <a:chExt cx="454" cy="57"/>
                </a:xfrm>
              </p:grpSpPr>
              <p:sp>
                <p:nvSpPr>
                  <p:cNvPr id="63625" name="Line 32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6" name="Oval 32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19" name="Group 327"/>
                <p:cNvGrpSpPr/>
                <p:nvPr/>
              </p:nvGrpSpPr>
              <p:grpSpPr bwMode="auto">
                <a:xfrm>
                  <a:off x="6382" y="2032"/>
                  <a:ext cx="454" cy="57"/>
                  <a:chOff x="3597" y="2032"/>
                  <a:chExt cx="454" cy="57"/>
                </a:xfrm>
              </p:grpSpPr>
              <p:sp>
                <p:nvSpPr>
                  <p:cNvPr id="63623" name="Line 32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4" name="Oval 32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620" name="Group 330"/>
                <p:cNvGrpSpPr/>
                <p:nvPr/>
              </p:nvGrpSpPr>
              <p:grpSpPr bwMode="auto">
                <a:xfrm>
                  <a:off x="6838" y="2032"/>
                  <a:ext cx="454" cy="57"/>
                  <a:chOff x="3597" y="2032"/>
                  <a:chExt cx="454" cy="57"/>
                </a:xfrm>
              </p:grpSpPr>
              <p:sp>
                <p:nvSpPr>
                  <p:cNvPr id="63621" name="Line 33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22" name="Oval 33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8" name="Group 333"/>
              <p:cNvGrpSpPr/>
              <p:nvPr/>
            </p:nvGrpSpPr>
            <p:grpSpPr bwMode="auto">
              <a:xfrm>
                <a:off x="2924" y="3879"/>
                <a:ext cx="3695" cy="57"/>
                <a:chOff x="3597" y="2032"/>
                <a:chExt cx="3695" cy="57"/>
              </a:xfrm>
            </p:grpSpPr>
            <p:grpSp>
              <p:nvGrpSpPr>
                <p:cNvPr id="63589" name="Group 334"/>
                <p:cNvGrpSpPr/>
                <p:nvPr/>
              </p:nvGrpSpPr>
              <p:grpSpPr bwMode="auto">
                <a:xfrm>
                  <a:off x="3597" y="2032"/>
                  <a:ext cx="454" cy="57"/>
                  <a:chOff x="3597" y="2032"/>
                  <a:chExt cx="454" cy="57"/>
                </a:xfrm>
              </p:grpSpPr>
              <p:sp>
                <p:nvSpPr>
                  <p:cNvPr id="63611" name="Line 33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12" name="Oval 33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0" name="Group 337"/>
                <p:cNvGrpSpPr/>
                <p:nvPr/>
              </p:nvGrpSpPr>
              <p:grpSpPr bwMode="auto">
                <a:xfrm>
                  <a:off x="4066" y="2032"/>
                  <a:ext cx="454" cy="57"/>
                  <a:chOff x="3597" y="2032"/>
                  <a:chExt cx="454" cy="57"/>
                </a:xfrm>
              </p:grpSpPr>
              <p:sp>
                <p:nvSpPr>
                  <p:cNvPr id="63609" name="Line 33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10" name="Oval 33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1" name="Group 340"/>
                <p:cNvGrpSpPr/>
                <p:nvPr/>
              </p:nvGrpSpPr>
              <p:grpSpPr bwMode="auto">
                <a:xfrm>
                  <a:off x="4530" y="2032"/>
                  <a:ext cx="454" cy="57"/>
                  <a:chOff x="3597" y="2032"/>
                  <a:chExt cx="454" cy="57"/>
                </a:xfrm>
              </p:grpSpPr>
              <p:sp>
                <p:nvSpPr>
                  <p:cNvPr id="63607" name="Line 34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8" name="Oval 34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2" name="Group 343"/>
                <p:cNvGrpSpPr/>
                <p:nvPr/>
              </p:nvGrpSpPr>
              <p:grpSpPr bwMode="auto">
                <a:xfrm>
                  <a:off x="4998" y="2032"/>
                  <a:ext cx="454" cy="57"/>
                  <a:chOff x="3597" y="2032"/>
                  <a:chExt cx="454" cy="57"/>
                </a:xfrm>
              </p:grpSpPr>
              <p:sp>
                <p:nvSpPr>
                  <p:cNvPr id="63605" name="Line 34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6" name="Oval 34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3" name="Group 346"/>
                <p:cNvGrpSpPr/>
                <p:nvPr/>
              </p:nvGrpSpPr>
              <p:grpSpPr bwMode="auto">
                <a:xfrm>
                  <a:off x="5454" y="2032"/>
                  <a:ext cx="454" cy="57"/>
                  <a:chOff x="3597" y="2032"/>
                  <a:chExt cx="454" cy="57"/>
                </a:xfrm>
              </p:grpSpPr>
              <p:sp>
                <p:nvSpPr>
                  <p:cNvPr id="63603" name="Line 34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4" name="Oval 34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4" name="Group 349"/>
                <p:cNvGrpSpPr/>
                <p:nvPr/>
              </p:nvGrpSpPr>
              <p:grpSpPr bwMode="auto">
                <a:xfrm>
                  <a:off x="5922" y="2032"/>
                  <a:ext cx="454" cy="57"/>
                  <a:chOff x="3597" y="2032"/>
                  <a:chExt cx="454" cy="57"/>
                </a:xfrm>
              </p:grpSpPr>
              <p:sp>
                <p:nvSpPr>
                  <p:cNvPr id="63601" name="Line 35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2" name="Oval 35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5" name="Group 352"/>
                <p:cNvGrpSpPr/>
                <p:nvPr/>
              </p:nvGrpSpPr>
              <p:grpSpPr bwMode="auto">
                <a:xfrm>
                  <a:off x="6382" y="2032"/>
                  <a:ext cx="454" cy="57"/>
                  <a:chOff x="3597" y="2032"/>
                  <a:chExt cx="454" cy="57"/>
                </a:xfrm>
              </p:grpSpPr>
              <p:sp>
                <p:nvSpPr>
                  <p:cNvPr id="63599" name="Line 35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600" name="Oval 35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96" name="Group 355"/>
                <p:cNvGrpSpPr/>
                <p:nvPr/>
              </p:nvGrpSpPr>
              <p:grpSpPr bwMode="auto">
                <a:xfrm>
                  <a:off x="6838" y="2032"/>
                  <a:ext cx="454" cy="57"/>
                  <a:chOff x="3597" y="2032"/>
                  <a:chExt cx="454" cy="57"/>
                </a:xfrm>
              </p:grpSpPr>
              <p:sp>
                <p:nvSpPr>
                  <p:cNvPr id="63597" name="Line 35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98" name="Oval 35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39" name="Group 358"/>
              <p:cNvGrpSpPr/>
              <p:nvPr/>
            </p:nvGrpSpPr>
            <p:grpSpPr bwMode="auto">
              <a:xfrm>
                <a:off x="2792" y="4255"/>
                <a:ext cx="3695" cy="57"/>
                <a:chOff x="3597" y="2032"/>
                <a:chExt cx="3695" cy="57"/>
              </a:xfrm>
            </p:grpSpPr>
            <p:grpSp>
              <p:nvGrpSpPr>
                <p:cNvPr id="63565" name="Group 359"/>
                <p:cNvGrpSpPr/>
                <p:nvPr/>
              </p:nvGrpSpPr>
              <p:grpSpPr bwMode="auto">
                <a:xfrm>
                  <a:off x="3597" y="2032"/>
                  <a:ext cx="454" cy="57"/>
                  <a:chOff x="3597" y="2032"/>
                  <a:chExt cx="454" cy="57"/>
                </a:xfrm>
              </p:grpSpPr>
              <p:sp>
                <p:nvSpPr>
                  <p:cNvPr id="63587" name="Line 36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8" name="Oval 36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6" name="Group 362"/>
                <p:cNvGrpSpPr/>
                <p:nvPr/>
              </p:nvGrpSpPr>
              <p:grpSpPr bwMode="auto">
                <a:xfrm>
                  <a:off x="4066" y="2032"/>
                  <a:ext cx="454" cy="57"/>
                  <a:chOff x="3597" y="2032"/>
                  <a:chExt cx="454" cy="57"/>
                </a:xfrm>
              </p:grpSpPr>
              <p:sp>
                <p:nvSpPr>
                  <p:cNvPr id="63585" name="Line 36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6" name="Oval 36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7" name="Group 365"/>
                <p:cNvGrpSpPr/>
                <p:nvPr/>
              </p:nvGrpSpPr>
              <p:grpSpPr bwMode="auto">
                <a:xfrm>
                  <a:off x="4530" y="2032"/>
                  <a:ext cx="454" cy="57"/>
                  <a:chOff x="3597" y="2032"/>
                  <a:chExt cx="454" cy="57"/>
                </a:xfrm>
              </p:grpSpPr>
              <p:sp>
                <p:nvSpPr>
                  <p:cNvPr id="63583" name="Line 36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4" name="Oval 36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8" name="Group 368"/>
                <p:cNvGrpSpPr/>
                <p:nvPr/>
              </p:nvGrpSpPr>
              <p:grpSpPr bwMode="auto">
                <a:xfrm>
                  <a:off x="4998" y="2032"/>
                  <a:ext cx="454" cy="57"/>
                  <a:chOff x="3597" y="2032"/>
                  <a:chExt cx="454" cy="57"/>
                </a:xfrm>
              </p:grpSpPr>
              <p:sp>
                <p:nvSpPr>
                  <p:cNvPr id="63581" name="Line 369"/>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2" name="Oval 370"/>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69" name="Group 371"/>
                <p:cNvGrpSpPr/>
                <p:nvPr/>
              </p:nvGrpSpPr>
              <p:grpSpPr bwMode="auto">
                <a:xfrm>
                  <a:off x="5454" y="2032"/>
                  <a:ext cx="454" cy="57"/>
                  <a:chOff x="3597" y="2032"/>
                  <a:chExt cx="454" cy="57"/>
                </a:xfrm>
              </p:grpSpPr>
              <p:sp>
                <p:nvSpPr>
                  <p:cNvPr id="63579" name="Line 372"/>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80" name="Oval 373"/>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0" name="Group 374"/>
                <p:cNvGrpSpPr/>
                <p:nvPr/>
              </p:nvGrpSpPr>
              <p:grpSpPr bwMode="auto">
                <a:xfrm>
                  <a:off x="5922" y="2032"/>
                  <a:ext cx="454" cy="57"/>
                  <a:chOff x="3597" y="2032"/>
                  <a:chExt cx="454" cy="57"/>
                </a:xfrm>
              </p:grpSpPr>
              <p:sp>
                <p:nvSpPr>
                  <p:cNvPr id="63577" name="Line 37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8" name="Oval 37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1" name="Group 377"/>
                <p:cNvGrpSpPr/>
                <p:nvPr/>
              </p:nvGrpSpPr>
              <p:grpSpPr bwMode="auto">
                <a:xfrm>
                  <a:off x="6382" y="2032"/>
                  <a:ext cx="454" cy="57"/>
                  <a:chOff x="3597" y="2032"/>
                  <a:chExt cx="454" cy="57"/>
                </a:xfrm>
              </p:grpSpPr>
              <p:sp>
                <p:nvSpPr>
                  <p:cNvPr id="63575" name="Line 37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6" name="Oval 37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72" name="Group 380"/>
                <p:cNvGrpSpPr/>
                <p:nvPr/>
              </p:nvGrpSpPr>
              <p:grpSpPr bwMode="auto">
                <a:xfrm>
                  <a:off x="6838" y="2032"/>
                  <a:ext cx="454" cy="57"/>
                  <a:chOff x="3597" y="2032"/>
                  <a:chExt cx="454" cy="57"/>
                </a:xfrm>
              </p:grpSpPr>
              <p:sp>
                <p:nvSpPr>
                  <p:cNvPr id="63573" name="Line 38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74" name="Oval 38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63540" name="Group 383"/>
              <p:cNvGrpSpPr/>
              <p:nvPr/>
            </p:nvGrpSpPr>
            <p:grpSpPr bwMode="auto">
              <a:xfrm>
                <a:off x="2660" y="4611"/>
                <a:ext cx="3695" cy="57"/>
                <a:chOff x="3597" y="2032"/>
                <a:chExt cx="3695" cy="57"/>
              </a:xfrm>
            </p:grpSpPr>
            <p:grpSp>
              <p:nvGrpSpPr>
                <p:cNvPr id="63541" name="Group 384"/>
                <p:cNvGrpSpPr/>
                <p:nvPr/>
              </p:nvGrpSpPr>
              <p:grpSpPr bwMode="auto">
                <a:xfrm>
                  <a:off x="3597" y="2032"/>
                  <a:ext cx="454" cy="57"/>
                  <a:chOff x="3597" y="2032"/>
                  <a:chExt cx="454" cy="57"/>
                </a:xfrm>
              </p:grpSpPr>
              <p:sp>
                <p:nvSpPr>
                  <p:cNvPr id="63563" name="Line 385"/>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4" name="Oval 386"/>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2" name="Group 387"/>
                <p:cNvGrpSpPr/>
                <p:nvPr/>
              </p:nvGrpSpPr>
              <p:grpSpPr bwMode="auto">
                <a:xfrm>
                  <a:off x="4066" y="2032"/>
                  <a:ext cx="454" cy="57"/>
                  <a:chOff x="3597" y="2032"/>
                  <a:chExt cx="454" cy="57"/>
                </a:xfrm>
              </p:grpSpPr>
              <p:sp>
                <p:nvSpPr>
                  <p:cNvPr id="63561" name="Line 388"/>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2" name="Oval 389"/>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3" name="Group 390"/>
                <p:cNvGrpSpPr/>
                <p:nvPr/>
              </p:nvGrpSpPr>
              <p:grpSpPr bwMode="auto">
                <a:xfrm>
                  <a:off x="4530" y="2032"/>
                  <a:ext cx="454" cy="57"/>
                  <a:chOff x="3597" y="2032"/>
                  <a:chExt cx="454" cy="57"/>
                </a:xfrm>
              </p:grpSpPr>
              <p:sp>
                <p:nvSpPr>
                  <p:cNvPr id="63559" name="Line 391"/>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60" name="Oval 392"/>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4" name="Group 393"/>
                <p:cNvGrpSpPr/>
                <p:nvPr/>
              </p:nvGrpSpPr>
              <p:grpSpPr bwMode="auto">
                <a:xfrm>
                  <a:off x="4998" y="2032"/>
                  <a:ext cx="454" cy="57"/>
                  <a:chOff x="3597" y="2032"/>
                  <a:chExt cx="454" cy="57"/>
                </a:xfrm>
              </p:grpSpPr>
              <p:sp>
                <p:nvSpPr>
                  <p:cNvPr id="63557" name="Line 394"/>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8" name="Oval 395"/>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5" name="Group 396"/>
                <p:cNvGrpSpPr/>
                <p:nvPr/>
              </p:nvGrpSpPr>
              <p:grpSpPr bwMode="auto">
                <a:xfrm>
                  <a:off x="5454" y="2032"/>
                  <a:ext cx="454" cy="57"/>
                  <a:chOff x="3597" y="2032"/>
                  <a:chExt cx="454" cy="57"/>
                </a:xfrm>
              </p:grpSpPr>
              <p:sp>
                <p:nvSpPr>
                  <p:cNvPr id="63555" name="Line 397"/>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6" name="Oval 398"/>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6" name="Group 399"/>
                <p:cNvGrpSpPr/>
                <p:nvPr/>
              </p:nvGrpSpPr>
              <p:grpSpPr bwMode="auto">
                <a:xfrm>
                  <a:off x="5922" y="2032"/>
                  <a:ext cx="454" cy="57"/>
                  <a:chOff x="3597" y="2032"/>
                  <a:chExt cx="454" cy="57"/>
                </a:xfrm>
              </p:grpSpPr>
              <p:sp>
                <p:nvSpPr>
                  <p:cNvPr id="63553" name="Line 400"/>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4" name="Oval 401"/>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7" name="Group 402"/>
                <p:cNvGrpSpPr/>
                <p:nvPr/>
              </p:nvGrpSpPr>
              <p:grpSpPr bwMode="auto">
                <a:xfrm>
                  <a:off x="6382" y="2032"/>
                  <a:ext cx="454" cy="57"/>
                  <a:chOff x="3597" y="2032"/>
                  <a:chExt cx="454" cy="57"/>
                </a:xfrm>
              </p:grpSpPr>
              <p:sp>
                <p:nvSpPr>
                  <p:cNvPr id="63551" name="Line 403"/>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2" name="Oval 404"/>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548" name="Group 405"/>
                <p:cNvGrpSpPr/>
                <p:nvPr/>
              </p:nvGrpSpPr>
              <p:grpSpPr bwMode="auto">
                <a:xfrm>
                  <a:off x="6838" y="2032"/>
                  <a:ext cx="454" cy="57"/>
                  <a:chOff x="3597" y="2032"/>
                  <a:chExt cx="454" cy="57"/>
                </a:xfrm>
              </p:grpSpPr>
              <p:sp>
                <p:nvSpPr>
                  <p:cNvPr id="63549" name="Line 406"/>
                  <p:cNvSpPr>
                    <a:spLocks noChangeShapeType="1"/>
                  </p:cNvSpPr>
                  <p:nvPr/>
                </p:nvSpPr>
                <p:spPr bwMode="auto">
                  <a:xfrm>
                    <a:off x="3597" y="2064"/>
                    <a:ext cx="454"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3550" name="Oval 407"/>
                  <p:cNvSpPr>
                    <a:spLocks noChangeArrowheads="1"/>
                  </p:cNvSpPr>
                  <p:nvPr/>
                </p:nvSpPr>
                <p:spPr bwMode="auto">
                  <a:xfrm>
                    <a:off x="3796" y="2032"/>
                    <a:ext cx="57" cy="57"/>
                  </a:xfrm>
                  <a:prstGeom prst="ellipse">
                    <a:avLst/>
                  </a:prstGeom>
                  <a:solidFill>
                    <a:srgbClr val="000000"/>
                  </a:solidFill>
                  <a:ln w="9525" cap="rnd">
                    <a:solidFill>
                      <a:srgbClr val="000000"/>
                    </a:solidFill>
                    <a:prstDash val="sysDot"/>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3501" name="Line 408"/>
            <p:cNvSpPr>
              <a:spLocks noChangeShapeType="1"/>
            </p:cNvSpPr>
            <p:nvPr/>
          </p:nvSpPr>
          <p:spPr bwMode="auto">
            <a:xfrm>
              <a:off x="5252" y="9536"/>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2" name="Line 409"/>
            <p:cNvSpPr>
              <a:spLocks noChangeShapeType="1"/>
            </p:cNvSpPr>
            <p:nvPr/>
          </p:nvSpPr>
          <p:spPr bwMode="auto">
            <a:xfrm rot="-4200000">
              <a:off x="5128" y="9360"/>
              <a:ext cx="386"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3" name="Line 410"/>
            <p:cNvSpPr>
              <a:spLocks noChangeShapeType="1"/>
            </p:cNvSpPr>
            <p:nvPr/>
          </p:nvSpPr>
          <p:spPr bwMode="auto">
            <a:xfrm>
              <a:off x="4328" y="9536"/>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4" name="Line 411"/>
            <p:cNvSpPr>
              <a:spLocks noChangeShapeType="1"/>
            </p:cNvSpPr>
            <p:nvPr/>
          </p:nvSpPr>
          <p:spPr bwMode="auto">
            <a:xfrm rot="-1800000">
              <a:off x="5023" y="8609"/>
              <a:ext cx="68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5" name="Line 412"/>
            <p:cNvSpPr>
              <a:spLocks noChangeShapeType="1"/>
            </p:cNvSpPr>
            <p:nvPr/>
          </p:nvSpPr>
          <p:spPr bwMode="auto">
            <a:xfrm>
              <a:off x="5056" y="8804"/>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6" name="Line 413"/>
            <p:cNvSpPr>
              <a:spLocks noChangeShapeType="1"/>
            </p:cNvSpPr>
            <p:nvPr/>
          </p:nvSpPr>
          <p:spPr bwMode="auto">
            <a:xfrm rot="-7860000">
              <a:off x="3896" y="9344"/>
              <a:ext cx="51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7" name="Line 414"/>
            <p:cNvSpPr>
              <a:spLocks noChangeShapeType="1"/>
            </p:cNvSpPr>
            <p:nvPr/>
          </p:nvSpPr>
          <p:spPr bwMode="auto">
            <a:xfrm>
              <a:off x="4124" y="8804"/>
              <a:ext cx="454"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8" name="Line 415"/>
            <p:cNvSpPr>
              <a:spLocks noChangeShapeType="1"/>
            </p:cNvSpPr>
            <p:nvPr/>
          </p:nvSpPr>
          <p:spPr bwMode="auto">
            <a:xfrm rot="-9300000">
              <a:off x="3286" y="8621"/>
              <a:ext cx="87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09" name="Line 416"/>
            <p:cNvSpPr>
              <a:spLocks noChangeShapeType="1"/>
            </p:cNvSpPr>
            <p:nvPr/>
          </p:nvSpPr>
          <p:spPr bwMode="auto">
            <a:xfrm rot="-1800000">
              <a:off x="4812" y="7888"/>
              <a:ext cx="680"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10" name="Line 417"/>
            <p:cNvSpPr>
              <a:spLocks noChangeShapeType="1"/>
            </p:cNvSpPr>
            <p:nvPr/>
          </p:nvSpPr>
          <p:spPr bwMode="auto">
            <a:xfrm rot="-7860000">
              <a:off x="4433" y="7875"/>
              <a:ext cx="510"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11" name="Line 418"/>
            <p:cNvSpPr>
              <a:spLocks noChangeShapeType="1"/>
            </p:cNvSpPr>
            <p:nvPr/>
          </p:nvSpPr>
          <p:spPr bwMode="auto">
            <a:xfrm rot="-7860000">
              <a:off x="5013" y="7491"/>
              <a:ext cx="510"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2" name="Line 419"/>
            <p:cNvSpPr>
              <a:spLocks noChangeShapeType="1"/>
            </p:cNvSpPr>
            <p:nvPr/>
          </p:nvSpPr>
          <p:spPr bwMode="auto">
            <a:xfrm rot="-1800000">
              <a:off x="4484" y="7492"/>
              <a:ext cx="680"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3" name="Line 420"/>
            <p:cNvSpPr>
              <a:spLocks noChangeShapeType="1"/>
            </p:cNvSpPr>
            <p:nvPr/>
          </p:nvSpPr>
          <p:spPr bwMode="auto">
            <a:xfrm rot="-1800000">
              <a:off x="5472" y="8624"/>
              <a:ext cx="680"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4" name="Line 421"/>
            <p:cNvSpPr>
              <a:spLocks noChangeShapeType="1"/>
            </p:cNvSpPr>
            <p:nvPr/>
          </p:nvSpPr>
          <p:spPr bwMode="auto">
            <a:xfrm>
              <a:off x="5658" y="843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5" name="Line 422"/>
            <p:cNvSpPr>
              <a:spLocks noChangeShapeType="1"/>
            </p:cNvSpPr>
            <p:nvPr/>
          </p:nvSpPr>
          <p:spPr bwMode="auto">
            <a:xfrm>
              <a:off x="3340" y="843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6" name="Line 423"/>
            <p:cNvSpPr>
              <a:spLocks noChangeShapeType="1"/>
            </p:cNvSpPr>
            <p:nvPr/>
          </p:nvSpPr>
          <p:spPr bwMode="auto">
            <a:xfrm>
              <a:off x="5392" y="9176"/>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7" name="Line 424"/>
            <p:cNvSpPr>
              <a:spLocks noChangeShapeType="1"/>
            </p:cNvSpPr>
            <p:nvPr/>
          </p:nvSpPr>
          <p:spPr bwMode="auto">
            <a:xfrm>
              <a:off x="4000" y="9164"/>
              <a:ext cx="454"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8" name="Line 425"/>
            <p:cNvSpPr>
              <a:spLocks noChangeShapeType="1"/>
            </p:cNvSpPr>
            <p:nvPr/>
          </p:nvSpPr>
          <p:spPr bwMode="auto">
            <a:xfrm rot="-9300000">
              <a:off x="3769" y="8608"/>
              <a:ext cx="879"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19" name="Line 426"/>
            <p:cNvSpPr>
              <a:spLocks noChangeShapeType="1"/>
            </p:cNvSpPr>
            <p:nvPr/>
          </p:nvSpPr>
          <p:spPr bwMode="auto">
            <a:xfrm rot="-7860000">
              <a:off x="4369" y="9347"/>
              <a:ext cx="510"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0" name="Line 427"/>
            <p:cNvSpPr>
              <a:spLocks noChangeShapeType="1"/>
            </p:cNvSpPr>
            <p:nvPr/>
          </p:nvSpPr>
          <p:spPr bwMode="auto">
            <a:xfrm rot="-4200000">
              <a:off x="5583" y="9357"/>
              <a:ext cx="386" cy="0"/>
            </a:xfrm>
            <a:prstGeom prst="line">
              <a:avLst/>
            </a:prstGeom>
            <a:noFill/>
            <a:ln w="9525">
              <a:solidFill>
                <a:srgbClr val="00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1" name="Line 428"/>
            <p:cNvSpPr>
              <a:spLocks noChangeShapeType="1"/>
            </p:cNvSpPr>
            <p:nvPr/>
          </p:nvSpPr>
          <p:spPr bwMode="auto">
            <a:xfrm rot="-4200000">
              <a:off x="5671" y="7873"/>
              <a:ext cx="386"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22" name="Line 429"/>
            <p:cNvSpPr>
              <a:spLocks noChangeShapeType="1"/>
            </p:cNvSpPr>
            <p:nvPr/>
          </p:nvSpPr>
          <p:spPr bwMode="auto">
            <a:xfrm rot="-4200000">
              <a:off x="6575" y="7889"/>
              <a:ext cx="386"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63523" name="Line 430"/>
            <p:cNvSpPr>
              <a:spLocks noChangeShapeType="1"/>
            </p:cNvSpPr>
            <p:nvPr/>
          </p:nvSpPr>
          <p:spPr bwMode="auto">
            <a:xfrm>
              <a:off x="5777" y="8068"/>
              <a:ext cx="907" cy="0"/>
            </a:xfrm>
            <a:prstGeom prst="line">
              <a:avLst/>
            </a:prstGeom>
            <a:noFill/>
            <a:ln w="952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3524" name="Line 431"/>
            <p:cNvSpPr>
              <a:spLocks noChangeShapeType="1"/>
            </p:cNvSpPr>
            <p:nvPr/>
          </p:nvSpPr>
          <p:spPr bwMode="auto">
            <a:xfrm>
              <a:off x="5929" y="7688"/>
              <a:ext cx="907" cy="0"/>
            </a:xfrm>
            <a:prstGeom prst="line">
              <a:avLst/>
            </a:prstGeom>
            <a:noFill/>
            <a:ln w="9525">
              <a:solidFill>
                <a:srgbClr val="FF0000"/>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p>
          </p:txBody>
        </p:sp>
      </p:grpSp>
      <p:sp>
        <p:nvSpPr>
          <p:cNvPr id="438" name="Rectangle 37"/>
          <p:cNvSpPr>
            <a:spLocks noChangeArrowheads="1"/>
          </p:cNvSpPr>
          <p:nvPr/>
        </p:nvSpPr>
        <p:spPr bwMode="auto">
          <a:xfrm flipV="1">
            <a:off x="188645" y="129653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39" name="灯片编号占位符 7"/>
          <p:cNvSpPr txBox="1">
            <a:spLocks noGrp="1"/>
          </p:cNvSpPr>
          <p:nvPr/>
        </p:nvSpPr>
        <p:spPr bwMode="auto">
          <a:xfrm>
            <a:off x="6517704" y="5841652"/>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r" eaLnBrk="1" hangingPunct="1"/>
            <a:fld id="{9E9FBCE8-4879-4238-ACE2-B19A026AEC62}" type="slidenum">
              <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36</a:t>
            </a:fld>
            <a:endPar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 name="灯片编号占位符 7"/>
          <p:cNvSpPr txBox="1">
            <a:spLocks noGrp="1"/>
          </p:cNvSpPr>
          <p:nvPr/>
        </p:nvSpPr>
        <p:spPr bwMode="auto">
          <a:xfrm>
            <a:off x="6517704" y="5841652"/>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r" eaLnBrk="1" hangingPunct="1"/>
            <a:fld id="{0E8DD09F-0998-45EE-8C74-A11CD8F24E08}" type="slidenum">
              <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36</a:t>
            </a:fld>
            <a:endParaRPr lang="en-US" altLang="zh-CN" sz="14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1" name="Text Box 433"/>
          <p:cNvSpPr txBox="1">
            <a:spLocks noChangeArrowheads="1"/>
          </p:cNvSpPr>
          <p:nvPr/>
        </p:nvSpPr>
        <p:spPr bwMode="auto">
          <a:xfrm>
            <a:off x="113420" y="5401258"/>
            <a:ext cx="8912000" cy="9048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rgbClr val="000000"/>
                </a:solidFill>
                <a:latin typeface="Times New Roman" panose="02020603050405020304" pitchFamily="18" charset="0"/>
                <a:ea typeface="微软雅黑" panose="020B0503020204020204" pitchFamily="34" charset="-122"/>
              </a:rPr>
              <a:t>原胞的选取是不唯一的，原则上讲只要是最小周期性单元都可以，</a:t>
            </a:r>
          </a:p>
          <a:p>
            <a:pPr eaLnBrk="1" hangingPunct="1">
              <a:lnSpc>
                <a:spcPct val="110000"/>
              </a:lnSpc>
            </a:pPr>
            <a:r>
              <a:rPr lang="zh-CN" altLang="en-US" sz="2400" b="1" dirty="0">
                <a:solidFill>
                  <a:srgbClr val="000000"/>
                </a:solidFill>
                <a:latin typeface="Times New Roman" panose="02020603050405020304" pitchFamily="18" charset="0"/>
                <a:ea typeface="微软雅黑" panose="020B0503020204020204" pitchFamily="34" charset="-122"/>
              </a:rPr>
              <a:t>但实际上各种晶体结构已有习惯的原胞选取的方式</a:t>
            </a:r>
          </a:p>
        </p:txBody>
      </p:sp>
      <p:sp>
        <p:nvSpPr>
          <p:cNvPr id="443" name="页脚占位符 1">
            <a:extLst>
              <a:ext uri="{FF2B5EF4-FFF2-40B4-BE49-F238E27FC236}">
                <a16:creationId xmlns:a16="http://schemas.microsoft.com/office/drawing/2014/main" id="{50241C7C-AC7E-45E9-96CA-4994A7FA7A5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44" name="灯片编号占位符 2">
            <a:extLst>
              <a:ext uri="{FF2B5EF4-FFF2-40B4-BE49-F238E27FC236}">
                <a16:creationId xmlns:a16="http://schemas.microsoft.com/office/drawing/2014/main" id="{5C71E7B5-70BE-4221-91A0-5A79A1E2E5D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42" name="Text Box 5">
            <a:extLst>
              <a:ext uri="{FF2B5EF4-FFF2-40B4-BE49-F238E27FC236}">
                <a16:creationId xmlns:a16="http://schemas.microsoft.com/office/drawing/2014/main" id="{8AFA8DA0-0A7D-4F18-BAFD-61B9465ABB40}"/>
              </a:ext>
            </a:extLst>
          </p:cNvPr>
          <p:cNvSpPr txBox="1">
            <a:spLocks noChangeArrowheads="1"/>
          </p:cNvSpPr>
          <p:nvPr/>
        </p:nvSpPr>
        <p:spPr bwMode="auto">
          <a:xfrm>
            <a:off x="181176" y="1844824"/>
            <a:ext cx="4146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原胞</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primitive unit cell</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br>
              <a:rPr lang="zh-CN" altLang="en-US" sz="24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体积最小的晶胞</a:t>
            </a:r>
            <a:r>
              <a:rPr lang="en-US" altLang="zh-CN"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点阵中</a:t>
            </a:r>
          </a:p>
          <a:p>
            <a:pPr eaLnBrk="1" hangingPunct="1"/>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产生完全平移覆盖的最小单元</a:t>
            </a:r>
          </a:p>
        </p:txBody>
      </p:sp>
      <p:sp>
        <p:nvSpPr>
          <p:cNvPr id="445" name="Text Box 436">
            <a:extLst>
              <a:ext uri="{FF2B5EF4-FFF2-40B4-BE49-F238E27FC236}">
                <a16:creationId xmlns:a16="http://schemas.microsoft.com/office/drawing/2014/main" id="{C8599933-3446-40EB-A846-C23BBE3A1515}"/>
              </a:ext>
            </a:extLst>
          </p:cNvPr>
          <p:cNvSpPr txBox="1">
            <a:spLocks noChangeArrowheads="1"/>
          </p:cNvSpPr>
          <p:nvPr/>
        </p:nvSpPr>
        <p:spPr bwMode="auto">
          <a:xfrm>
            <a:off x="224432" y="4400826"/>
            <a:ext cx="414655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三维：</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由基矢围合起来的平行六面体</a:t>
            </a:r>
          </a:p>
        </p:txBody>
      </p:sp>
      <p:sp>
        <p:nvSpPr>
          <p:cNvPr id="446" name="Text Box 432">
            <a:extLst>
              <a:ext uri="{FF2B5EF4-FFF2-40B4-BE49-F238E27FC236}">
                <a16:creationId xmlns:a16="http://schemas.microsoft.com/office/drawing/2014/main" id="{6C7907C2-9BAE-459A-B649-E1A7367F3BE2}"/>
              </a:ext>
            </a:extLst>
          </p:cNvPr>
          <p:cNvSpPr txBox="1">
            <a:spLocks noChangeArrowheads="1"/>
          </p:cNvSpPr>
          <p:nvPr/>
        </p:nvSpPr>
        <p:spPr bwMode="auto">
          <a:xfrm>
            <a:off x="217979" y="3872010"/>
            <a:ext cx="4274259" cy="46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2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图中黑色的是原胞，红色的不是</a:t>
            </a:r>
          </a:p>
        </p:txBody>
      </p:sp>
      <p:sp>
        <p:nvSpPr>
          <p:cNvPr id="447" name="Text Box 434">
            <a:extLst>
              <a:ext uri="{FF2B5EF4-FFF2-40B4-BE49-F238E27FC236}">
                <a16:creationId xmlns:a16="http://schemas.microsoft.com/office/drawing/2014/main" id="{A5B2A8D1-1EFC-428B-8BF0-6090D6A0F3EA}"/>
              </a:ext>
            </a:extLst>
          </p:cNvPr>
          <p:cNvSpPr txBox="1">
            <a:spLocks noChangeArrowheads="1"/>
          </p:cNvSpPr>
          <p:nvPr/>
        </p:nvSpPr>
        <p:spPr bwMode="auto">
          <a:xfrm>
            <a:off x="231775" y="360300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8" name="Text Box 435">
            <a:extLst>
              <a:ext uri="{FF2B5EF4-FFF2-40B4-BE49-F238E27FC236}">
                <a16:creationId xmlns:a16="http://schemas.microsoft.com/office/drawing/2014/main" id="{3573DDEC-BE9B-4DA3-85A0-6EB5BBF5EA37}"/>
              </a:ext>
            </a:extLst>
          </p:cNvPr>
          <p:cNvSpPr txBox="1">
            <a:spLocks noChangeArrowheads="1"/>
          </p:cNvSpPr>
          <p:nvPr/>
        </p:nvSpPr>
        <p:spPr bwMode="auto">
          <a:xfrm>
            <a:off x="224432" y="3068960"/>
            <a:ext cx="414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二维：</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由基矢围合起来的平行四边形</a:t>
            </a:r>
          </a:p>
        </p:txBody>
      </p:sp>
    </p:spTree>
    <p:extLst>
      <p:ext uri="{BB962C8B-B14F-4D97-AF65-F5344CB8AC3E}">
        <p14:creationId xmlns:p14="http://schemas.microsoft.com/office/powerpoint/2010/main" val="302476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205385"/>
            <a:ext cx="4176713" cy="320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1268760"/>
            <a:ext cx="4560887"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ChangeArrowheads="1"/>
          </p:cNvSpPr>
          <p:nvPr/>
        </p:nvSpPr>
        <p:spPr bwMode="auto">
          <a:xfrm>
            <a:off x="2321488" y="385766"/>
            <a:ext cx="475488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习惯的原胞选取的方式</a:t>
            </a:r>
          </a:p>
        </p:txBody>
      </p:sp>
      <p:sp>
        <p:nvSpPr>
          <p:cNvPr id="65541" name="Text Box 5"/>
          <p:cNvSpPr txBox="1">
            <a:spLocks noChangeArrowheads="1"/>
          </p:cNvSpPr>
          <p:nvPr/>
        </p:nvSpPr>
        <p:spPr bwMode="auto">
          <a:xfrm>
            <a:off x="1619250" y="177358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面心立方</a:t>
            </a:r>
          </a:p>
        </p:txBody>
      </p:sp>
      <p:sp>
        <p:nvSpPr>
          <p:cNvPr id="65542" name="Text Box 6"/>
          <p:cNvSpPr txBox="1">
            <a:spLocks noChangeArrowheads="1"/>
          </p:cNvSpPr>
          <p:nvPr/>
        </p:nvSpPr>
        <p:spPr bwMode="auto">
          <a:xfrm>
            <a:off x="6227763" y="472633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000000"/>
                </a:solidFill>
                <a:latin typeface="Times New Roman" panose="02020603050405020304" pitchFamily="18" charset="0"/>
                <a:ea typeface="微软雅黑" panose="020B0503020204020204" pitchFamily="34" charset="-122"/>
              </a:rPr>
              <a:t>体心立方</a:t>
            </a:r>
          </a:p>
        </p:txBody>
      </p:sp>
      <p:sp>
        <p:nvSpPr>
          <p:cNvPr id="65543" name="Text Box 7"/>
          <p:cNvSpPr txBox="1">
            <a:spLocks noChangeArrowheads="1"/>
          </p:cNvSpPr>
          <p:nvPr/>
        </p:nvSpPr>
        <p:spPr bwMode="auto">
          <a:xfrm>
            <a:off x="2803216" y="5460240"/>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C00000"/>
                </a:solidFill>
                <a:latin typeface="Times New Roman" panose="02020603050405020304" pitchFamily="18" charset="0"/>
                <a:ea typeface="微软雅黑" panose="020B0503020204020204" pitchFamily="34" charset="-122"/>
              </a:rPr>
              <a:t>原胞中只包含一个格点</a:t>
            </a:r>
          </a:p>
        </p:txBody>
      </p:sp>
      <p:sp>
        <p:nvSpPr>
          <p:cNvPr id="9" name="Rectangle 37"/>
          <p:cNvSpPr>
            <a:spLocks noChangeArrowheads="1"/>
          </p:cNvSpPr>
          <p:nvPr/>
        </p:nvSpPr>
        <p:spPr bwMode="auto">
          <a:xfrm flipV="1">
            <a:off x="140494" y="104997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页脚占位符 1">
            <a:extLst>
              <a:ext uri="{FF2B5EF4-FFF2-40B4-BE49-F238E27FC236}">
                <a16:creationId xmlns:a16="http://schemas.microsoft.com/office/drawing/2014/main" id="{015495DB-898E-4A2D-A25D-F031BB6B4A85}"/>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2BA6F931-1F3A-44B8-A8E3-AFB1037232B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4" name="Text Box 4"/>
          <p:cNvSpPr txBox="1">
            <a:spLocks noChangeArrowheads="1"/>
          </p:cNvSpPr>
          <p:nvPr/>
        </p:nvSpPr>
        <p:spPr bwMode="auto">
          <a:xfrm>
            <a:off x="2947658" y="330687"/>
            <a:ext cx="3518912" cy="646331"/>
          </a:xfrm>
          <a:prstGeom prst="rect">
            <a:avLst/>
          </a:prstGeom>
          <a:noFill/>
          <a:ln w="9525">
            <a:noFill/>
            <a:miter lim="800000"/>
          </a:ln>
          <a:effectLst/>
        </p:spPr>
        <p:txBody>
          <a:bodyPr wrap="none">
            <a:spAutoFit/>
          </a:body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NaCl晶格的原胞</a:t>
            </a:r>
          </a:p>
        </p:txBody>
      </p:sp>
      <p:sp>
        <p:nvSpPr>
          <p:cNvPr id="144387" name="Text Box 5"/>
          <p:cNvSpPr txBox="1">
            <a:spLocks noChangeArrowheads="1"/>
          </p:cNvSpPr>
          <p:nvPr/>
        </p:nvSpPr>
        <p:spPr bwMode="auto">
          <a:xfrm>
            <a:off x="493793" y="1034625"/>
            <a:ext cx="8470701"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0"/>
              </a:spcBef>
              <a:buFontTx/>
              <a:buNone/>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NaCl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晶格属于复式晶格，可以看成是由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的面心立方晶格和</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10000"/>
              </a:lnSpc>
              <a:spcBef>
                <a:spcPct val="0"/>
              </a:spcBef>
              <a:buFontTx/>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的面心立方晶格穿套而成</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390" name="Text Box 5"/>
          <p:cNvSpPr txBox="1">
            <a:spLocks noChangeArrowheads="1"/>
          </p:cNvSpPr>
          <p:nvPr/>
        </p:nvSpPr>
        <p:spPr bwMode="auto">
          <a:xfrm>
            <a:off x="526438" y="1962147"/>
            <a:ext cx="8448709"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0"/>
              </a:spcBef>
              <a:buFontTx/>
              <a:buNone/>
            </a:pPr>
            <a:r>
              <a:rPr lang="en-US" altLang="zh-CN" sz="2400" b="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NaCl</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晶格的原胞就是相应的面心立方的原胞，在原胞中包含</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各一个。可以取为 </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的面心立方晶格原胞中心加一个</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，当然反过来取也是可以的</a:t>
            </a:r>
          </a:p>
        </p:txBody>
      </p:sp>
      <p:sp>
        <p:nvSpPr>
          <p:cNvPr id="144392" name="TextBox 14"/>
          <p:cNvSpPr txBox="1">
            <a:spLocks noChangeArrowheads="1"/>
          </p:cNvSpPr>
          <p:nvPr/>
        </p:nvSpPr>
        <p:spPr bwMode="auto">
          <a:xfrm>
            <a:off x="3431169" y="3470801"/>
            <a:ext cx="3996161"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10000"/>
              </a:lnSpc>
              <a:spcBef>
                <a:spcPct val="0"/>
              </a:spcBef>
              <a:buFontTx/>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黄色的六面体为</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NaCl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晶格原胞，由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的面心立方晶格原胞加中心的一个</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组成</a:t>
            </a:r>
          </a:p>
        </p:txBody>
      </p:sp>
      <p:grpSp>
        <p:nvGrpSpPr>
          <p:cNvPr id="5" name="组合 4"/>
          <p:cNvGrpSpPr/>
          <p:nvPr/>
        </p:nvGrpSpPr>
        <p:grpSpPr>
          <a:xfrm>
            <a:off x="504790" y="3284220"/>
            <a:ext cx="2746003" cy="2560935"/>
            <a:chOff x="1143000" y="4452218"/>
            <a:chExt cx="2287588" cy="1928813"/>
          </a:xfrm>
        </p:grpSpPr>
        <p:pic>
          <p:nvPicPr>
            <p:cNvPr id="1443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452218"/>
              <a:ext cx="228758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p:nvCxnSpPr>
          <p:spPr>
            <a:xfrm rot="5580000" flipH="1" flipV="1">
              <a:off x="1017587" y="5711106"/>
              <a:ext cx="828675" cy="215900"/>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60000" flipV="1">
              <a:off x="1560513" y="4758606"/>
              <a:ext cx="720725" cy="649287"/>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287463" y="6095281"/>
              <a:ext cx="1000125" cy="142875"/>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flipH="1" flipV="1">
              <a:off x="2287588" y="5380906"/>
              <a:ext cx="714375" cy="714375"/>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87463" y="5595218"/>
              <a:ext cx="714375" cy="64293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557338" y="5280893"/>
              <a:ext cx="936625" cy="144463"/>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flipH="1" flipV="1">
              <a:off x="1716088" y="5023718"/>
              <a:ext cx="857250" cy="285750"/>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20000" flipV="1">
              <a:off x="2025650" y="5425356"/>
              <a:ext cx="946150" cy="142875"/>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287588" y="4595093"/>
              <a:ext cx="935037" cy="1428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60000" flipH="1" flipV="1">
              <a:off x="2710656" y="4899100"/>
              <a:ext cx="809625" cy="20161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flipH="1" flipV="1">
              <a:off x="2514600" y="4595093"/>
              <a:ext cx="684213" cy="684213"/>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61356" y="5569025"/>
              <a:ext cx="827087" cy="241300"/>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4153074" y="5388189"/>
            <a:ext cx="214312" cy="2143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406" name="TextBox 58"/>
          <p:cNvSpPr txBox="1">
            <a:spLocks noChangeArrowheads="1"/>
          </p:cNvSpPr>
          <p:nvPr/>
        </p:nvSpPr>
        <p:spPr bwMode="auto">
          <a:xfrm>
            <a:off x="4438824" y="5245314"/>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aseline="30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椭圆 59"/>
          <p:cNvSpPr/>
          <p:nvPr/>
        </p:nvSpPr>
        <p:spPr>
          <a:xfrm>
            <a:off x="5510386" y="5388189"/>
            <a:ext cx="214313" cy="214313"/>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408" name="TextBox 60"/>
          <p:cNvSpPr txBox="1">
            <a:spLocks noChangeArrowheads="1"/>
          </p:cNvSpPr>
          <p:nvPr/>
        </p:nvSpPr>
        <p:spPr bwMode="auto">
          <a:xfrm>
            <a:off x="5796136" y="5245314"/>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aseline="300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Rectangle 37"/>
          <p:cNvSpPr>
            <a:spLocks noChangeArrowheads="1"/>
          </p:cNvSpPr>
          <p:nvPr/>
        </p:nvSpPr>
        <p:spPr bwMode="auto">
          <a:xfrm flipV="1">
            <a:off x="68262" y="95048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6" name="页脚占位符 1">
            <a:extLst>
              <a:ext uri="{FF2B5EF4-FFF2-40B4-BE49-F238E27FC236}">
                <a16:creationId xmlns:a16="http://schemas.microsoft.com/office/drawing/2014/main" id="{C42B75F8-474A-4E9D-8EDF-ED87A5B45B9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7" name="灯片编号占位符 2">
            <a:extLst>
              <a:ext uri="{FF2B5EF4-FFF2-40B4-BE49-F238E27FC236}">
                <a16:creationId xmlns:a16="http://schemas.microsoft.com/office/drawing/2014/main" id="{B370697C-CFA4-44B1-98FF-412D2A34EEF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9" name="Text Box 9"/>
          <p:cNvSpPr txBox="1">
            <a:spLocks noChangeArrowheads="1"/>
          </p:cNvSpPr>
          <p:nvPr/>
        </p:nvSpPr>
        <p:spPr bwMode="auto">
          <a:xfrm>
            <a:off x="4939683" y="313450"/>
            <a:ext cx="34320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(Wigner-Seitz cell)</a:t>
            </a:r>
            <a:endParaRPr lang="zh-CN" altLang="en-US" sz="32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endParaRPr>
          </a:p>
        </p:txBody>
      </p:sp>
      <p:sp>
        <p:nvSpPr>
          <p:cNvPr id="10" name="矩形 9"/>
          <p:cNvSpPr/>
          <p:nvPr/>
        </p:nvSpPr>
        <p:spPr>
          <a:xfrm>
            <a:off x="1547664" y="294757"/>
            <a:ext cx="3570208" cy="646331"/>
          </a:xfrm>
          <a:prstGeom prst="rect">
            <a:avLst/>
          </a:prstGeom>
        </p:spPr>
        <p:txBody>
          <a:bodyPr wrap="none">
            <a:spAutoFit/>
          </a:bodyPr>
          <a:lstStyle/>
          <a:p>
            <a:pPr marL="0" marR="0" lvl="0" algn="l" rtl="0" eaLnBrk="1" fontAlgn="base" latinLnBrk="0" hangingPunct="1">
              <a:lnSpc>
                <a:spcPct val="100000"/>
              </a:lnSpc>
              <a:spcBef>
                <a:spcPts val="360"/>
              </a:spcBef>
              <a:buClrTx/>
              <a:buSzTx/>
              <a:buFontTx/>
              <a:buNone/>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维格纳-塞茨原胞</a:t>
            </a:r>
          </a:p>
        </p:txBody>
      </p:sp>
      <p:sp>
        <p:nvSpPr>
          <p:cNvPr id="2" name="矩形 1"/>
          <p:cNvSpPr/>
          <p:nvPr/>
        </p:nvSpPr>
        <p:spPr>
          <a:xfrm>
            <a:off x="259702" y="1045641"/>
            <a:ext cx="8743122" cy="1400383"/>
          </a:xfrm>
          <a:prstGeom prst="rect">
            <a:avLst/>
          </a:prstGeom>
          <a:solidFill>
            <a:schemeClr val="bg1"/>
          </a:solidFill>
        </p:spPr>
        <p:txBody>
          <a:bodyPr wrap="square">
            <a:spAutoFit/>
          </a:bodyPr>
          <a:lstStyle/>
          <a:p>
            <a:pPr marL="0" marR="0" lvl="0" algn="just" defTabSz="914400" rtl="0" eaLnBrk="0" fontAlgn="base" latinLnBrk="0" hangingPunct="0">
              <a:lnSpc>
                <a:spcPts val="3100"/>
              </a:lnSpc>
              <a:spcBef>
                <a:spcPts val="1200"/>
              </a:spcBef>
              <a:spcAft>
                <a:spcPts val="0"/>
              </a:spcAft>
              <a:buClrTx/>
              <a:buSzTx/>
              <a:buFontTx/>
              <a:buNone/>
              <a:defRPr/>
            </a:pPr>
            <a:r>
              <a:rPr kumimoji="0" lang="zh-CN"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以某一格点为中心，画出中心到各个最邻近格点的连线，这些连线的垂直平分面所围成的最小的封闭多面体（二维则为多边形）</a:t>
            </a:r>
            <a:endParaRPr kumimoji="0" lang="en-US"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277495" algn="just" defTabSz="914400" rtl="0" eaLnBrk="0" fontAlgn="base" latinLnBrk="0" hangingPunct="0">
              <a:lnSpc>
                <a:spcPts val="2800"/>
              </a:lnSpc>
              <a:spcBef>
                <a:spcPts val="1200"/>
              </a:spcBef>
              <a:spcAft>
                <a:spcPts val="0"/>
              </a:spcAft>
              <a:buClrTx/>
              <a:buSzTx/>
              <a:buFontTx/>
              <a:buNone/>
              <a:defRPr/>
            </a:pPr>
            <a:r>
              <a:rPr kumimoji="0" lang="en-US"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维格纳</a:t>
            </a:r>
            <a:r>
              <a:rPr kumimoji="0" lang="en-US"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塞茨原胞只包含一个格点，且位于原胞的中心</a:t>
            </a:r>
            <a:endParaRPr kumimoji="0" lang="en-US" altLang="zh-CN" sz="2400" b="1" i="0" u="none" strike="noStrike" kern="1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1038535" y="2708920"/>
            <a:ext cx="3200401" cy="2824259"/>
            <a:chOff x="978644" y="3292556"/>
            <a:chExt cx="3200401" cy="2824259"/>
          </a:xfrm>
        </p:grpSpPr>
        <p:sp>
          <p:nvSpPr>
            <p:cNvPr id="12" name="Rectangle 125"/>
            <p:cNvSpPr>
              <a:spLocks noChangeArrowheads="1"/>
            </p:cNvSpPr>
            <p:nvPr/>
          </p:nvSpPr>
          <p:spPr bwMode="auto">
            <a:xfrm>
              <a:off x="2042267" y="4045031"/>
              <a:ext cx="1079500" cy="1079500"/>
            </a:xfrm>
            <a:prstGeom prst="rect">
              <a:avLst/>
            </a:prstGeom>
            <a:solidFill>
              <a:schemeClr val="bg1">
                <a:lumMod val="75000"/>
              </a:schemeClr>
            </a:solidFill>
            <a:ln w="76200">
              <a:solidFill>
                <a:srgbClr val="CC0000"/>
              </a:solidFill>
              <a:miter lim="800000"/>
            </a:ln>
            <a:effec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Group 10"/>
            <p:cNvGrpSpPr/>
            <p:nvPr/>
          </p:nvGrpSpPr>
          <p:grpSpPr bwMode="auto">
            <a:xfrm>
              <a:off x="978644" y="3292556"/>
              <a:ext cx="3200401" cy="2819400"/>
              <a:chOff x="3072" y="432"/>
              <a:chExt cx="2016" cy="1776"/>
            </a:xfrm>
            <a:noFill/>
          </p:grpSpPr>
          <p:sp>
            <p:nvSpPr>
              <p:cNvPr id="15" name="Rectangle 11"/>
              <p:cNvSpPr>
                <a:spLocks noChangeArrowheads="1"/>
              </p:cNvSpPr>
              <p:nvPr/>
            </p:nvSpPr>
            <p:spPr bwMode="auto">
              <a:xfrm>
                <a:off x="3744" y="912"/>
                <a:ext cx="672" cy="672"/>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Line 12"/>
              <p:cNvSpPr>
                <a:spLocks noChangeShapeType="1"/>
              </p:cNvSpPr>
              <p:nvPr/>
            </p:nvSpPr>
            <p:spPr bwMode="auto">
              <a:xfrm>
                <a:off x="3072" y="622"/>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7" name="Line 13"/>
              <p:cNvSpPr>
                <a:spLocks noChangeShapeType="1"/>
              </p:cNvSpPr>
              <p:nvPr/>
            </p:nvSpPr>
            <p:spPr bwMode="auto">
              <a:xfrm>
                <a:off x="3072" y="912"/>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8" name="Line 14"/>
              <p:cNvSpPr>
                <a:spLocks noChangeShapeType="1"/>
              </p:cNvSpPr>
              <p:nvPr/>
            </p:nvSpPr>
            <p:spPr bwMode="auto">
              <a:xfrm>
                <a:off x="3072" y="1257"/>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19" name="Line 15"/>
              <p:cNvSpPr>
                <a:spLocks noChangeShapeType="1"/>
              </p:cNvSpPr>
              <p:nvPr/>
            </p:nvSpPr>
            <p:spPr bwMode="auto">
              <a:xfrm>
                <a:off x="3072" y="1584"/>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0" name="Line 16"/>
              <p:cNvSpPr>
                <a:spLocks noChangeShapeType="1"/>
              </p:cNvSpPr>
              <p:nvPr/>
            </p:nvSpPr>
            <p:spPr bwMode="auto">
              <a:xfrm>
                <a:off x="3072" y="1920"/>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1" name="Line 17"/>
              <p:cNvSpPr>
                <a:spLocks noChangeShapeType="1"/>
              </p:cNvSpPr>
              <p:nvPr/>
            </p:nvSpPr>
            <p:spPr bwMode="auto">
              <a:xfrm>
                <a:off x="3408" y="43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2" name="Line 18"/>
              <p:cNvSpPr>
                <a:spLocks noChangeShapeType="1"/>
              </p:cNvSpPr>
              <p:nvPr/>
            </p:nvSpPr>
            <p:spPr bwMode="auto">
              <a:xfrm>
                <a:off x="3744" y="43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3" name="Line 19"/>
              <p:cNvSpPr>
                <a:spLocks noChangeShapeType="1"/>
              </p:cNvSpPr>
              <p:nvPr/>
            </p:nvSpPr>
            <p:spPr bwMode="auto">
              <a:xfrm>
                <a:off x="4080" y="43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4" name="Line 20"/>
              <p:cNvSpPr>
                <a:spLocks noChangeShapeType="1"/>
              </p:cNvSpPr>
              <p:nvPr/>
            </p:nvSpPr>
            <p:spPr bwMode="auto">
              <a:xfrm>
                <a:off x="4416" y="43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5" name="Line 21"/>
              <p:cNvSpPr>
                <a:spLocks noChangeShapeType="1"/>
              </p:cNvSpPr>
              <p:nvPr/>
            </p:nvSpPr>
            <p:spPr bwMode="auto">
              <a:xfrm>
                <a:off x="4752" y="43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26" name="Oval 22"/>
              <p:cNvSpPr>
                <a:spLocks noChangeArrowheads="1"/>
              </p:cNvSpPr>
              <p:nvPr/>
            </p:nvSpPr>
            <p:spPr bwMode="auto">
              <a:xfrm>
                <a:off x="4013" y="1193"/>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Oval 23"/>
              <p:cNvSpPr>
                <a:spLocks noChangeArrowheads="1"/>
              </p:cNvSpPr>
              <p:nvPr/>
            </p:nvSpPr>
            <p:spPr bwMode="auto">
              <a:xfrm>
                <a:off x="3341" y="559"/>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Oval 24"/>
              <p:cNvSpPr>
                <a:spLocks noChangeArrowheads="1"/>
              </p:cNvSpPr>
              <p:nvPr/>
            </p:nvSpPr>
            <p:spPr bwMode="auto">
              <a:xfrm>
                <a:off x="3341" y="1193"/>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Oval 25"/>
              <p:cNvSpPr>
                <a:spLocks noChangeArrowheads="1"/>
              </p:cNvSpPr>
              <p:nvPr/>
            </p:nvSpPr>
            <p:spPr bwMode="auto">
              <a:xfrm>
                <a:off x="4013" y="559"/>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26"/>
              <p:cNvSpPr>
                <a:spLocks noChangeArrowheads="1"/>
              </p:cNvSpPr>
              <p:nvPr/>
            </p:nvSpPr>
            <p:spPr bwMode="auto">
              <a:xfrm>
                <a:off x="4685" y="1193"/>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Oval 27"/>
              <p:cNvSpPr>
                <a:spLocks noChangeArrowheads="1"/>
              </p:cNvSpPr>
              <p:nvPr/>
            </p:nvSpPr>
            <p:spPr bwMode="auto">
              <a:xfrm>
                <a:off x="4685" y="559"/>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Oval 28"/>
              <p:cNvSpPr>
                <a:spLocks noChangeArrowheads="1"/>
              </p:cNvSpPr>
              <p:nvPr/>
            </p:nvSpPr>
            <p:spPr bwMode="auto">
              <a:xfrm>
                <a:off x="3341" y="1827"/>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Oval 29"/>
              <p:cNvSpPr>
                <a:spLocks noChangeArrowheads="1"/>
              </p:cNvSpPr>
              <p:nvPr/>
            </p:nvSpPr>
            <p:spPr bwMode="auto">
              <a:xfrm>
                <a:off x="4013" y="1827"/>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Oval 30"/>
              <p:cNvSpPr>
                <a:spLocks noChangeArrowheads="1"/>
              </p:cNvSpPr>
              <p:nvPr/>
            </p:nvSpPr>
            <p:spPr bwMode="auto">
              <a:xfrm>
                <a:off x="4685" y="1827"/>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Line 31"/>
              <p:cNvSpPr>
                <a:spLocks noChangeShapeType="1"/>
              </p:cNvSpPr>
              <p:nvPr/>
            </p:nvSpPr>
            <p:spPr bwMode="auto">
              <a:xfrm flipV="1">
                <a:off x="4080" y="686"/>
                <a:ext cx="0" cy="507"/>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36" name="Line 32"/>
              <p:cNvSpPr>
                <a:spLocks noChangeShapeType="1"/>
              </p:cNvSpPr>
              <p:nvPr/>
            </p:nvSpPr>
            <p:spPr bwMode="auto">
              <a:xfrm>
                <a:off x="4080" y="1320"/>
                <a:ext cx="0" cy="507"/>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37" name="Line 33"/>
              <p:cNvSpPr>
                <a:spLocks noChangeShapeType="1"/>
              </p:cNvSpPr>
              <p:nvPr/>
            </p:nvSpPr>
            <p:spPr bwMode="auto">
              <a:xfrm rot="-5400000">
                <a:off x="4416" y="988"/>
                <a:ext cx="0" cy="538"/>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38" name="Line 34"/>
              <p:cNvSpPr>
                <a:spLocks noChangeShapeType="1"/>
              </p:cNvSpPr>
              <p:nvPr/>
            </p:nvSpPr>
            <p:spPr bwMode="auto">
              <a:xfrm rot="5400000" flipH="1">
                <a:off x="3744" y="988"/>
                <a:ext cx="0" cy="538"/>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pSp>
        <p:grpSp>
          <p:nvGrpSpPr>
            <p:cNvPr id="39" name="Group 36"/>
            <p:cNvGrpSpPr/>
            <p:nvPr/>
          </p:nvGrpSpPr>
          <p:grpSpPr bwMode="auto">
            <a:xfrm>
              <a:off x="978644" y="3297415"/>
              <a:ext cx="3200400" cy="2819400"/>
              <a:chOff x="816" y="2112"/>
              <a:chExt cx="2016" cy="1776"/>
            </a:xfrm>
            <a:noFill/>
          </p:grpSpPr>
          <p:sp>
            <p:nvSpPr>
              <p:cNvPr id="40" name="Freeform 37"/>
              <p:cNvSpPr/>
              <p:nvPr/>
            </p:nvSpPr>
            <p:spPr bwMode="auto">
              <a:xfrm>
                <a:off x="1152" y="2302"/>
                <a:ext cx="1344" cy="1269"/>
              </a:xfrm>
              <a:custGeom>
                <a:avLst/>
                <a:gdLst>
                  <a:gd name="T0" fmla="*/ 0 w 960"/>
                  <a:gd name="T1" fmla="*/ 1938 h 960"/>
                  <a:gd name="T2" fmla="*/ 2582 w 960"/>
                  <a:gd name="T3" fmla="*/ 0 h 960"/>
                  <a:gd name="T4" fmla="*/ 5165 w 960"/>
                  <a:gd name="T5" fmla="*/ 1938 h 960"/>
                  <a:gd name="T6" fmla="*/ 2582 w 960"/>
                  <a:gd name="T7" fmla="*/ 3874 h 960"/>
                  <a:gd name="T8" fmla="*/ 0 w 960"/>
                  <a:gd name="T9" fmla="*/ 1938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960">
                    <a:moveTo>
                      <a:pt x="0" y="480"/>
                    </a:moveTo>
                    <a:lnTo>
                      <a:pt x="480" y="0"/>
                    </a:lnTo>
                    <a:lnTo>
                      <a:pt x="960" y="480"/>
                    </a:lnTo>
                    <a:lnTo>
                      <a:pt x="480" y="960"/>
                    </a:lnTo>
                    <a:lnTo>
                      <a:pt x="0" y="480"/>
                    </a:lnTo>
                    <a:close/>
                  </a:path>
                </a:pathLst>
              </a:cu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Rectangle 38"/>
              <p:cNvSpPr>
                <a:spLocks noChangeArrowheads="1"/>
              </p:cNvSpPr>
              <p:nvPr/>
            </p:nvSpPr>
            <p:spPr bwMode="auto">
              <a:xfrm>
                <a:off x="1488" y="2592"/>
                <a:ext cx="672" cy="672"/>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39"/>
              <p:cNvSpPr>
                <a:spLocks noChangeShapeType="1"/>
              </p:cNvSpPr>
              <p:nvPr/>
            </p:nvSpPr>
            <p:spPr bwMode="auto">
              <a:xfrm>
                <a:off x="816" y="2302"/>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3" name="Line 40"/>
              <p:cNvSpPr>
                <a:spLocks noChangeShapeType="1"/>
              </p:cNvSpPr>
              <p:nvPr/>
            </p:nvSpPr>
            <p:spPr bwMode="auto">
              <a:xfrm>
                <a:off x="816" y="2592"/>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4" name="Line 41"/>
              <p:cNvSpPr>
                <a:spLocks noChangeShapeType="1"/>
              </p:cNvSpPr>
              <p:nvPr/>
            </p:nvSpPr>
            <p:spPr bwMode="auto">
              <a:xfrm>
                <a:off x="816" y="2937"/>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5" name="Line 42"/>
              <p:cNvSpPr>
                <a:spLocks noChangeShapeType="1"/>
              </p:cNvSpPr>
              <p:nvPr/>
            </p:nvSpPr>
            <p:spPr bwMode="auto">
              <a:xfrm>
                <a:off x="816" y="3264"/>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6" name="Line 43"/>
              <p:cNvSpPr>
                <a:spLocks noChangeShapeType="1"/>
              </p:cNvSpPr>
              <p:nvPr/>
            </p:nvSpPr>
            <p:spPr bwMode="auto">
              <a:xfrm>
                <a:off x="816" y="3600"/>
                <a:ext cx="2016" cy="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7" name="Line 44"/>
              <p:cNvSpPr>
                <a:spLocks noChangeShapeType="1"/>
              </p:cNvSpPr>
              <p:nvPr/>
            </p:nvSpPr>
            <p:spPr bwMode="auto">
              <a:xfrm>
                <a:off x="1152" y="211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8" name="Line 45"/>
              <p:cNvSpPr>
                <a:spLocks noChangeShapeType="1"/>
              </p:cNvSpPr>
              <p:nvPr/>
            </p:nvSpPr>
            <p:spPr bwMode="auto">
              <a:xfrm>
                <a:off x="1488" y="211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49" name="Line 46"/>
              <p:cNvSpPr>
                <a:spLocks noChangeShapeType="1"/>
              </p:cNvSpPr>
              <p:nvPr/>
            </p:nvSpPr>
            <p:spPr bwMode="auto">
              <a:xfrm>
                <a:off x="1824" y="211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50" name="Line 47"/>
              <p:cNvSpPr>
                <a:spLocks noChangeShapeType="1"/>
              </p:cNvSpPr>
              <p:nvPr/>
            </p:nvSpPr>
            <p:spPr bwMode="auto">
              <a:xfrm>
                <a:off x="2160" y="211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51" name="Line 48"/>
              <p:cNvSpPr>
                <a:spLocks noChangeShapeType="1"/>
              </p:cNvSpPr>
              <p:nvPr/>
            </p:nvSpPr>
            <p:spPr bwMode="auto">
              <a:xfrm>
                <a:off x="2496" y="2112"/>
                <a:ext cx="0" cy="1776"/>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52" name="Oval 49"/>
              <p:cNvSpPr>
                <a:spLocks noChangeArrowheads="1"/>
              </p:cNvSpPr>
              <p:nvPr/>
            </p:nvSpPr>
            <p:spPr bwMode="auto">
              <a:xfrm>
                <a:off x="1757" y="2873"/>
                <a:ext cx="134" cy="127"/>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Oval 50"/>
              <p:cNvSpPr>
                <a:spLocks noChangeArrowheads="1"/>
              </p:cNvSpPr>
              <p:nvPr/>
            </p:nvSpPr>
            <p:spPr bwMode="auto">
              <a:xfrm>
                <a:off x="1085"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Oval 51"/>
              <p:cNvSpPr>
                <a:spLocks noChangeArrowheads="1"/>
              </p:cNvSpPr>
              <p:nvPr/>
            </p:nvSpPr>
            <p:spPr bwMode="auto">
              <a:xfrm>
                <a:off x="1085"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Oval 52"/>
              <p:cNvSpPr>
                <a:spLocks noChangeArrowheads="1"/>
              </p:cNvSpPr>
              <p:nvPr/>
            </p:nvSpPr>
            <p:spPr bwMode="auto">
              <a:xfrm>
                <a:off x="1757"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Oval 53"/>
              <p:cNvSpPr>
                <a:spLocks noChangeArrowheads="1"/>
              </p:cNvSpPr>
              <p:nvPr/>
            </p:nvSpPr>
            <p:spPr bwMode="auto">
              <a:xfrm>
                <a:off x="2429"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Oval 54"/>
              <p:cNvSpPr>
                <a:spLocks noChangeArrowheads="1"/>
              </p:cNvSpPr>
              <p:nvPr/>
            </p:nvSpPr>
            <p:spPr bwMode="auto">
              <a:xfrm>
                <a:off x="2429"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Oval 55"/>
              <p:cNvSpPr>
                <a:spLocks noChangeArrowheads="1"/>
              </p:cNvSpPr>
              <p:nvPr/>
            </p:nvSpPr>
            <p:spPr bwMode="auto">
              <a:xfrm>
                <a:off x="1085"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Oval 56"/>
              <p:cNvSpPr>
                <a:spLocks noChangeArrowheads="1"/>
              </p:cNvSpPr>
              <p:nvPr/>
            </p:nvSpPr>
            <p:spPr bwMode="auto">
              <a:xfrm>
                <a:off x="1757"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Oval 57"/>
              <p:cNvSpPr>
                <a:spLocks noChangeArrowheads="1"/>
              </p:cNvSpPr>
              <p:nvPr/>
            </p:nvSpPr>
            <p:spPr bwMode="auto">
              <a:xfrm>
                <a:off x="2429"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Line 58"/>
              <p:cNvSpPr>
                <a:spLocks noChangeShapeType="1"/>
              </p:cNvSpPr>
              <p:nvPr/>
            </p:nvSpPr>
            <p:spPr bwMode="auto">
              <a:xfrm flipV="1">
                <a:off x="1824" y="2366"/>
                <a:ext cx="0" cy="507"/>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2" name="Line 59"/>
              <p:cNvSpPr>
                <a:spLocks noChangeShapeType="1"/>
              </p:cNvSpPr>
              <p:nvPr/>
            </p:nvSpPr>
            <p:spPr bwMode="auto">
              <a:xfrm>
                <a:off x="1824" y="3000"/>
                <a:ext cx="0" cy="507"/>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3" name="Line 60"/>
              <p:cNvSpPr>
                <a:spLocks noChangeShapeType="1"/>
              </p:cNvSpPr>
              <p:nvPr/>
            </p:nvSpPr>
            <p:spPr bwMode="auto">
              <a:xfrm rot="-5400000">
                <a:off x="2160" y="2668"/>
                <a:ext cx="0" cy="538"/>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4" name="Line 61"/>
              <p:cNvSpPr>
                <a:spLocks noChangeShapeType="1"/>
              </p:cNvSpPr>
              <p:nvPr/>
            </p:nvSpPr>
            <p:spPr bwMode="auto">
              <a:xfrm rot="5400000" flipH="1">
                <a:off x="1488" y="2668"/>
                <a:ext cx="0" cy="538"/>
              </a:xfrm>
              <a:prstGeom prst="line">
                <a:avLst/>
              </a:prstGeom>
              <a:grpFill/>
              <a:ln w="28575">
                <a:solidFill>
                  <a:srgbClr val="FF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5" name="Line 62"/>
              <p:cNvSpPr>
                <a:spLocks noChangeShapeType="1"/>
              </p:cNvSpPr>
              <p:nvPr/>
            </p:nvSpPr>
            <p:spPr bwMode="auto">
              <a:xfrm flipH="1">
                <a:off x="1219" y="3000"/>
                <a:ext cx="538" cy="571"/>
              </a:xfrm>
              <a:prstGeom prst="line">
                <a:avLst/>
              </a:prstGeom>
              <a:grpFill/>
              <a:ln w="38100">
                <a:solidFill>
                  <a:schemeClr val="accent2"/>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6" name="Line 63"/>
              <p:cNvSpPr>
                <a:spLocks noChangeShapeType="1"/>
              </p:cNvSpPr>
              <p:nvPr/>
            </p:nvSpPr>
            <p:spPr bwMode="auto">
              <a:xfrm flipV="1">
                <a:off x="1891" y="2366"/>
                <a:ext cx="538" cy="507"/>
              </a:xfrm>
              <a:prstGeom prst="line">
                <a:avLst/>
              </a:prstGeom>
              <a:grpFill/>
              <a:ln w="38100">
                <a:solidFill>
                  <a:schemeClr val="accent2"/>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7" name="Line 64"/>
              <p:cNvSpPr>
                <a:spLocks noChangeShapeType="1"/>
              </p:cNvSpPr>
              <p:nvPr/>
            </p:nvSpPr>
            <p:spPr bwMode="auto">
              <a:xfrm>
                <a:off x="1891" y="3000"/>
                <a:ext cx="538" cy="507"/>
              </a:xfrm>
              <a:prstGeom prst="line">
                <a:avLst/>
              </a:prstGeom>
              <a:grpFill/>
              <a:ln w="38100">
                <a:solidFill>
                  <a:schemeClr val="accent2"/>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sp>
            <p:nvSpPr>
              <p:cNvPr id="68" name="Line 65"/>
              <p:cNvSpPr>
                <a:spLocks noChangeShapeType="1"/>
              </p:cNvSpPr>
              <p:nvPr/>
            </p:nvSpPr>
            <p:spPr bwMode="auto">
              <a:xfrm flipH="1" flipV="1">
                <a:off x="1219" y="2302"/>
                <a:ext cx="538" cy="571"/>
              </a:xfrm>
              <a:prstGeom prst="line">
                <a:avLst/>
              </a:prstGeom>
              <a:grpFill/>
              <a:ln w="38100">
                <a:solidFill>
                  <a:schemeClr val="accent2"/>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endParaRPr>
              </a:p>
            </p:txBody>
          </p:sp>
        </p:grpSp>
        <p:sp>
          <p:nvSpPr>
            <p:cNvPr id="69" name="Oval 52"/>
            <p:cNvSpPr>
              <a:spLocks noChangeArrowheads="1"/>
            </p:cNvSpPr>
            <p:nvPr/>
          </p:nvSpPr>
          <p:spPr bwMode="auto">
            <a:xfrm>
              <a:off x="2479410" y="4505549"/>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4971412" y="2557579"/>
            <a:ext cx="3193468" cy="2998994"/>
            <a:chOff x="5259696" y="3202759"/>
            <a:chExt cx="3193468" cy="2998994"/>
          </a:xfrm>
        </p:grpSpPr>
        <p:graphicFrame>
          <p:nvGraphicFramePr>
            <p:cNvPr id="13" name="Object 5"/>
            <p:cNvGraphicFramePr>
              <a:graphicFrameLocks noChangeAspect="1"/>
            </p:cNvGraphicFramePr>
            <p:nvPr/>
          </p:nvGraphicFramePr>
          <p:xfrm>
            <a:off x="5259696" y="3202759"/>
            <a:ext cx="3193468" cy="2998994"/>
          </p:xfrm>
          <a:graphic>
            <a:graphicData uri="http://schemas.openxmlformats.org/presentationml/2006/ole">
              <mc:AlternateContent xmlns:mc="http://schemas.openxmlformats.org/markup-compatibility/2006">
                <mc:Choice xmlns:v="urn:schemas-microsoft-com:vml" Requires="v">
                  <p:oleObj spid="_x0000_s140639" name="Photo Editor Photo" r:id="rId4" imgW="4067175" imgH="3819525" progId="MSPhotoEd.3">
                    <p:embed/>
                  </p:oleObj>
                </mc:Choice>
                <mc:Fallback>
                  <p:oleObj name="Photo Editor Photo" r:id="rId4" imgW="4067175" imgH="3819525"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696" y="3202759"/>
                          <a:ext cx="3193468" cy="2998994"/>
                        </a:xfrm>
                        <a:prstGeom prst="rect">
                          <a:avLst/>
                        </a:prstGeom>
                        <a:noFill/>
                        <a:ln>
                          <a:noFill/>
                        </a:ln>
                        <a:effectLst/>
                      </p:spPr>
                    </p:pic>
                  </p:oleObj>
                </mc:Fallback>
              </mc:AlternateContent>
            </a:graphicData>
          </a:graphic>
        </p:graphicFrame>
        <p:sp>
          <p:nvSpPr>
            <p:cNvPr id="70" name="Oval 52"/>
            <p:cNvSpPr>
              <a:spLocks noChangeArrowheads="1"/>
            </p:cNvSpPr>
            <p:nvPr/>
          </p:nvSpPr>
          <p:spPr bwMode="auto">
            <a:xfrm>
              <a:off x="5340375" y="3535733"/>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Oval 52"/>
            <p:cNvSpPr>
              <a:spLocks noChangeArrowheads="1"/>
            </p:cNvSpPr>
            <p:nvPr/>
          </p:nvSpPr>
          <p:spPr bwMode="auto">
            <a:xfrm>
              <a:off x="6573428" y="3295300"/>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Oval 52"/>
            <p:cNvSpPr>
              <a:spLocks noChangeArrowheads="1"/>
            </p:cNvSpPr>
            <p:nvPr/>
          </p:nvSpPr>
          <p:spPr bwMode="auto">
            <a:xfrm>
              <a:off x="8141442" y="3455707"/>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Oval 52"/>
            <p:cNvSpPr>
              <a:spLocks noChangeArrowheads="1"/>
            </p:cNvSpPr>
            <p:nvPr/>
          </p:nvSpPr>
          <p:spPr bwMode="auto">
            <a:xfrm>
              <a:off x="6728279" y="3822637"/>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Oval 52"/>
            <p:cNvSpPr>
              <a:spLocks noChangeArrowheads="1"/>
            </p:cNvSpPr>
            <p:nvPr/>
          </p:nvSpPr>
          <p:spPr bwMode="auto">
            <a:xfrm>
              <a:off x="8134515" y="5308249"/>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Oval 52"/>
            <p:cNvSpPr>
              <a:spLocks noChangeArrowheads="1"/>
            </p:cNvSpPr>
            <p:nvPr/>
          </p:nvSpPr>
          <p:spPr bwMode="auto">
            <a:xfrm>
              <a:off x="6671412" y="5916188"/>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Oval 52"/>
            <p:cNvSpPr>
              <a:spLocks noChangeArrowheads="1"/>
            </p:cNvSpPr>
            <p:nvPr/>
          </p:nvSpPr>
          <p:spPr bwMode="auto">
            <a:xfrm>
              <a:off x="5345848" y="5455887"/>
              <a:ext cx="212725" cy="2016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矩形 2"/>
          <p:cNvSpPr/>
          <p:nvPr/>
        </p:nvSpPr>
        <p:spPr>
          <a:xfrm>
            <a:off x="1824608" y="5657626"/>
            <a:ext cx="1803699"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000" b="1" i="0" u="none" strike="noStrike" kern="1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二维正方格子 </a:t>
            </a:r>
          </a:p>
        </p:txBody>
      </p:sp>
      <p:sp>
        <p:nvSpPr>
          <p:cNvPr id="80" name="矩形 79"/>
          <p:cNvSpPr/>
          <p:nvPr/>
        </p:nvSpPr>
        <p:spPr>
          <a:xfrm>
            <a:off x="5652120" y="5661248"/>
            <a:ext cx="1733167"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体心立方结构</a:t>
            </a:r>
            <a:endParaRPr kumimoji="0" lang="zh-CN"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endParaRPr>
          </a:p>
        </p:txBody>
      </p:sp>
      <p:sp>
        <p:nvSpPr>
          <p:cNvPr id="77" name="Rectangle 37"/>
          <p:cNvSpPr>
            <a:spLocks noChangeArrowheads="1"/>
          </p:cNvSpPr>
          <p:nvPr/>
        </p:nvSpPr>
        <p:spPr bwMode="auto">
          <a:xfrm flipV="1">
            <a:off x="188645"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8" name="页脚占位符 1">
            <a:extLst>
              <a:ext uri="{FF2B5EF4-FFF2-40B4-BE49-F238E27FC236}">
                <a16:creationId xmlns:a16="http://schemas.microsoft.com/office/drawing/2014/main" id="{764F6E79-9E51-4722-B226-D0B9A1255F0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79" name="灯片编号占位符 2">
            <a:extLst>
              <a:ext uri="{FF2B5EF4-FFF2-40B4-BE49-F238E27FC236}">
                <a16:creationId xmlns:a16="http://schemas.microsoft.com/office/drawing/2014/main" id="{09ED25DE-6D33-4A5E-8883-B0C9BA27251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117725" y="98425"/>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kumimoji="1" lang="ja-JP" altLang="en-US" sz="24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99" name="Text Box 3"/>
          <p:cNvSpPr txBox="1">
            <a:spLocks noChangeArrowheads="1"/>
          </p:cNvSpPr>
          <p:nvPr/>
        </p:nvSpPr>
        <p:spPr bwMode="auto">
          <a:xfrm>
            <a:off x="3059832" y="1917095"/>
            <a:ext cx="4392613" cy="21605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just" eaLnBrk="1" hangingPunct="1">
              <a:lnSpc>
                <a:spcPct val="120000"/>
              </a:lnSpc>
            </a:pPr>
            <a:r>
              <a:rPr kumimoji="1" lang="zh-CN" altLang="en-US" sz="2800" b="1" dirty="0">
                <a:solidFill>
                  <a:schemeClr val="tx1"/>
                </a:solidFill>
                <a:latin typeface="Times New Roman" panose="02020603050405020304" pitchFamily="18" charset="0"/>
                <a:ea typeface="微软雅黑" panose="020B0503020204020204" pitchFamily="34" charset="-122"/>
              </a:rPr>
              <a:t>规则的几何外形</a:t>
            </a:r>
          </a:p>
          <a:p>
            <a:pPr algn="just" eaLnBrk="1" hangingPunct="1">
              <a:lnSpc>
                <a:spcPct val="120000"/>
              </a:lnSpc>
            </a:pPr>
            <a:r>
              <a:rPr kumimoji="1" lang="zh-CN" altLang="en-US" sz="2800" b="1" dirty="0">
                <a:solidFill>
                  <a:schemeClr val="tx1"/>
                </a:solidFill>
                <a:latin typeface="Times New Roman" panose="02020603050405020304" pitchFamily="18" charset="0"/>
                <a:ea typeface="微软雅黑" panose="020B0503020204020204" pitchFamily="34" charset="-122"/>
              </a:rPr>
              <a:t>固定的熔点</a:t>
            </a:r>
          </a:p>
          <a:p>
            <a:pPr algn="just" eaLnBrk="1" hangingPunct="1">
              <a:lnSpc>
                <a:spcPct val="120000"/>
              </a:lnSpc>
            </a:pPr>
            <a:r>
              <a:rPr kumimoji="1" lang="zh-CN" altLang="en-US" sz="2800" b="1" dirty="0">
                <a:solidFill>
                  <a:schemeClr val="tx1"/>
                </a:solidFill>
                <a:latin typeface="Times New Roman" panose="02020603050405020304" pitchFamily="18" charset="0"/>
                <a:ea typeface="微软雅黑" panose="020B0503020204020204" pitchFamily="34" charset="-122"/>
              </a:rPr>
              <a:t>晶面角守恒</a:t>
            </a:r>
          </a:p>
          <a:p>
            <a:pPr algn="just" eaLnBrk="1" hangingPunct="1">
              <a:lnSpc>
                <a:spcPct val="120000"/>
              </a:lnSpc>
            </a:pPr>
            <a:r>
              <a:rPr kumimoji="1" lang="zh-CN" altLang="en-US" sz="2800" b="1" dirty="0">
                <a:solidFill>
                  <a:schemeClr val="tx1"/>
                </a:solidFill>
                <a:latin typeface="Times New Roman" panose="02020603050405020304" pitchFamily="18" charset="0"/>
                <a:ea typeface="微软雅黑" panose="020B0503020204020204" pitchFamily="34" charset="-122"/>
              </a:rPr>
              <a:t>物理性质的各向异性</a:t>
            </a:r>
          </a:p>
        </p:txBody>
      </p:sp>
      <p:sp>
        <p:nvSpPr>
          <p:cNvPr id="6" name="Text Box 7"/>
          <p:cNvSpPr txBox="1">
            <a:spLocks noChangeArrowheads="1"/>
          </p:cNvSpPr>
          <p:nvPr/>
        </p:nvSpPr>
        <p:spPr bwMode="auto">
          <a:xfrm>
            <a:off x="1619672" y="1237048"/>
            <a:ext cx="62293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800" b="1" dirty="0">
                <a:solidFill>
                  <a:srgbClr val="C00000"/>
                </a:solidFill>
                <a:latin typeface="Times New Roman" panose="02020603050405020304" pitchFamily="18" charset="0"/>
                <a:ea typeface="微软雅黑" panose="020B0503020204020204" pitchFamily="34" charset="-122"/>
              </a:rPr>
              <a:t>晶体是原子结构具有空间周期性的固体</a:t>
            </a:r>
          </a:p>
        </p:txBody>
      </p:sp>
      <p:sp>
        <p:nvSpPr>
          <p:cNvPr id="7" name="Rectangle 2"/>
          <p:cNvSpPr txBox="1">
            <a:spLocks noRot="1" noChangeArrowheads="1"/>
          </p:cNvSpPr>
          <p:nvPr/>
        </p:nvSpPr>
        <p:spPr bwMode="auto">
          <a:xfrm>
            <a:off x="1066800" y="118393"/>
            <a:ext cx="7010400" cy="122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晶体的基本特征</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0" name="AutoShape 5"/>
          <p:cNvSpPr>
            <a:spLocks noChangeArrowheads="1"/>
          </p:cNvSpPr>
          <p:nvPr/>
        </p:nvSpPr>
        <p:spPr bwMode="auto">
          <a:xfrm>
            <a:off x="971600" y="4554384"/>
            <a:ext cx="7704137" cy="1033463"/>
          </a:xfrm>
          <a:prstGeom prst="roundRect">
            <a:avLst>
              <a:gd name="adj" fmla="val 16667"/>
            </a:avLst>
          </a:prstGeom>
          <a:solidFill>
            <a:srgbClr val="FFFFCC"/>
          </a:solidFill>
          <a:ln w="9525">
            <a:solidFill>
              <a:srgbClr val="0000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endParaRPr kumimoji="1"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 Box 6"/>
          <p:cNvSpPr txBox="1">
            <a:spLocks noChangeArrowheads="1"/>
          </p:cNvSpPr>
          <p:nvPr/>
        </p:nvSpPr>
        <p:spPr bwMode="auto">
          <a:xfrm>
            <a:off x="1209725" y="4869160"/>
            <a:ext cx="7394575"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8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构成晶体的原子</a:t>
            </a:r>
            <a:r>
              <a:rPr kumimoji="1" lang="en-US" altLang="zh-CN" sz="28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分子是按一定方式重复排列的</a:t>
            </a:r>
          </a:p>
        </p:txBody>
      </p:sp>
      <p:sp>
        <p:nvSpPr>
          <p:cNvPr id="12" name="Text Box 7"/>
          <p:cNvSpPr txBox="1">
            <a:spLocks noChangeArrowheads="1"/>
          </p:cNvSpPr>
          <p:nvPr/>
        </p:nvSpPr>
        <p:spPr bwMode="auto">
          <a:xfrm>
            <a:off x="1763762" y="4219422"/>
            <a:ext cx="6149975"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kumimoji="1" lang="zh-CN" altLang="en-US" sz="2800" b="1">
                <a:latin typeface="Times New Roman" panose="02020603050405020304" pitchFamily="18" charset="0"/>
                <a:ea typeface="微软雅黑" panose="020B0503020204020204" pitchFamily="34" charset="-122"/>
              </a:rPr>
              <a:t>最基本的特征</a:t>
            </a:r>
            <a:r>
              <a:rPr kumimoji="1" lang="zh-CN" altLang="en-US" sz="2800">
                <a:solidFill>
                  <a:schemeClr val="tx1"/>
                </a:solidFill>
                <a:latin typeface="Times New Roman" panose="02020603050405020304" pitchFamily="18" charset="0"/>
                <a:ea typeface="微软雅黑" panose="020B0503020204020204" pitchFamily="34" charset="-122"/>
              </a:rPr>
              <a:t>：</a:t>
            </a:r>
            <a:r>
              <a:rPr kumimoji="1" lang="zh-CN" altLang="en-US" sz="2800" b="1">
                <a:solidFill>
                  <a:schemeClr val="tx1"/>
                </a:solidFill>
                <a:latin typeface="Times New Roman" panose="02020603050405020304" pitchFamily="18" charset="0"/>
                <a:ea typeface="微软雅黑" panose="020B0503020204020204" pitchFamily="34" charset="-122"/>
              </a:rPr>
              <a:t>晶体结构的周期性</a:t>
            </a:r>
          </a:p>
        </p:txBody>
      </p:sp>
      <p:sp>
        <p:nvSpPr>
          <p:cNvPr id="13" name="页脚占位符 1">
            <a:extLst>
              <a:ext uri="{FF2B5EF4-FFF2-40B4-BE49-F238E27FC236}">
                <a16:creationId xmlns:a16="http://schemas.microsoft.com/office/drawing/2014/main" id="{A532753F-0DD4-4DBB-8F21-9064D6F158E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7C0F094A-C1E5-41B5-9792-95D339EA23B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lide(fromBottom)">
                                      <p:cBhvr>
                                        <p:cTn id="10" dur="500"/>
                                        <p:tgtEl>
                                          <p:spTgt spid="11"/>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lide(fromBottom)">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30795" y="1325694"/>
            <a:ext cx="2148631" cy="4043088"/>
            <a:chOff x="6530795" y="1325694"/>
            <a:chExt cx="2148631" cy="4043088"/>
          </a:xfrm>
        </p:grpSpPr>
        <p:pic>
          <p:nvPicPr>
            <p:cNvPr id="66565" name="Picture 8" descr="f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795" y="3208195"/>
              <a:ext cx="2117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6" descr="Cubic_crystal_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763" y="1325694"/>
              <a:ext cx="187166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8460432" y="2132856"/>
              <a:ext cx="218994" cy="2271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椭圆 15"/>
            <p:cNvSpPr/>
            <p:nvPr/>
          </p:nvSpPr>
          <p:spPr>
            <a:xfrm>
              <a:off x="6925239" y="2784241"/>
              <a:ext cx="156536" cy="284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p:cNvSpPr/>
            <p:nvPr/>
          </p:nvSpPr>
          <p:spPr>
            <a:xfrm>
              <a:off x="7100664" y="2947986"/>
              <a:ext cx="142572"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椭圆 17"/>
            <p:cNvSpPr/>
            <p:nvPr/>
          </p:nvSpPr>
          <p:spPr>
            <a:xfrm>
              <a:off x="7685391" y="2933638"/>
              <a:ext cx="162938"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文本框 12"/>
            <p:cNvSpPr txBox="1"/>
            <p:nvPr/>
          </p:nvSpPr>
          <p:spPr>
            <a:xfrm>
              <a:off x="8336294" y="1999388"/>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2" name="文本框 1"/>
            <p:cNvSpPr txBox="1"/>
            <p:nvPr/>
          </p:nvSpPr>
          <p:spPr>
            <a:xfrm>
              <a:off x="7618290" y="2750857"/>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14" name="文本框 13"/>
            <p:cNvSpPr txBox="1"/>
            <p:nvPr/>
          </p:nvSpPr>
          <p:spPr>
            <a:xfrm>
              <a:off x="6822872" y="2615553"/>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grpSp>
      <p:sp>
        <p:nvSpPr>
          <p:cNvPr id="66562" name="Rectangle 2"/>
          <p:cNvSpPr>
            <a:spLocks noChangeArrowheads="1"/>
          </p:cNvSpPr>
          <p:nvPr/>
        </p:nvSpPr>
        <p:spPr bwMode="auto">
          <a:xfrm>
            <a:off x="2268538" y="836613"/>
            <a:ext cx="5111774"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64" name="Rectangle 3"/>
          <p:cNvSpPr>
            <a:spLocks noGrp="1" noRot="1" noChangeArrowheads="1"/>
          </p:cNvSpPr>
          <p:nvPr>
            <p:ph type="body" sz="half" idx="4294967295"/>
          </p:nvPr>
        </p:nvSpPr>
        <p:spPr bwMode="auto">
          <a:xfrm>
            <a:off x="395288" y="2972594"/>
            <a:ext cx="5868144" cy="190023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惯用晶胞</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晶体学所规定的周期性单元</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晶格常数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惯用晶胞边长</a:t>
            </a:r>
          </a:p>
          <a:p>
            <a:pPr lvl="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采用惯用晶胞的优点在于凸显对称性</a:t>
            </a:r>
          </a:p>
        </p:txBody>
      </p:sp>
      <p:sp>
        <p:nvSpPr>
          <p:cNvPr id="66568" name="Rectangle 2"/>
          <p:cNvSpPr>
            <a:spLocks noRot="1" noChangeArrowheads="1"/>
          </p:cNvSpPr>
          <p:nvPr/>
        </p:nvSpPr>
        <p:spPr bwMode="auto">
          <a:xfrm>
            <a:off x="1476375" y="44450"/>
            <a:ext cx="70104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36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晶胞——原胞</a:t>
            </a:r>
            <a:b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b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——单胞（惯用晶胞）</a:t>
            </a:r>
          </a:p>
        </p:txBody>
      </p:sp>
      <p:sp>
        <p:nvSpPr>
          <p:cNvPr id="66569" name="Text Box 9"/>
          <p:cNvSpPr txBox="1">
            <a:spLocks noChangeArrowheads="1"/>
          </p:cNvSpPr>
          <p:nvPr/>
        </p:nvSpPr>
        <p:spPr bwMode="auto">
          <a:xfrm>
            <a:off x="3423213" y="1427162"/>
            <a:ext cx="3191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(conventional unit cell)</a:t>
            </a:r>
          </a:p>
        </p:txBody>
      </p:sp>
      <p:sp>
        <p:nvSpPr>
          <p:cNvPr id="11" name="Text Box 6"/>
          <p:cNvSpPr txBox="1">
            <a:spLocks noChangeArrowheads="1"/>
          </p:cNvSpPr>
          <p:nvPr/>
        </p:nvSpPr>
        <p:spPr bwMode="auto">
          <a:xfrm>
            <a:off x="395288" y="1916832"/>
            <a:ext cx="63373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单胞（惯用晶胞）是点阵中产生完全平移覆盖，并能体现旋转对称性的常用单元</a:t>
            </a:r>
          </a:p>
        </p:txBody>
      </p:sp>
      <p:sp>
        <p:nvSpPr>
          <p:cNvPr id="20" name="页脚占位符 1">
            <a:extLst>
              <a:ext uri="{FF2B5EF4-FFF2-40B4-BE49-F238E27FC236}">
                <a16:creationId xmlns:a16="http://schemas.microsoft.com/office/drawing/2014/main" id="{A2EDAE69-9E89-43BA-AE40-F8C8F94241B7}"/>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1" name="灯片编号占位符 2">
            <a:extLst>
              <a:ext uri="{FF2B5EF4-FFF2-40B4-BE49-F238E27FC236}">
                <a16:creationId xmlns:a16="http://schemas.microsoft.com/office/drawing/2014/main" id="{E0D0FB10-8EBB-44D7-8F7A-CB57C49700D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2" name="Rectangle 37"/>
          <p:cNvSpPr>
            <a:spLocks noChangeArrowheads="1"/>
          </p:cNvSpPr>
          <p:nvPr/>
        </p:nvSpPr>
        <p:spPr bwMode="auto">
          <a:xfrm flipV="1">
            <a:off x="179512" y="142716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105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530795" y="1325694"/>
            <a:ext cx="2148631" cy="4043088"/>
            <a:chOff x="6530795" y="1325694"/>
            <a:chExt cx="2148631" cy="4043088"/>
          </a:xfrm>
        </p:grpSpPr>
        <p:pic>
          <p:nvPicPr>
            <p:cNvPr id="40" name="Picture 8" descr="f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795" y="3208195"/>
              <a:ext cx="2117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descr="Cubic_crystal_sha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763" y="1325694"/>
              <a:ext cx="187166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椭圆 41"/>
            <p:cNvSpPr/>
            <p:nvPr/>
          </p:nvSpPr>
          <p:spPr>
            <a:xfrm>
              <a:off x="8460432" y="2132856"/>
              <a:ext cx="218994" cy="2271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椭圆 42"/>
            <p:cNvSpPr/>
            <p:nvPr/>
          </p:nvSpPr>
          <p:spPr>
            <a:xfrm>
              <a:off x="6925239" y="2784241"/>
              <a:ext cx="156536" cy="284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椭圆 43"/>
            <p:cNvSpPr/>
            <p:nvPr/>
          </p:nvSpPr>
          <p:spPr>
            <a:xfrm>
              <a:off x="7100664" y="2947986"/>
              <a:ext cx="142572"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椭圆 44"/>
            <p:cNvSpPr/>
            <p:nvPr/>
          </p:nvSpPr>
          <p:spPr>
            <a:xfrm>
              <a:off x="7685391" y="2933638"/>
              <a:ext cx="162938" cy="20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文本框 45"/>
            <p:cNvSpPr txBox="1"/>
            <p:nvPr/>
          </p:nvSpPr>
          <p:spPr>
            <a:xfrm>
              <a:off x="8336294" y="1999388"/>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47" name="文本框 46"/>
            <p:cNvSpPr txBox="1"/>
            <p:nvPr/>
          </p:nvSpPr>
          <p:spPr>
            <a:xfrm>
              <a:off x="7618290" y="2750857"/>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48" name="文本框 47"/>
            <p:cNvSpPr txBox="1"/>
            <p:nvPr/>
          </p:nvSpPr>
          <p:spPr>
            <a:xfrm>
              <a:off x="6822872" y="2615553"/>
              <a:ext cx="33855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p>
          </p:txBody>
        </p:sp>
      </p:grpSp>
      <p:grpSp>
        <p:nvGrpSpPr>
          <p:cNvPr id="14" name="Group 10"/>
          <p:cNvGrpSpPr/>
          <p:nvPr/>
        </p:nvGrpSpPr>
        <p:grpSpPr bwMode="auto">
          <a:xfrm>
            <a:off x="836613" y="2789312"/>
            <a:ext cx="2962275" cy="2697163"/>
            <a:chOff x="833" y="1979"/>
            <a:chExt cx="1866" cy="1699"/>
          </a:xfrm>
        </p:grpSpPr>
        <p:graphicFrame>
          <p:nvGraphicFramePr>
            <p:cNvPr id="15" name="Object 11"/>
            <p:cNvGraphicFramePr>
              <a:graphicFrameLocks noChangeAspect="1"/>
            </p:cNvGraphicFramePr>
            <p:nvPr/>
          </p:nvGraphicFramePr>
          <p:xfrm>
            <a:off x="833" y="1979"/>
            <a:ext cx="1866" cy="1699"/>
          </p:xfrm>
          <a:graphic>
            <a:graphicData uri="http://schemas.openxmlformats.org/presentationml/2006/ole">
              <mc:AlternateContent xmlns:mc="http://schemas.openxmlformats.org/markup-compatibility/2006">
                <mc:Choice xmlns:v="urn:schemas-microsoft-com:vml" Requires="v">
                  <p:oleObj spid="_x0000_s201952" name="Photo Editor Photo" r:id="rId6" imgW="3362325" imgH="3190875" progId="MSPhotoEd.3">
                    <p:embed/>
                  </p:oleObj>
                </mc:Choice>
                <mc:Fallback>
                  <p:oleObj name="Photo Editor Photo" r:id="rId6" imgW="3362325" imgH="3190875" progId="MSPhotoEd.3">
                    <p:embed/>
                    <p:pic>
                      <p:nvPicPr>
                        <p:cNvPr id="1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 y="1979"/>
                          <a:ext cx="1866" cy="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2"/>
            <p:cNvSpPr>
              <a:spLocks noChangeArrowheads="1"/>
            </p:cNvSpPr>
            <p:nvPr/>
          </p:nvSpPr>
          <p:spPr bwMode="auto">
            <a:xfrm>
              <a:off x="951" y="234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Oval 13"/>
            <p:cNvSpPr>
              <a:spLocks noChangeArrowheads="1"/>
            </p:cNvSpPr>
            <p:nvPr/>
          </p:nvSpPr>
          <p:spPr bwMode="auto">
            <a:xfrm>
              <a:off x="1265" y="27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Oval 14"/>
            <p:cNvSpPr>
              <a:spLocks noChangeArrowheads="1"/>
            </p:cNvSpPr>
            <p:nvPr/>
          </p:nvSpPr>
          <p:spPr bwMode="auto">
            <a:xfrm>
              <a:off x="942" y="334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Oval 15"/>
            <p:cNvSpPr>
              <a:spLocks noChangeArrowheads="1"/>
            </p:cNvSpPr>
            <p:nvPr/>
          </p:nvSpPr>
          <p:spPr bwMode="auto">
            <a:xfrm>
              <a:off x="1601" y="2063"/>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val 16"/>
            <p:cNvSpPr>
              <a:spLocks noChangeArrowheads="1"/>
            </p:cNvSpPr>
            <p:nvPr/>
          </p:nvSpPr>
          <p:spPr bwMode="auto">
            <a:xfrm>
              <a:off x="2553" y="221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Oval 17"/>
            <p:cNvSpPr>
              <a:spLocks noChangeArrowheads="1"/>
            </p:cNvSpPr>
            <p:nvPr/>
          </p:nvSpPr>
          <p:spPr bwMode="auto">
            <a:xfrm>
              <a:off x="2544" y="3249"/>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Oval 18"/>
            <p:cNvSpPr>
              <a:spLocks noChangeArrowheads="1"/>
            </p:cNvSpPr>
            <p:nvPr/>
          </p:nvSpPr>
          <p:spPr bwMode="auto">
            <a:xfrm>
              <a:off x="1740" y="2297"/>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Oval 19"/>
            <p:cNvSpPr>
              <a:spLocks noChangeArrowheads="1"/>
            </p:cNvSpPr>
            <p:nvPr/>
          </p:nvSpPr>
          <p:spPr bwMode="auto">
            <a:xfrm>
              <a:off x="1891" y="2502"/>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Oval 20"/>
            <p:cNvSpPr>
              <a:spLocks noChangeArrowheads="1"/>
            </p:cNvSpPr>
            <p:nvPr/>
          </p:nvSpPr>
          <p:spPr bwMode="auto">
            <a:xfrm>
              <a:off x="2075" y="265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Oval 21"/>
            <p:cNvSpPr>
              <a:spLocks noChangeArrowheads="1"/>
            </p:cNvSpPr>
            <p:nvPr/>
          </p:nvSpPr>
          <p:spPr bwMode="auto">
            <a:xfrm>
              <a:off x="2217" y="2868"/>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22"/>
            <p:cNvSpPr>
              <a:spLocks noChangeArrowheads="1"/>
            </p:cNvSpPr>
            <p:nvPr/>
          </p:nvSpPr>
          <p:spPr bwMode="auto">
            <a:xfrm>
              <a:off x="1401" y="2926"/>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Oval 23"/>
            <p:cNvSpPr>
              <a:spLocks noChangeArrowheads="1"/>
            </p:cNvSpPr>
            <p:nvPr/>
          </p:nvSpPr>
          <p:spPr bwMode="auto">
            <a:xfrm>
              <a:off x="1592" y="307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Oval 24"/>
            <p:cNvSpPr>
              <a:spLocks noChangeArrowheads="1"/>
            </p:cNvSpPr>
            <p:nvPr/>
          </p:nvSpPr>
          <p:spPr bwMode="auto">
            <a:xfrm>
              <a:off x="1710" y="3301"/>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Oval 25"/>
            <p:cNvSpPr>
              <a:spLocks noChangeArrowheads="1"/>
            </p:cNvSpPr>
            <p:nvPr/>
          </p:nvSpPr>
          <p:spPr bwMode="auto">
            <a:xfrm>
              <a:off x="1888" y="3534"/>
              <a:ext cx="91" cy="90"/>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26"/>
            <p:cNvSpPr>
              <a:spLocks noChangeArrowheads="1"/>
            </p:cNvSpPr>
            <p:nvPr/>
          </p:nvSpPr>
          <p:spPr bwMode="auto">
            <a:xfrm>
              <a:off x="2135" y="300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Oval 27"/>
            <p:cNvSpPr>
              <a:spLocks noChangeArrowheads="1"/>
            </p:cNvSpPr>
            <p:nvPr/>
          </p:nvSpPr>
          <p:spPr bwMode="auto">
            <a:xfrm>
              <a:off x="1809" y="2644"/>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Oval 28"/>
            <p:cNvSpPr>
              <a:spLocks noChangeArrowheads="1"/>
            </p:cNvSpPr>
            <p:nvPr/>
          </p:nvSpPr>
          <p:spPr bwMode="auto">
            <a:xfrm>
              <a:off x="1655" y="2420"/>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Oval 29"/>
            <p:cNvSpPr>
              <a:spLocks noChangeArrowheads="1"/>
            </p:cNvSpPr>
            <p:nvPr/>
          </p:nvSpPr>
          <p:spPr bwMode="auto">
            <a:xfrm>
              <a:off x="1308" y="3077"/>
              <a:ext cx="91" cy="9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6562" name="Rectangle 2"/>
          <p:cNvSpPr>
            <a:spLocks noChangeArrowheads="1"/>
          </p:cNvSpPr>
          <p:nvPr/>
        </p:nvSpPr>
        <p:spPr bwMode="auto">
          <a:xfrm>
            <a:off x="2268538" y="836613"/>
            <a:ext cx="5111774"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68" name="Rectangle 2"/>
          <p:cNvSpPr>
            <a:spLocks noRot="1" noChangeArrowheads="1"/>
          </p:cNvSpPr>
          <p:nvPr/>
        </p:nvSpPr>
        <p:spPr bwMode="auto">
          <a:xfrm>
            <a:off x="1476375" y="44450"/>
            <a:ext cx="70104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36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晶胞——原胞</a:t>
            </a:r>
            <a:b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b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——单胞（惯用晶胞）</a:t>
            </a:r>
          </a:p>
        </p:txBody>
      </p:sp>
      <p:sp>
        <p:nvSpPr>
          <p:cNvPr id="66569" name="Text Box 9"/>
          <p:cNvSpPr txBox="1">
            <a:spLocks noChangeArrowheads="1"/>
          </p:cNvSpPr>
          <p:nvPr/>
        </p:nvSpPr>
        <p:spPr bwMode="auto">
          <a:xfrm>
            <a:off x="3423213" y="1427162"/>
            <a:ext cx="3191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(conventional unit cell)</a:t>
            </a:r>
          </a:p>
        </p:txBody>
      </p:sp>
      <p:sp>
        <p:nvSpPr>
          <p:cNvPr id="11" name="Text Box 6"/>
          <p:cNvSpPr txBox="1">
            <a:spLocks noChangeArrowheads="1"/>
          </p:cNvSpPr>
          <p:nvPr/>
        </p:nvSpPr>
        <p:spPr bwMode="auto">
          <a:xfrm>
            <a:off x="395288" y="1916832"/>
            <a:ext cx="63373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单胞（惯用晶胞）是点阵中产生完全平移覆盖，并能体现旋转对称性的常用单元</a:t>
            </a:r>
          </a:p>
        </p:txBody>
      </p:sp>
      <p:pic>
        <p:nvPicPr>
          <p:cNvPr id="13" name="Picture 4" descr="Image:Cubic-body-centered.sv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8313" y="2933775"/>
            <a:ext cx="2101850" cy="2449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 name="Text Box 30"/>
          <p:cNvSpPr txBox="1">
            <a:spLocks noChangeArrowheads="1"/>
          </p:cNvSpPr>
          <p:nvPr/>
        </p:nvSpPr>
        <p:spPr bwMode="auto">
          <a:xfrm>
            <a:off x="4117181" y="5357328"/>
            <a:ext cx="17287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006666"/>
              </a:buClr>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个格点</a:t>
            </a:r>
          </a:p>
        </p:txBody>
      </p:sp>
      <p:sp>
        <p:nvSpPr>
          <p:cNvPr id="35" name="Text Box 31"/>
          <p:cNvSpPr txBox="1">
            <a:spLocks noChangeArrowheads="1"/>
          </p:cNvSpPr>
          <p:nvPr/>
        </p:nvSpPr>
        <p:spPr bwMode="auto">
          <a:xfrm>
            <a:off x="453490" y="5291125"/>
            <a:ext cx="17287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006666"/>
              </a:buClr>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个格点</a:t>
            </a:r>
          </a:p>
        </p:txBody>
      </p:sp>
      <p:sp>
        <p:nvSpPr>
          <p:cNvPr id="36" name="文本框 35"/>
          <p:cNvSpPr txBox="1"/>
          <p:nvPr/>
        </p:nvSpPr>
        <p:spPr>
          <a:xfrm>
            <a:off x="628575" y="5769459"/>
            <a:ext cx="8079779" cy="769441"/>
          </a:xfrm>
          <a:prstGeom prst="rect">
            <a:avLst/>
          </a:prstGeom>
          <a:solidFill>
            <a:srgbClr val="CCFFCC"/>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原胞体积的求法：可以用惯用晶胞的体积除以所含格点数（因为原胞只含一个格点）</a:t>
            </a:r>
          </a:p>
        </p:txBody>
      </p:sp>
      <p:sp>
        <p:nvSpPr>
          <p:cNvPr id="38" name="Text Box 30"/>
          <p:cNvSpPr txBox="1">
            <a:spLocks noChangeArrowheads="1"/>
          </p:cNvSpPr>
          <p:nvPr/>
        </p:nvSpPr>
        <p:spPr bwMode="auto">
          <a:xfrm>
            <a:off x="6380163" y="5347527"/>
            <a:ext cx="17287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2"/>
                </a:solidFill>
                <a:latin typeface="Arial" panose="020B0604020202020204" pitchFamily="34" charset="0"/>
                <a:ea typeface="楷体_GB2312" pitchFamily="49" charset="-122"/>
              </a:defRPr>
            </a:lvl1pPr>
            <a:lvl2pPr>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457200" marR="0" lvl="1" indent="0" algn="l" defTabSz="914400" rtl="0" eaLnBrk="1" fontAlgn="base" latinLnBrk="0" hangingPunct="1">
              <a:lnSpc>
                <a:spcPct val="100000"/>
              </a:lnSpc>
              <a:spcBef>
                <a:spcPct val="20000"/>
              </a:spcBef>
              <a:spcAft>
                <a:spcPct val="0"/>
              </a:spcAft>
              <a:buClr>
                <a:srgbClr val="006666"/>
              </a:buClr>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个格点</a:t>
            </a:r>
          </a:p>
        </p:txBody>
      </p:sp>
      <p:sp>
        <p:nvSpPr>
          <p:cNvPr id="12" name="Rectangle 37"/>
          <p:cNvSpPr>
            <a:spLocks noChangeArrowheads="1"/>
          </p:cNvSpPr>
          <p:nvPr/>
        </p:nvSpPr>
        <p:spPr bwMode="auto">
          <a:xfrm flipV="1">
            <a:off x="179512" y="1427162"/>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51" name="页脚占位符 1">
            <a:extLst>
              <a:ext uri="{FF2B5EF4-FFF2-40B4-BE49-F238E27FC236}">
                <a16:creationId xmlns:a16="http://schemas.microsoft.com/office/drawing/2014/main" id="{C71ECD6E-DB73-4F96-84C5-BADB12F061CA}"/>
              </a:ext>
            </a:extLst>
          </p:cNvPr>
          <p:cNvSpPr>
            <a:spLocks noGrp="1"/>
          </p:cNvSpPr>
          <p:nvPr>
            <p:ph type="ftr" sz="quarter" idx="11"/>
          </p:nvPr>
        </p:nvSpPr>
        <p:spPr>
          <a:xfrm>
            <a:off x="3124200" y="6448251"/>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52" name="灯片编号占位符 2">
            <a:extLst>
              <a:ext uri="{FF2B5EF4-FFF2-40B4-BE49-F238E27FC236}">
                <a16:creationId xmlns:a16="http://schemas.microsoft.com/office/drawing/2014/main" id="{ADFCC087-4D40-4F54-A795-DFB256045665}"/>
              </a:ext>
            </a:extLst>
          </p:cNvPr>
          <p:cNvSpPr>
            <a:spLocks noGrp="1"/>
          </p:cNvSpPr>
          <p:nvPr>
            <p:ph type="sldNum" sz="quarter" idx="12"/>
          </p:nvPr>
        </p:nvSpPr>
        <p:spPr>
          <a:xfrm>
            <a:off x="6553200" y="6448251"/>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411862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p:cNvSpPr txBox="1">
            <a:spLocks noChangeArrowheads="1"/>
          </p:cNvSpPr>
          <p:nvPr/>
        </p:nvSpPr>
        <p:spPr bwMode="auto">
          <a:xfrm>
            <a:off x="3537035" y="168156"/>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36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边  矢  量</a:t>
            </a:r>
          </a:p>
        </p:txBody>
      </p:sp>
      <p:sp>
        <p:nvSpPr>
          <p:cNvPr id="68614" name="Text Box 353"/>
          <p:cNvSpPr txBox="1">
            <a:spLocks noChangeArrowheads="1"/>
          </p:cNvSpPr>
          <p:nvPr/>
        </p:nvSpPr>
        <p:spPr bwMode="auto">
          <a:xfrm>
            <a:off x="251520" y="958737"/>
            <a:ext cx="8609058"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原胞边矢量（</a:t>
            </a:r>
            <a:r>
              <a:rPr kumimoji="0"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1</a:t>
            </a:r>
            <a:r>
              <a:rPr kumimoji="0" lang="en-US" altLang="zh-CN" sz="2400" b="1"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2</a:t>
            </a:r>
            <a:r>
              <a:rPr kumimoji="0" lang="en-US" altLang="zh-CN" sz="2400" b="1"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3</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 </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晶格基矢</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，构成一组完备基，</a:t>
            </a:r>
            <a:r>
              <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在设定某一格点为原点后，点阵中任一格点的位置都可以表示成</a:t>
            </a:r>
            <a:r>
              <a:rPr kumimoji="0"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 name="组合 1"/>
          <p:cNvGrpSpPr/>
          <p:nvPr/>
        </p:nvGrpSpPr>
        <p:grpSpPr>
          <a:xfrm>
            <a:off x="5924641" y="4005064"/>
            <a:ext cx="3001249" cy="2678095"/>
            <a:chOff x="5534025" y="3500438"/>
            <a:chExt cx="3214688" cy="2998787"/>
          </a:xfrm>
        </p:grpSpPr>
        <p:grpSp>
          <p:nvGrpSpPr>
            <p:cNvPr id="68613" name="Group 177"/>
            <p:cNvGrpSpPr>
              <a:grpSpLocks noChangeAspect="1"/>
            </p:cNvGrpSpPr>
            <p:nvPr/>
          </p:nvGrpSpPr>
          <p:grpSpPr bwMode="auto">
            <a:xfrm>
              <a:off x="5580063" y="3500438"/>
              <a:ext cx="3168650" cy="2998787"/>
              <a:chOff x="3515" y="2205"/>
              <a:chExt cx="1996" cy="1889"/>
            </a:xfrm>
          </p:grpSpPr>
          <p:sp>
            <p:nvSpPr>
              <p:cNvPr id="68662" name="AutoShape 178"/>
              <p:cNvSpPr>
                <a:spLocks noChangeAspect="1" noChangeArrowheads="1" noTextEdit="1"/>
              </p:cNvSpPr>
              <p:nvPr/>
            </p:nvSpPr>
            <p:spPr bwMode="auto">
              <a:xfrm>
                <a:off x="3515" y="2205"/>
                <a:ext cx="1996"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63" name="Line 179"/>
              <p:cNvSpPr>
                <a:spLocks noChangeShapeType="1"/>
              </p:cNvSpPr>
              <p:nvPr/>
            </p:nvSpPr>
            <p:spPr bwMode="auto">
              <a:xfrm flipV="1">
                <a:off x="4381" y="2426"/>
                <a:ext cx="244" cy="74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64" name="Freeform 180"/>
              <p:cNvSpPr>
                <a:spLocks noEditPoints="1"/>
              </p:cNvSpPr>
              <p:nvPr/>
            </p:nvSpPr>
            <p:spPr bwMode="auto">
              <a:xfrm>
                <a:off x="4032" y="2828"/>
                <a:ext cx="830" cy="186"/>
              </a:xfrm>
              <a:custGeom>
                <a:avLst/>
                <a:gdLst>
                  <a:gd name="T0" fmla="*/ 38 w 830"/>
                  <a:gd name="T1" fmla="*/ 168 h 186"/>
                  <a:gd name="T2" fmla="*/ 2 w 830"/>
                  <a:gd name="T3" fmla="*/ 186 h 186"/>
                  <a:gd name="T4" fmla="*/ 66 w 830"/>
                  <a:gd name="T5" fmla="*/ 162 h 186"/>
                  <a:gd name="T6" fmla="*/ 107 w 830"/>
                  <a:gd name="T7" fmla="*/ 164 h 186"/>
                  <a:gd name="T8" fmla="*/ 66 w 830"/>
                  <a:gd name="T9" fmla="*/ 162 h 186"/>
                  <a:gd name="T10" fmla="*/ 171 w 830"/>
                  <a:gd name="T11" fmla="*/ 140 h 186"/>
                  <a:gd name="T12" fmla="*/ 135 w 830"/>
                  <a:gd name="T13" fmla="*/ 158 h 186"/>
                  <a:gd name="T14" fmla="*/ 199 w 830"/>
                  <a:gd name="T15" fmla="*/ 134 h 186"/>
                  <a:gd name="T16" fmla="*/ 240 w 830"/>
                  <a:gd name="T17" fmla="*/ 136 h 186"/>
                  <a:gd name="T18" fmla="*/ 199 w 830"/>
                  <a:gd name="T19" fmla="*/ 134 h 186"/>
                  <a:gd name="T20" fmla="*/ 304 w 830"/>
                  <a:gd name="T21" fmla="*/ 112 h 186"/>
                  <a:gd name="T22" fmla="*/ 268 w 830"/>
                  <a:gd name="T23" fmla="*/ 130 h 186"/>
                  <a:gd name="T24" fmla="*/ 332 w 830"/>
                  <a:gd name="T25" fmla="*/ 106 h 186"/>
                  <a:gd name="T26" fmla="*/ 373 w 830"/>
                  <a:gd name="T27" fmla="*/ 108 h 186"/>
                  <a:gd name="T28" fmla="*/ 332 w 830"/>
                  <a:gd name="T29" fmla="*/ 106 h 186"/>
                  <a:gd name="T30" fmla="*/ 437 w 830"/>
                  <a:gd name="T31" fmla="*/ 84 h 186"/>
                  <a:gd name="T32" fmla="*/ 401 w 830"/>
                  <a:gd name="T33" fmla="*/ 102 h 186"/>
                  <a:gd name="T34" fmla="*/ 466 w 830"/>
                  <a:gd name="T35" fmla="*/ 77 h 186"/>
                  <a:gd name="T36" fmla="*/ 505 w 830"/>
                  <a:gd name="T37" fmla="*/ 80 h 186"/>
                  <a:gd name="T38" fmla="*/ 466 w 830"/>
                  <a:gd name="T39" fmla="*/ 77 h 186"/>
                  <a:gd name="T40" fmla="*/ 570 w 830"/>
                  <a:gd name="T41" fmla="*/ 55 h 186"/>
                  <a:gd name="T42" fmla="*/ 533 w 830"/>
                  <a:gd name="T43" fmla="*/ 73 h 186"/>
                  <a:gd name="T44" fmla="*/ 599 w 830"/>
                  <a:gd name="T45" fmla="*/ 49 h 186"/>
                  <a:gd name="T46" fmla="*/ 638 w 830"/>
                  <a:gd name="T47" fmla="*/ 51 h 186"/>
                  <a:gd name="T48" fmla="*/ 599 w 830"/>
                  <a:gd name="T49" fmla="*/ 49 h 186"/>
                  <a:gd name="T50" fmla="*/ 702 w 830"/>
                  <a:gd name="T51" fmla="*/ 27 h 186"/>
                  <a:gd name="T52" fmla="*/ 667 w 830"/>
                  <a:gd name="T53" fmla="*/ 45 h 186"/>
                  <a:gd name="T54" fmla="*/ 731 w 830"/>
                  <a:gd name="T55" fmla="*/ 21 h 186"/>
                  <a:gd name="T56" fmla="*/ 771 w 830"/>
                  <a:gd name="T57" fmla="*/ 23 h 186"/>
                  <a:gd name="T58" fmla="*/ 731 w 830"/>
                  <a:gd name="T59" fmla="*/ 21 h 186"/>
                  <a:gd name="T60" fmla="*/ 828 w 830"/>
                  <a:gd name="T61" fmla="*/ 0 h 186"/>
                  <a:gd name="T62" fmla="*/ 800 w 830"/>
                  <a:gd name="T63" fmla="*/ 17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0" h="186">
                    <a:moveTo>
                      <a:pt x="0" y="176"/>
                    </a:moveTo>
                    <a:lnTo>
                      <a:pt x="38" y="168"/>
                    </a:lnTo>
                    <a:lnTo>
                      <a:pt x="41" y="178"/>
                    </a:lnTo>
                    <a:lnTo>
                      <a:pt x="2" y="186"/>
                    </a:lnTo>
                    <a:lnTo>
                      <a:pt x="0" y="176"/>
                    </a:lnTo>
                    <a:close/>
                    <a:moveTo>
                      <a:pt x="66" y="162"/>
                    </a:moveTo>
                    <a:lnTo>
                      <a:pt x="105" y="154"/>
                    </a:lnTo>
                    <a:lnTo>
                      <a:pt x="107" y="164"/>
                    </a:lnTo>
                    <a:lnTo>
                      <a:pt x="69" y="172"/>
                    </a:lnTo>
                    <a:lnTo>
                      <a:pt x="66" y="162"/>
                    </a:lnTo>
                    <a:close/>
                    <a:moveTo>
                      <a:pt x="133" y="148"/>
                    </a:moveTo>
                    <a:lnTo>
                      <a:pt x="171" y="140"/>
                    </a:lnTo>
                    <a:lnTo>
                      <a:pt x="174" y="150"/>
                    </a:lnTo>
                    <a:lnTo>
                      <a:pt x="135" y="158"/>
                    </a:lnTo>
                    <a:lnTo>
                      <a:pt x="133" y="148"/>
                    </a:lnTo>
                    <a:close/>
                    <a:moveTo>
                      <a:pt x="199" y="134"/>
                    </a:moveTo>
                    <a:lnTo>
                      <a:pt x="238" y="126"/>
                    </a:lnTo>
                    <a:lnTo>
                      <a:pt x="240" y="136"/>
                    </a:lnTo>
                    <a:lnTo>
                      <a:pt x="202" y="144"/>
                    </a:lnTo>
                    <a:lnTo>
                      <a:pt x="199" y="134"/>
                    </a:lnTo>
                    <a:close/>
                    <a:moveTo>
                      <a:pt x="266" y="120"/>
                    </a:moveTo>
                    <a:lnTo>
                      <a:pt x="304" y="112"/>
                    </a:lnTo>
                    <a:lnTo>
                      <a:pt x="306" y="122"/>
                    </a:lnTo>
                    <a:lnTo>
                      <a:pt x="268" y="130"/>
                    </a:lnTo>
                    <a:lnTo>
                      <a:pt x="266" y="120"/>
                    </a:lnTo>
                    <a:close/>
                    <a:moveTo>
                      <a:pt x="332" y="106"/>
                    </a:moveTo>
                    <a:lnTo>
                      <a:pt x="370" y="98"/>
                    </a:lnTo>
                    <a:lnTo>
                      <a:pt x="373" y="108"/>
                    </a:lnTo>
                    <a:lnTo>
                      <a:pt x="334" y="116"/>
                    </a:lnTo>
                    <a:lnTo>
                      <a:pt x="332" y="106"/>
                    </a:lnTo>
                    <a:close/>
                    <a:moveTo>
                      <a:pt x="399" y="91"/>
                    </a:moveTo>
                    <a:lnTo>
                      <a:pt x="437" y="84"/>
                    </a:lnTo>
                    <a:lnTo>
                      <a:pt x="439" y="94"/>
                    </a:lnTo>
                    <a:lnTo>
                      <a:pt x="401" y="102"/>
                    </a:lnTo>
                    <a:lnTo>
                      <a:pt x="399" y="91"/>
                    </a:lnTo>
                    <a:close/>
                    <a:moveTo>
                      <a:pt x="466" y="77"/>
                    </a:moveTo>
                    <a:lnTo>
                      <a:pt x="503" y="69"/>
                    </a:lnTo>
                    <a:lnTo>
                      <a:pt x="505" y="80"/>
                    </a:lnTo>
                    <a:lnTo>
                      <a:pt x="467" y="88"/>
                    </a:lnTo>
                    <a:lnTo>
                      <a:pt x="466" y="77"/>
                    </a:lnTo>
                    <a:close/>
                    <a:moveTo>
                      <a:pt x="532" y="63"/>
                    </a:moveTo>
                    <a:lnTo>
                      <a:pt x="570" y="55"/>
                    </a:lnTo>
                    <a:lnTo>
                      <a:pt x="572" y="65"/>
                    </a:lnTo>
                    <a:lnTo>
                      <a:pt x="533" y="73"/>
                    </a:lnTo>
                    <a:lnTo>
                      <a:pt x="532" y="63"/>
                    </a:lnTo>
                    <a:close/>
                    <a:moveTo>
                      <a:pt x="599" y="49"/>
                    </a:moveTo>
                    <a:lnTo>
                      <a:pt x="636" y="41"/>
                    </a:lnTo>
                    <a:lnTo>
                      <a:pt x="638" y="51"/>
                    </a:lnTo>
                    <a:lnTo>
                      <a:pt x="600" y="59"/>
                    </a:lnTo>
                    <a:lnTo>
                      <a:pt x="599" y="49"/>
                    </a:lnTo>
                    <a:close/>
                    <a:moveTo>
                      <a:pt x="665" y="35"/>
                    </a:moveTo>
                    <a:lnTo>
                      <a:pt x="702" y="27"/>
                    </a:lnTo>
                    <a:lnTo>
                      <a:pt x="705" y="37"/>
                    </a:lnTo>
                    <a:lnTo>
                      <a:pt x="667" y="45"/>
                    </a:lnTo>
                    <a:lnTo>
                      <a:pt x="665" y="35"/>
                    </a:lnTo>
                    <a:close/>
                    <a:moveTo>
                      <a:pt x="731" y="21"/>
                    </a:moveTo>
                    <a:lnTo>
                      <a:pt x="769" y="13"/>
                    </a:lnTo>
                    <a:lnTo>
                      <a:pt x="771" y="23"/>
                    </a:lnTo>
                    <a:lnTo>
                      <a:pt x="734" y="31"/>
                    </a:lnTo>
                    <a:lnTo>
                      <a:pt x="731" y="21"/>
                    </a:lnTo>
                    <a:close/>
                    <a:moveTo>
                      <a:pt x="798" y="7"/>
                    </a:moveTo>
                    <a:lnTo>
                      <a:pt x="828" y="0"/>
                    </a:lnTo>
                    <a:lnTo>
                      <a:pt x="830" y="10"/>
                    </a:lnTo>
                    <a:lnTo>
                      <a:pt x="800" y="17"/>
                    </a:lnTo>
                    <a:lnTo>
                      <a:pt x="798" y="7"/>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65" name="Line 181"/>
              <p:cNvSpPr>
                <a:spLocks noChangeShapeType="1"/>
              </p:cNvSpPr>
              <p:nvPr/>
            </p:nvSpPr>
            <p:spPr bwMode="auto">
              <a:xfrm flipV="1">
                <a:off x="4633" y="2239"/>
                <a:ext cx="823" cy="175"/>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66" name="Line 182"/>
              <p:cNvSpPr>
                <a:spLocks noChangeShapeType="1"/>
              </p:cNvSpPr>
              <p:nvPr/>
            </p:nvSpPr>
            <p:spPr bwMode="auto">
              <a:xfrm flipV="1">
                <a:off x="4614" y="2995"/>
                <a:ext cx="604" cy="583"/>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67" name="Freeform 183"/>
              <p:cNvSpPr>
                <a:spLocks noEditPoints="1"/>
              </p:cNvSpPr>
              <p:nvPr/>
            </p:nvSpPr>
            <p:spPr bwMode="auto">
              <a:xfrm>
                <a:off x="3772" y="3008"/>
                <a:ext cx="246" cy="773"/>
              </a:xfrm>
              <a:custGeom>
                <a:avLst/>
                <a:gdLst>
                  <a:gd name="T0" fmla="*/ 0 w 246"/>
                  <a:gd name="T1" fmla="*/ 767 h 773"/>
                  <a:gd name="T2" fmla="*/ 222 w 246"/>
                  <a:gd name="T3" fmla="*/ 44 h 773"/>
                  <a:gd name="T4" fmla="*/ 240 w 246"/>
                  <a:gd name="T5" fmla="*/ 49 h 773"/>
                  <a:gd name="T6" fmla="*/ 19 w 246"/>
                  <a:gd name="T7" fmla="*/ 773 h 773"/>
                  <a:gd name="T8" fmla="*/ 0 w 246"/>
                  <a:gd name="T9" fmla="*/ 767 h 773"/>
                  <a:gd name="T10" fmla="*/ 209 w 246"/>
                  <a:gd name="T11" fmla="*/ 50 h 773"/>
                  <a:gd name="T12" fmla="*/ 245 w 246"/>
                  <a:gd name="T13" fmla="*/ 0 h 773"/>
                  <a:gd name="T14" fmla="*/ 246 w 246"/>
                  <a:gd name="T15" fmla="*/ 62 h 773"/>
                  <a:gd name="T16" fmla="*/ 209 w 246"/>
                  <a:gd name="T17" fmla="*/ 50 h 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6" h="773">
                    <a:moveTo>
                      <a:pt x="0" y="767"/>
                    </a:moveTo>
                    <a:lnTo>
                      <a:pt x="222" y="44"/>
                    </a:lnTo>
                    <a:lnTo>
                      <a:pt x="240" y="49"/>
                    </a:lnTo>
                    <a:lnTo>
                      <a:pt x="19" y="773"/>
                    </a:lnTo>
                    <a:lnTo>
                      <a:pt x="0" y="767"/>
                    </a:lnTo>
                    <a:close/>
                    <a:moveTo>
                      <a:pt x="209" y="50"/>
                    </a:moveTo>
                    <a:lnTo>
                      <a:pt x="245" y="0"/>
                    </a:lnTo>
                    <a:lnTo>
                      <a:pt x="246" y="62"/>
                    </a:lnTo>
                    <a:lnTo>
                      <a:pt x="209" y="5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68" name="Freeform 184"/>
              <p:cNvSpPr>
                <a:spLocks noEditPoints="1"/>
              </p:cNvSpPr>
              <p:nvPr/>
            </p:nvSpPr>
            <p:spPr bwMode="auto">
              <a:xfrm>
                <a:off x="3789" y="3178"/>
                <a:ext cx="595" cy="615"/>
              </a:xfrm>
              <a:custGeom>
                <a:avLst/>
                <a:gdLst>
                  <a:gd name="T0" fmla="*/ 0 w 595"/>
                  <a:gd name="T1" fmla="*/ 603 h 615"/>
                  <a:gd name="T2" fmla="*/ 554 w 595"/>
                  <a:gd name="T3" fmla="*/ 29 h 615"/>
                  <a:gd name="T4" fmla="*/ 568 w 595"/>
                  <a:gd name="T5" fmla="*/ 42 h 615"/>
                  <a:gd name="T6" fmla="*/ 14 w 595"/>
                  <a:gd name="T7" fmla="*/ 615 h 615"/>
                  <a:gd name="T8" fmla="*/ 0 w 595"/>
                  <a:gd name="T9" fmla="*/ 603 h 615"/>
                  <a:gd name="T10" fmla="*/ 540 w 595"/>
                  <a:gd name="T11" fmla="*/ 29 h 615"/>
                  <a:gd name="T12" fmla="*/ 595 w 595"/>
                  <a:gd name="T13" fmla="*/ 0 h 615"/>
                  <a:gd name="T14" fmla="*/ 568 w 595"/>
                  <a:gd name="T15" fmla="*/ 56 h 615"/>
                  <a:gd name="T16" fmla="*/ 540 w 595"/>
                  <a:gd name="T17" fmla="*/ 29 h 6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 h="615">
                    <a:moveTo>
                      <a:pt x="0" y="603"/>
                    </a:moveTo>
                    <a:lnTo>
                      <a:pt x="554" y="29"/>
                    </a:lnTo>
                    <a:lnTo>
                      <a:pt x="568" y="42"/>
                    </a:lnTo>
                    <a:lnTo>
                      <a:pt x="14" y="615"/>
                    </a:lnTo>
                    <a:lnTo>
                      <a:pt x="0" y="603"/>
                    </a:lnTo>
                    <a:close/>
                    <a:moveTo>
                      <a:pt x="540" y="29"/>
                    </a:moveTo>
                    <a:lnTo>
                      <a:pt x="595" y="0"/>
                    </a:lnTo>
                    <a:lnTo>
                      <a:pt x="568" y="56"/>
                    </a:lnTo>
                    <a:lnTo>
                      <a:pt x="540" y="29"/>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69" name="Freeform 185"/>
              <p:cNvSpPr>
                <a:spLocks noEditPoints="1"/>
              </p:cNvSpPr>
              <p:nvPr/>
            </p:nvSpPr>
            <p:spPr bwMode="auto">
              <a:xfrm>
                <a:off x="3791" y="3574"/>
                <a:ext cx="816" cy="217"/>
              </a:xfrm>
              <a:custGeom>
                <a:avLst/>
                <a:gdLst>
                  <a:gd name="T0" fmla="*/ 0 w 816"/>
                  <a:gd name="T1" fmla="*/ 198 h 217"/>
                  <a:gd name="T2" fmla="*/ 766 w 816"/>
                  <a:gd name="T3" fmla="*/ 7 h 217"/>
                  <a:gd name="T4" fmla="*/ 771 w 816"/>
                  <a:gd name="T5" fmla="*/ 26 h 217"/>
                  <a:gd name="T6" fmla="*/ 5 w 816"/>
                  <a:gd name="T7" fmla="*/ 217 h 217"/>
                  <a:gd name="T8" fmla="*/ 0 w 816"/>
                  <a:gd name="T9" fmla="*/ 198 h 217"/>
                  <a:gd name="T10" fmla="*/ 755 w 816"/>
                  <a:gd name="T11" fmla="*/ 0 h 217"/>
                  <a:gd name="T12" fmla="*/ 816 w 816"/>
                  <a:gd name="T13" fmla="*/ 5 h 217"/>
                  <a:gd name="T14" fmla="*/ 764 w 816"/>
                  <a:gd name="T15" fmla="*/ 38 h 217"/>
                  <a:gd name="T16" fmla="*/ 755 w 816"/>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6" h="217">
                    <a:moveTo>
                      <a:pt x="0" y="198"/>
                    </a:moveTo>
                    <a:lnTo>
                      <a:pt x="766" y="7"/>
                    </a:lnTo>
                    <a:lnTo>
                      <a:pt x="771" y="26"/>
                    </a:lnTo>
                    <a:lnTo>
                      <a:pt x="5" y="217"/>
                    </a:lnTo>
                    <a:lnTo>
                      <a:pt x="0" y="198"/>
                    </a:lnTo>
                    <a:close/>
                    <a:moveTo>
                      <a:pt x="755" y="0"/>
                    </a:moveTo>
                    <a:lnTo>
                      <a:pt x="816" y="5"/>
                    </a:lnTo>
                    <a:lnTo>
                      <a:pt x="764" y="38"/>
                    </a:lnTo>
                    <a:lnTo>
                      <a:pt x="755" y="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0" name="Line 186"/>
              <p:cNvSpPr>
                <a:spLocks noChangeShapeType="1"/>
              </p:cNvSpPr>
              <p:nvPr/>
            </p:nvSpPr>
            <p:spPr bwMode="auto">
              <a:xfrm flipV="1">
                <a:off x="5218" y="2238"/>
                <a:ext cx="246" cy="761"/>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71" name="Line 187"/>
              <p:cNvSpPr>
                <a:spLocks noChangeShapeType="1"/>
              </p:cNvSpPr>
              <p:nvPr/>
            </p:nvSpPr>
            <p:spPr bwMode="auto">
              <a:xfrm flipV="1">
                <a:off x="4392" y="2995"/>
                <a:ext cx="816" cy="188"/>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72" name="Freeform 188"/>
              <p:cNvSpPr>
                <a:spLocks noEditPoints="1"/>
              </p:cNvSpPr>
              <p:nvPr/>
            </p:nvSpPr>
            <p:spPr bwMode="auto">
              <a:xfrm>
                <a:off x="4884" y="2236"/>
                <a:ext cx="592" cy="594"/>
              </a:xfrm>
              <a:custGeom>
                <a:avLst/>
                <a:gdLst>
                  <a:gd name="T0" fmla="*/ 27 w 592"/>
                  <a:gd name="T1" fmla="*/ 559 h 594"/>
                  <a:gd name="T2" fmla="*/ 7 w 592"/>
                  <a:gd name="T3" fmla="*/ 594 h 594"/>
                  <a:gd name="T4" fmla="*/ 48 w 592"/>
                  <a:gd name="T5" fmla="*/ 538 h 594"/>
                  <a:gd name="T6" fmla="*/ 82 w 592"/>
                  <a:gd name="T7" fmla="*/ 518 h 594"/>
                  <a:gd name="T8" fmla="*/ 48 w 592"/>
                  <a:gd name="T9" fmla="*/ 538 h 594"/>
                  <a:gd name="T10" fmla="*/ 124 w 592"/>
                  <a:gd name="T11" fmla="*/ 463 h 594"/>
                  <a:gd name="T12" fmla="*/ 103 w 592"/>
                  <a:gd name="T13" fmla="*/ 497 h 594"/>
                  <a:gd name="T14" fmla="*/ 144 w 592"/>
                  <a:gd name="T15" fmla="*/ 442 h 594"/>
                  <a:gd name="T16" fmla="*/ 179 w 592"/>
                  <a:gd name="T17" fmla="*/ 421 h 594"/>
                  <a:gd name="T18" fmla="*/ 144 w 592"/>
                  <a:gd name="T19" fmla="*/ 442 h 594"/>
                  <a:gd name="T20" fmla="*/ 219 w 592"/>
                  <a:gd name="T21" fmla="*/ 366 h 594"/>
                  <a:gd name="T22" fmla="*/ 200 w 592"/>
                  <a:gd name="T23" fmla="*/ 401 h 594"/>
                  <a:gd name="T24" fmla="*/ 240 w 592"/>
                  <a:gd name="T25" fmla="*/ 345 h 594"/>
                  <a:gd name="T26" fmla="*/ 274 w 592"/>
                  <a:gd name="T27" fmla="*/ 326 h 594"/>
                  <a:gd name="T28" fmla="*/ 240 w 592"/>
                  <a:gd name="T29" fmla="*/ 345 h 594"/>
                  <a:gd name="T30" fmla="*/ 316 w 592"/>
                  <a:gd name="T31" fmla="*/ 271 h 594"/>
                  <a:gd name="T32" fmla="*/ 295 w 592"/>
                  <a:gd name="T33" fmla="*/ 305 h 594"/>
                  <a:gd name="T34" fmla="*/ 336 w 592"/>
                  <a:gd name="T35" fmla="*/ 250 h 594"/>
                  <a:gd name="T36" fmla="*/ 371 w 592"/>
                  <a:gd name="T37" fmla="*/ 229 h 594"/>
                  <a:gd name="T38" fmla="*/ 336 w 592"/>
                  <a:gd name="T39" fmla="*/ 250 h 594"/>
                  <a:gd name="T40" fmla="*/ 412 w 592"/>
                  <a:gd name="T41" fmla="*/ 174 h 594"/>
                  <a:gd name="T42" fmla="*/ 392 w 592"/>
                  <a:gd name="T43" fmla="*/ 209 h 594"/>
                  <a:gd name="T44" fmla="*/ 433 w 592"/>
                  <a:gd name="T45" fmla="*/ 153 h 594"/>
                  <a:gd name="T46" fmla="*/ 466 w 592"/>
                  <a:gd name="T47" fmla="*/ 133 h 594"/>
                  <a:gd name="T48" fmla="*/ 433 w 592"/>
                  <a:gd name="T49" fmla="*/ 153 h 594"/>
                  <a:gd name="T50" fmla="*/ 508 w 592"/>
                  <a:gd name="T51" fmla="*/ 79 h 594"/>
                  <a:gd name="T52" fmla="*/ 487 w 592"/>
                  <a:gd name="T53" fmla="*/ 112 h 594"/>
                  <a:gd name="T54" fmla="*/ 528 w 592"/>
                  <a:gd name="T55" fmla="*/ 58 h 594"/>
                  <a:gd name="T56" fmla="*/ 563 w 592"/>
                  <a:gd name="T57" fmla="*/ 37 h 594"/>
                  <a:gd name="T58" fmla="*/ 528 w 592"/>
                  <a:gd name="T59" fmla="*/ 58 h 594"/>
                  <a:gd name="T60" fmla="*/ 585 w 592"/>
                  <a:gd name="T61" fmla="*/ 0 h 594"/>
                  <a:gd name="T62" fmla="*/ 584 w 592"/>
                  <a:gd name="T63" fmla="*/ 17 h 5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2" h="594">
                    <a:moveTo>
                      <a:pt x="0" y="587"/>
                    </a:moveTo>
                    <a:lnTo>
                      <a:pt x="27" y="559"/>
                    </a:lnTo>
                    <a:lnTo>
                      <a:pt x="34" y="566"/>
                    </a:lnTo>
                    <a:lnTo>
                      <a:pt x="7" y="594"/>
                    </a:lnTo>
                    <a:lnTo>
                      <a:pt x="0" y="587"/>
                    </a:lnTo>
                    <a:close/>
                    <a:moveTo>
                      <a:pt x="48" y="538"/>
                    </a:moveTo>
                    <a:lnTo>
                      <a:pt x="76" y="511"/>
                    </a:lnTo>
                    <a:lnTo>
                      <a:pt x="82" y="518"/>
                    </a:lnTo>
                    <a:lnTo>
                      <a:pt x="55" y="545"/>
                    </a:lnTo>
                    <a:lnTo>
                      <a:pt x="48" y="538"/>
                    </a:lnTo>
                    <a:close/>
                    <a:moveTo>
                      <a:pt x="96" y="490"/>
                    </a:moveTo>
                    <a:lnTo>
                      <a:pt x="124" y="463"/>
                    </a:lnTo>
                    <a:lnTo>
                      <a:pt x="131" y="469"/>
                    </a:lnTo>
                    <a:lnTo>
                      <a:pt x="103" y="497"/>
                    </a:lnTo>
                    <a:lnTo>
                      <a:pt x="96" y="490"/>
                    </a:lnTo>
                    <a:close/>
                    <a:moveTo>
                      <a:pt x="144" y="442"/>
                    </a:moveTo>
                    <a:lnTo>
                      <a:pt x="172" y="414"/>
                    </a:lnTo>
                    <a:lnTo>
                      <a:pt x="179" y="421"/>
                    </a:lnTo>
                    <a:lnTo>
                      <a:pt x="151" y="449"/>
                    </a:lnTo>
                    <a:lnTo>
                      <a:pt x="144" y="442"/>
                    </a:lnTo>
                    <a:close/>
                    <a:moveTo>
                      <a:pt x="193" y="394"/>
                    </a:moveTo>
                    <a:lnTo>
                      <a:pt x="219" y="366"/>
                    </a:lnTo>
                    <a:lnTo>
                      <a:pt x="226" y="373"/>
                    </a:lnTo>
                    <a:lnTo>
                      <a:pt x="200" y="401"/>
                    </a:lnTo>
                    <a:lnTo>
                      <a:pt x="193" y="394"/>
                    </a:lnTo>
                    <a:close/>
                    <a:moveTo>
                      <a:pt x="240" y="345"/>
                    </a:moveTo>
                    <a:lnTo>
                      <a:pt x="268" y="319"/>
                    </a:lnTo>
                    <a:lnTo>
                      <a:pt x="274" y="326"/>
                    </a:lnTo>
                    <a:lnTo>
                      <a:pt x="247" y="352"/>
                    </a:lnTo>
                    <a:lnTo>
                      <a:pt x="240" y="345"/>
                    </a:lnTo>
                    <a:close/>
                    <a:moveTo>
                      <a:pt x="288" y="298"/>
                    </a:moveTo>
                    <a:lnTo>
                      <a:pt x="316" y="271"/>
                    </a:lnTo>
                    <a:lnTo>
                      <a:pt x="323" y="277"/>
                    </a:lnTo>
                    <a:lnTo>
                      <a:pt x="295" y="305"/>
                    </a:lnTo>
                    <a:lnTo>
                      <a:pt x="288" y="298"/>
                    </a:lnTo>
                    <a:close/>
                    <a:moveTo>
                      <a:pt x="336" y="250"/>
                    </a:moveTo>
                    <a:lnTo>
                      <a:pt x="364" y="222"/>
                    </a:lnTo>
                    <a:lnTo>
                      <a:pt x="371" y="229"/>
                    </a:lnTo>
                    <a:lnTo>
                      <a:pt x="343" y="257"/>
                    </a:lnTo>
                    <a:lnTo>
                      <a:pt x="336" y="250"/>
                    </a:lnTo>
                    <a:close/>
                    <a:moveTo>
                      <a:pt x="385" y="202"/>
                    </a:moveTo>
                    <a:lnTo>
                      <a:pt x="412" y="174"/>
                    </a:lnTo>
                    <a:lnTo>
                      <a:pt x="419" y="181"/>
                    </a:lnTo>
                    <a:lnTo>
                      <a:pt x="392" y="209"/>
                    </a:lnTo>
                    <a:lnTo>
                      <a:pt x="385" y="202"/>
                    </a:lnTo>
                    <a:close/>
                    <a:moveTo>
                      <a:pt x="433" y="153"/>
                    </a:moveTo>
                    <a:lnTo>
                      <a:pt x="460" y="126"/>
                    </a:lnTo>
                    <a:lnTo>
                      <a:pt x="466" y="133"/>
                    </a:lnTo>
                    <a:lnTo>
                      <a:pt x="440" y="160"/>
                    </a:lnTo>
                    <a:lnTo>
                      <a:pt x="433" y="153"/>
                    </a:lnTo>
                    <a:close/>
                    <a:moveTo>
                      <a:pt x="480" y="105"/>
                    </a:moveTo>
                    <a:lnTo>
                      <a:pt x="508" y="79"/>
                    </a:lnTo>
                    <a:lnTo>
                      <a:pt x="515" y="84"/>
                    </a:lnTo>
                    <a:lnTo>
                      <a:pt x="487" y="112"/>
                    </a:lnTo>
                    <a:lnTo>
                      <a:pt x="480" y="105"/>
                    </a:lnTo>
                    <a:close/>
                    <a:moveTo>
                      <a:pt x="528" y="58"/>
                    </a:moveTo>
                    <a:lnTo>
                      <a:pt x="556" y="30"/>
                    </a:lnTo>
                    <a:lnTo>
                      <a:pt x="563" y="37"/>
                    </a:lnTo>
                    <a:lnTo>
                      <a:pt x="535" y="65"/>
                    </a:lnTo>
                    <a:lnTo>
                      <a:pt x="528" y="58"/>
                    </a:lnTo>
                    <a:close/>
                    <a:moveTo>
                      <a:pt x="577" y="10"/>
                    </a:moveTo>
                    <a:lnTo>
                      <a:pt x="585" y="0"/>
                    </a:lnTo>
                    <a:lnTo>
                      <a:pt x="592" y="7"/>
                    </a:lnTo>
                    <a:lnTo>
                      <a:pt x="584" y="17"/>
                    </a:lnTo>
                    <a:lnTo>
                      <a:pt x="577" y="10"/>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3" name="Freeform 189"/>
              <p:cNvSpPr>
                <a:spLocks noEditPoints="1"/>
              </p:cNvSpPr>
              <p:nvPr/>
            </p:nvSpPr>
            <p:spPr bwMode="auto">
              <a:xfrm>
                <a:off x="4608" y="2845"/>
                <a:ext cx="278" cy="742"/>
              </a:xfrm>
              <a:custGeom>
                <a:avLst/>
                <a:gdLst>
                  <a:gd name="T0" fmla="*/ 0 w 278"/>
                  <a:gd name="T1" fmla="*/ 739 h 742"/>
                  <a:gd name="T2" fmla="*/ 13 w 278"/>
                  <a:gd name="T3" fmla="*/ 702 h 742"/>
                  <a:gd name="T4" fmla="*/ 23 w 278"/>
                  <a:gd name="T5" fmla="*/ 706 h 742"/>
                  <a:gd name="T6" fmla="*/ 10 w 278"/>
                  <a:gd name="T7" fmla="*/ 742 h 742"/>
                  <a:gd name="T8" fmla="*/ 0 w 278"/>
                  <a:gd name="T9" fmla="*/ 739 h 742"/>
                  <a:gd name="T10" fmla="*/ 24 w 278"/>
                  <a:gd name="T11" fmla="*/ 674 h 742"/>
                  <a:gd name="T12" fmla="*/ 37 w 278"/>
                  <a:gd name="T13" fmla="*/ 638 h 742"/>
                  <a:gd name="T14" fmla="*/ 46 w 278"/>
                  <a:gd name="T15" fmla="*/ 642 h 742"/>
                  <a:gd name="T16" fmla="*/ 33 w 278"/>
                  <a:gd name="T17" fmla="*/ 678 h 742"/>
                  <a:gd name="T18" fmla="*/ 24 w 278"/>
                  <a:gd name="T19" fmla="*/ 674 h 742"/>
                  <a:gd name="T20" fmla="*/ 47 w 278"/>
                  <a:gd name="T21" fmla="*/ 612 h 742"/>
                  <a:gd name="T22" fmla="*/ 60 w 278"/>
                  <a:gd name="T23" fmla="*/ 574 h 742"/>
                  <a:gd name="T24" fmla="*/ 69 w 278"/>
                  <a:gd name="T25" fmla="*/ 578 h 742"/>
                  <a:gd name="T26" fmla="*/ 55 w 278"/>
                  <a:gd name="T27" fmla="*/ 614 h 742"/>
                  <a:gd name="T28" fmla="*/ 47 w 278"/>
                  <a:gd name="T29" fmla="*/ 612 h 742"/>
                  <a:gd name="T30" fmla="*/ 70 w 278"/>
                  <a:gd name="T31" fmla="*/ 547 h 742"/>
                  <a:gd name="T32" fmla="*/ 83 w 278"/>
                  <a:gd name="T33" fmla="*/ 510 h 742"/>
                  <a:gd name="T34" fmla="*/ 92 w 278"/>
                  <a:gd name="T35" fmla="*/ 514 h 742"/>
                  <a:gd name="T36" fmla="*/ 79 w 278"/>
                  <a:gd name="T37" fmla="*/ 551 h 742"/>
                  <a:gd name="T38" fmla="*/ 70 w 278"/>
                  <a:gd name="T39" fmla="*/ 547 h 742"/>
                  <a:gd name="T40" fmla="*/ 94 w 278"/>
                  <a:gd name="T41" fmla="*/ 483 h 742"/>
                  <a:gd name="T42" fmla="*/ 106 w 278"/>
                  <a:gd name="T43" fmla="*/ 447 h 742"/>
                  <a:gd name="T44" fmla="*/ 116 w 278"/>
                  <a:gd name="T45" fmla="*/ 451 h 742"/>
                  <a:gd name="T46" fmla="*/ 102 w 278"/>
                  <a:gd name="T47" fmla="*/ 487 h 742"/>
                  <a:gd name="T48" fmla="*/ 94 w 278"/>
                  <a:gd name="T49" fmla="*/ 483 h 742"/>
                  <a:gd name="T50" fmla="*/ 116 w 278"/>
                  <a:gd name="T51" fmla="*/ 419 h 742"/>
                  <a:gd name="T52" fmla="*/ 130 w 278"/>
                  <a:gd name="T53" fmla="*/ 383 h 742"/>
                  <a:gd name="T54" fmla="*/ 139 w 278"/>
                  <a:gd name="T55" fmla="*/ 387 h 742"/>
                  <a:gd name="T56" fmla="*/ 125 w 278"/>
                  <a:gd name="T57" fmla="*/ 423 h 742"/>
                  <a:gd name="T58" fmla="*/ 116 w 278"/>
                  <a:gd name="T59" fmla="*/ 419 h 742"/>
                  <a:gd name="T60" fmla="*/ 139 w 278"/>
                  <a:gd name="T61" fmla="*/ 355 h 742"/>
                  <a:gd name="T62" fmla="*/ 153 w 278"/>
                  <a:gd name="T63" fmla="*/ 319 h 742"/>
                  <a:gd name="T64" fmla="*/ 162 w 278"/>
                  <a:gd name="T65" fmla="*/ 323 h 742"/>
                  <a:gd name="T66" fmla="*/ 148 w 278"/>
                  <a:gd name="T67" fmla="*/ 359 h 742"/>
                  <a:gd name="T68" fmla="*/ 139 w 278"/>
                  <a:gd name="T69" fmla="*/ 355 h 742"/>
                  <a:gd name="T70" fmla="*/ 162 w 278"/>
                  <a:gd name="T71" fmla="*/ 292 h 742"/>
                  <a:gd name="T72" fmla="*/ 176 w 278"/>
                  <a:gd name="T73" fmla="*/ 255 h 742"/>
                  <a:gd name="T74" fmla="*/ 186 w 278"/>
                  <a:gd name="T75" fmla="*/ 258 h 742"/>
                  <a:gd name="T76" fmla="*/ 172 w 278"/>
                  <a:gd name="T77" fmla="*/ 295 h 742"/>
                  <a:gd name="T78" fmla="*/ 162 w 278"/>
                  <a:gd name="T79" fmla="*/ 292 h 742"/>
                  <a:gd name="T80" fmla="*/ 186 w 278"/>
                  <a:gd name="T81" fmla="*/ 228 h 742"/>
                  <a:gd name="T82" fmla="*/ 200 w 278"/>
                  <a:gd name="T83" fmla="*/ 191 h 742"/>
                  <a:gd name="T84" fmla="*/ 209 w 278"/>
                  <a:gd name="T85" fmla="*/ 194 h 742"/>
                  <a:gd name="T86" fmla="*/ 195 w 278"/>
                  <a:gd name="T87" fmla="*/ 232 h 742"/>
                  <a:gd name="T88" fmla="*/ 186 w 278"/>
                  <a:gd name="T89" fmla="*/ 228 h 742"/>
                  <a:gd name="T90" fmla="*/ 209 w 278"/>
                  <a:gd name="T91" fmla="*/ 164 h 742"/>
                  <a:gd name="T92" fmla="*/ 223 w 278"/>
                  <a:gd name="T93" fmla="*/ 128 h 742"/>
                  <a:gd name="T94" fmla="*/ 232 w 278"/>
                  <a:gd name="T95" fmla="*/ 130 h 742"/>
                  <a:gd name="T96" fmla="*/ 218 w 278"/>
                  <a:gd name="T97" fmla="*/ 168 h 742"/>
                  <a:gd name="T98" fmla="*/ 209 w 278"/>
                  <a:gd name="T99" fmla="*/ 164 h 742"/>
                  <a:gd name="T100" fmla="*/ 232 w 278"/>
                  <a:gd name="T101" fmla="*/ 100 h 742"/>
                  <a:gd name="T102" fmla="*/ 246 w 278"/>
                  <a:gd name="T103" fmla="*/ 64 h 742"/>
                  <a:gd name="T104" fmla="*/ 254 w 278"/>
                  <a:gd name="T105" fmla="*/ 67 h 742"/>
                  <a:gd name="T106" fmla="*/ 242 w 278"/>
                  <a:gd name="T107" fmla="*/ 103 h 742"/>
                  <a:gd name="T108" fmla="*/ 232 w 278"/>
                  <a:gd name="T109" fmla="*/ 100 h 742"/>
                  <a:gd name="T110" fmla="*/ 256 w 278"/>
                  <a:gd name="T111" fmla="*/ 36 h 742"/>
                  <a:gd name="T112" fmla="*/ 269 w 278"/>
                  <a:gd name="T113" fmla="*/ 0 h 742"/>
                  <a:gd name="T114" fmla="*/ 278 w 278"/>
                  <a:gd name="T115" fmla="*/ 3 h 742"/>
                  <a:gd name="T116" fmla="*/ 265 w 278"/>
                  <a:gd name="T117" fmla="*/ 39 h 742"/>
                  <a:gd name="T118" fmla="*/ 256 w 278"/>
                  <a:gd name="T119" fmla="*/ 36 h 7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8" h="742">
                    <a:moveTo>
                      <a:pt x="0" y="739"/>
                    </a:moveTo>
                    <a:lnTo>
                      <a:pt x="13" y="702"/>
                    </a:lnTo>
                    <a:lnTo>
                      <a:pt x="23" y="706"/>
                    </a:lnTo>
                    <a:lnTo>
                      <a:pt x="10" y="742"/>
                    </a:lnTo>
                    <a:lnTo>
                      <a:pt x="0" y="739"/>
                    </a:lnTo>
                    <a:close/>
                    <a:moveTo>
                      <a:pt x="24" y="674"/>
                    </a:moveTo>
                    <a:lnTo>
                      <a:pt x="37" y="638"/>
                    </a:lnTo>
                    <a:lnTo>
                      <a:pt x="46" y="642"/>
                    </a:lnTo>
                    <a:lnTo>
                      <a:pt x="33" y="678"/>
                    </a:lnTo>
                    <a:lnTo>
                      <a:pt x="24" y="674"/>
                    </a:lnTo>
                    <a:close/>
                    <a:moveTo>
                      <a:pt x="47" y="612"/>
                    </a:moveTo>
                    <a:lnTo>
                      <a:pt x="60" y="574"/>
                    </a:lnTo>
                    <a:lnTo>
                      <a:pt x="69" y="578"/>
                    </a:lnTo>
                    <a:lnTo>
                      <a:pt x="55" y="614"/>
                    </a:lnTo>
                    <a:lnTo>
                      <a:pt x="47" y="612"/>
                    </a:lnTo>
                    <a:close/>
                    <a:moveTo>
                      <a:pt x="70" y="547"/>
                    </a:moveTo>
                    <a:lnTo>
                      <a:pt x="83" y="510"/>
                    </a:lnTo>
                    <a:lnTo>
                      <a:pt x="92" y="514"/>
                    </a:lnTo>
                    <a:lnTo>
                      <a:pt x="79" y="551"/>
                    </a:lnTo>
                    <a:lnTo>
                      <a:pt x="70" y="547"/>
                    </a:lnTo>
                    <a:close/>
                    <a:moveTo>
                      <a:pt x="94" y="483"/>
                    </a:moveTo>
                    <a:lnTo>
                      <a:pt x="106" y="447"/>
                    </a:lnTo>
                    <a:lnTo>
                      <a:pt x="116" y="451"/>
                    </a:lnTo>
                    <a:lnTo>
                      <a:pt x="102" y="487"/>
                    </a:lnTo>
                    <a:lnTo>
                      <a:pt x="94" y="483"/>
                    </a:lnTo>
                    <a:close/>
                    <a:moveTo>
                      <a:pt x="116" y="419"/>
                    </a:moveTo>
                    <a:lnTo>
                      <a:pt x="130" y="383"/>
                    </a:lnTo>
                    <a:lnTo>
                      <a:pt x="139" y="387"/>
                    </a:lnTo>
                    <a:lnTo>
                      <a:pt x="125" y="423"/>
                    </a:lnTo>
                    <a:lnTo>
                      <a:pt x="116" y="419"/>
                    </a:lnTo>
                    <a:close/>
                    <a:moveTo>
                      <a:pt x="139" y="355"/>
                    </a:moveTo>
                    <a:lnTo>
                      <a:pt x="153" y="319"/>
                    </a:lnTo>
                    <a:lnTo>
                      <a:pt x="162" y="323"/>
                    </a:lnTo>
                    <a:lnTo>
                      <a:pt x="148" y="359"/>
                    </a:lnTo>
                    <a:lnTo>
                      <a:pt x="139" y="355"/>
                    </a:lnTo>
                    <a:close/>
                    <a:moveTo>
                      <a:pt x="162" y="292"/>
                    </a:moveTo>
                    <a:lnTo>
                      <a:pt x="176" y="255"/>
                    </a:lnTo>
                    <a:lnTo>
                      <a:pt x="186" y="258"/>
                    </a:lnTo>
                    <a:lnTo>
                      <a:pt x="172" y="295"/>
                    </a:lnTo>
                    <a:lnTo>
                      <a:pt x="162" y="292"/>
                    </a:lnTo>
                    <a:close/>
                    <a:moveTo>
                      <a:pt x="186" y="228"/>
                    </a:moveTo>
                    <a:lnTo>
                      <a:pt x="200" y="191"/>
                    </a:lnTo>
                    <a:lnTo>
                      <a:pt x="209" y="194"/>
                    </a:lnTo>
                    <a:lnTo>
                      <a:pt x="195" y="232"/>
                    </a:lnTo>
                    <a:lnTo>
                      <a:pt x="186" y="228"/>
                    </a:lnTo>
                    <a:close/>
                    <a:moveTo>
                      <a:pt x="209" y="164"/>
                    </a:moveTo>
                    <a:lnTo>
                      <a:pt x="223" y="128"/>
                    </a:lnTo>
                    <a:lnTo>
                      <a:pt x="232" y="130"/>
                    </a:lnTo>
                    <a:lnTo>
                      <a:pt x="218" y="168"/>
                    </a:lnTo>
                    <a:lnTo>
                      <a:pt x="209" y="164"/>
                    </a:lnTo>
                    <a:close/>
                    <a:moveTo>
                      <a:pt x="232" y="100"/>
                    </a:moveTo>
                    <a:lnTo>
                      <a:pt x="246" y="64"/>
                    </a:lnTo>
                    <a:lnTo>
                      <a:pt x="254" y="67"/>
                    </a:lnTo>
                    <a:lnTo>
                      <a:pt x="242" y="103"/>
                    </a:lnTo>
                    <a:lnTo>
                      <a:pt x="232" y="100"/>
                    </a:lnTo>
                    <a:close/>
                    <a:moveTo>
                      <a:pt x="256" y="36"/>
                    </a:moveTo>
                    <a:lnTo>
                      <a:pt x="269" y="0"/>
                    </a:lnTo>
                    <a:lnTo>
                      <a:pt x="278" y="3"/>
                    </a:lnTo>
                    <a:lnTo>
                      <a:pt x="265" y="39"/>
                    </a:lnTo>
                    <a:lnTo>
                      <a:pt x="256" y="36"/>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4" name="Line 190"/>
              <p:cNvSpPr>
                <a:spLocks noChangeShapeType="1"/>
              </p:cNvSpPr>
              <p:nvPr/>
            </p:nvSpPr>
            <p:spPr bwMode="auto">
              <a:xfrm flipV="1">
                <a:off x="4027" y="2436"/>
                <a:ext cx="575" cy="55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75" name="Freeform 191"/>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6" name="Freeform 192"/>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7" name="Freeform 193"/>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8" name="Line 194"/>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79" name="Line 195"/>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0" name="Freeform 196"/>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81" name="Line 197"/>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2" name="Freeform 198"/>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83" name="Line 199"/>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4" name="Freeform 200"/>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85" name="Line 201"/>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6" name="Freeform 202"/>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87" name="Line 203"/>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8" name="Line 204"/>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689" name="Freeform 205"/>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0" name="Freeform 206"/>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1" name="Freeform 207"/>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2" name="Freeform 208"/>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3" name="Freeform 209"/>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4" name="Freeform 210"/>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5" name="Freeform 211"/>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6" name="Freeform 212"/>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7" name="Freeform 213"/>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8" name="Freeform 214"/>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99" name="Freeform 215"/>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0" name="Freeform 216"/>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1" name="Freeform 217"/>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2" name="Freeform 218"/>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3" name="Freeform 219"/>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4" name="Freeform 220"/>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5" name="Freeform 221"/>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6" name="Freeform 222"/>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7" name="Freeform 223"/>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8" name="Freeform 224"/>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09" name="Freeform 225"/>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0" name="Freeform 226"/>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1" name="Freeform 227"/>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2" name="Freeform 228"/>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3" name="Freeform 229"/>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4" name="Freeform 230"/>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15" name="Rectangle 231"/>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716" name="Rectangle 232"/>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717" name="Rectangle 233"/>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724" name="Rectangle 240"/>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25" name="Line 241"/>
              <p:cNvSpPr>
                <a:spLocks noChangeShapeType="1"/>
              </p:cNvSpPr>
              <p:nvPr/>
            </p:nvSpPr>
            <p:spPr bwMode="auto">
              <a:xfrm flipV="1">
                <a:off x="4381" y="2426"/>
                <a:ext cx="244" cy="74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26" name="Freeform 242"/>
              <p:cNvSpPr>
                <a:spLocks noEditPoints="1"/>
              </p:cNvSpPr>
              <p:nvPr/>
            </p:nvSpPr>
            <p:spPr bwMode="auto">
              <a:xfrm>
                <a:off x="4032" y="2828"/>
                <a:ext cx="830" cy="186"/>
              </a:xfrm>
              <a:custGeom>
                <a:avLst/>
                <a:gdLst>
                  <a:gd name="T0" fmla="*/ 38 w 830"/>
                  <a:gd name="T1" fmla="*/ 168 h 186"/>
                  <a:gd name="T2" fmla="*/ 2 w 830"/>
                  <a:gd name="T3" fmla="*/ 186 h 186"/>
                  <a:gd name="T4" fmla="*/ 66 w 830"/>
                  <a:gd name="T5" fmla="*/ 162 h 186"/>
                  <a:gd name="T6" fmla="*/ 107 w 830"/>
                  <a:gd name="T7" fmla="*/ 164 h 186"/>
                  <a:gd name="T8" fmla="*/ 66 w 830"/>
                  <a:gd name="T9" fmla="*/ 162 h 186"/>
                  <a:gd name="T10" fmla="*/ 171 w 830"/>
                  <a:gd name="T11" fmla="*/ 140 h 186"/>
                  <a:gd name="T12" fmla="*/ 135 w 830"/>
                  <a:gd name="T13" fmla="*/ 158 h 186"/>
                  <a:gd name="T14" fmla="*/ 199 w 830"/>
                  <a:gd name="T15" fmla="*/ 134 h 186"/>
                  <a:gd name="T16" fmla="*/ 240 w 830"/>
                  <a:gd name="T17" fmla="*/ 136 h 186"/>
                  <a:gd name="T18" fmla="*/ 199 w 830"/>
                  <a:gd name="T19" fmla="*/ 134 h 186"/>
                  <a:gd name="T20" fmla="*/ 304 w 830"/>
                  <a:gd name="T21" fmla="*/ 112 h 186"/>
                  <a:gd name="T22" fmla="*/ 268 w 830"/>
                  <a:gd name="T23" fmla="*/ 130 h 186"/>
                  <a:gd name="T24" fmla="*/ 332 w 830"/>
                  <a:gd name="T25" fmla="*/ 106 h 186"/>
                  <a:gd name="T26" fmla="*/ 373 w 830"/>
                  <a:gd name="T27" fmla="*/ 108 h 186"/>
                  <a:gd name="T28" fmla="*/ 332 w 830"/>
                  <a:gd name="T29" fmla="*/ 106 h 186"/>
                  <a:gd name="T30" fmla="*/ 437 w 830"/>
                  <a:gd name="T31" fmla="*/ 84 h 186"/>
                  <a:gd name="T32" fmla="*/ 401 w 830"/>
                  <a:gd name="T33" fmla="*/ 102 h 186"/>
                  <a:gd name="T34" fmla="*/ 466 w 830"/>
                  <a:gd name="T35" fmla="*/ 77 h 186"/>
                  <a:gd name="T36" fmla="*/ 505 w 830"/>
                  <a:gd name="T37" fmla="*/ 80 h 186"/>
                  <a:gd name="T38" fmla="*/ 466 w 830"/>
                  <a:gd name="T39" fmla="*/ 77 h 186"/>
                  <a:gd name="T40" fmla="*/ 570 w 830"/>
                  <a:gd name="T41" fmla="*/ 55 h 186"/>
                  <a:gd name="T42" fmla="*/ 533 w 830"/>
                  <a:gd name="T43" fmla="*/ 73 h 186"/>
                  <a:gd name="T44" fmla="*/ 599 w 830"/>
                  <a:gd name="T45" fmla="*/ 49 h 186"/>
                  <a:gd name="T46" fmla="*/ 638 w 830"/>
                  <a:gd name="T47" fmla="*/ 51 h 186"/>
                  <a:gd name="T48" fmla="*/ 599 w 830"/>
                  <a:gd name="T49" fmla="*/ 49 h 186"/>
                  <a:gd name="T50" fmla="*/ 702 w 830"/>
                  <a:gd name="T51" fmla="*/ 27 h 186"/>
                  <a:gd name="T52" fmla="*/ 667 w 830"/>
                  <a:gd name="T53" fmla="*/ 45 h 186"/>
                  <a:gd name="T54" fmla="*/ 731 w 830"/>
                  <a:gd name="T55" fmla="*/ 21 h 186"/>
                  <a:gd name="T56" fmla="*/ 771 w 830"/>
                  <a:gd name="T57" fmla="*/ 23 h 186"/>
                  <a:gd name="T58" fmla="*/ 731 w 830"/>
                  <a:gd name="T59" fmla="*/ 21 h 186"/>
                  <a:gd name="T60" fmla="*/ 828 w 830"/>
                  <a:gd name="T61" fmla="*/ 0 h 186"/>
                  <a:gd name="T62" fmla="*/ 800 w 830"/>
                  <a:gd name="T63" fmla="*/ 17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0" h="186">
                    <a:moveTo>
                      <a:pt x="0" y="176"/>
                    </a:moveTo>
                    <a:lnTo>
                      <a:pt x="38" y="168"/>
                    </a:lnTo>
                    <a:lnTo>
                      <a:pt x="41" y="178"/>
                    </a:lnTo>
                    <a:lnTo>
                      <a:pt x="2" y="186"/>
                    </a:lnTo>
                    <a:lnTo>
                      <a:pt x="0" y="176"/>
                    </a:lnTo>
                    <a:close/>
                    <a:moveTo>
                      <a:pt x="66" y="162"/>
                    </a:moveTo>
                    <a:lnTo>
                      <a:pt x="105" y="154"/>
                    </a:lnTo>
                    <a:lnTo>
                      <a:pt x="107" y="164"/>
                    </a:lnTo>
                    <a:lnTo>
                      <a:pt x="69" y="172"/>
                    </a:lnTo>
                    <a:lnTo>
                      <a:pt x="66" y="162"/>
                    </a:lnTo>
                    <a:close/>
                    <a:moveTo>
                      <a:pt x="133" y="148"/>
                    </a:moveTo>
                    <a:lnTo>
                      <a:pt x="171" y="140"/>
                    </a:lnTo>
                    <a:lnTo>
                      <a:pt x="174" y="150"/>
                    </a:lnTo>
                    <a:lnTo>
                      <a:pt x="135" y="158"/>
                    </a:lnTo>
                    <a:lnTo>
                      <a:pt x="133" y="148"/>
                    </a:lnTo>
                    <a:close/>
                    <a:moveTo>
                      <a:pt x="199" y="134"/>
                    </a:moveTo>
                    <a:lnTo>
                      <a:pt x="238" y="126"/>
                    </a:lnTo>
                    <a:lnTo>
                      <a:pt x="240" y="136"/>
                    </a:lnTo>
                    <a:lnTo>
                      <a:pt x="202" y="144"/>
                    </a:lnTo>
                    <a:lnTo>
                      <a:pt x="199" y="134"/>
                    </a:lnTo>
                    <a:close/>
                    <a:moveTo>
                      <a:pt x="266" y="120"/>
                    </a:moveTo>
                    <a:lnTo>
                      <a:pt x="304" y="112"/>
                    </a:lnTo>
                    <a:lnTo>
                      <a:pt x="306" y="122"/>
                    </a:lnTo>
                    <a:lnTo>
                      <a:pt x="268" y="130"/>
                    </a:lnTo>
                    <a:lnTo>
                      <a:pt x="266" y="120"/>
                    </a:lnTo>
                    <a:close/>
                    <a:moveTo>
                      <a:pt x="332" y="106"/>
                    </a:moveTo>
                    <a:lnTo>
                      <a:pt x="370" y="98"/>
                    </a:lnTo>
                    <a:lnTo>
                      <a:pt x="373" y="108"/>
                    </a:lnTo>
                    <a:lnTo>
                      <a:pt x="334" y="116"/>
                    </a:lnTo>
                    <a:lnTo>
                      <a:pt x="332" y="106"/>
                    </a:lnTo>
                    <a:close/>
                    <a:moveTo>
                      <a:pt x="399" y="91"/>
                    </a:moveTo>
                    <a:lnTo>
                      <a:pt x="437" y="84"/>
                    </a:lnTo>
                    <a:lnTo>
                      <a:pt x="439" y="94"/>
                    </a:lnTo>
                    <a:lnTo>
                      <a:pt x="401" y="102"/>
                    </a:lnTo>
                    <a:lnTo>
                      <a:pt x="399" y="91"/>
                    </a:lnTo>
                    <a:close/>
                    <a:moveTo>
                      <a:pt x="466" y="77"/>
                    </a:moveTo>
                    <a:lnTo>
                      <a:pt x="503" y="69"/>
                    </a:lnTo>
                    <a:lnTo>
                      <a:pt x="505" y="80"/>
                    </a:lnTo>
                    <a:lnTo>
                      <a:pt x="467" y="88"/>
                    </a:lnTo>
                    <a:lnTo>
                      <a:pt x="466" y="77"/>
                    </a:lnTo>
                    <a:close/>
                    <a:moveTo>
                      <a:pt x="532" y="63"/>
                    </a:moveTo>
                    <a:lnTo>
                      <a:pt x="570" y="55"/>
                    </a:lnTo>
                    <a:lnTo>
                      <a:pt x="572" y="65"/>
                    </a:lnTo>
                    <a:lnTo>
                      <a:pt x="533" y="73"/>
                    </a:lnTo>
                    <a:lnTo>
                      <a:pt x="532" y="63"/>
                    </a:lnTo>
                    <a:close/>
                    <a:moveTo>
                      <a:pt x="599" y="49"/>
                    </a:moveTo>
                    <a:lnTo>
                      <a:pt x="636" y="41"/>
                    </a:lnTo>
                    <a:lnTo>
                      <a:pt x="638" y="51"/>
                    </a:lnTo>
                    <a:lnTo>
                      <a:pt x="600" y="59"/>
                    </a:lnTo>
                    <a:lnTo>
                      <a:pt x="599" y="49"/>
                    </a:lnTo>
                    <a:close/>
                    <a:moveTo>
                      <a:pt x="665" y="35"/>
                    </a:moveTo>
                    <a:lnTo>
                      <a:pt x="702" y="27"/>
                    </a:lnTo>
                    <a:lnTo>
                      <a:pt x="705" y="37"/>
                    </a:lnTo>
                    <a:lnTo>
                      <a:pt x="667" y="45"/>
                    </a:lnTo>
                    <a:lnTo>
                      <a:pt x="665" y="35"/>
                    </a:lnTo>
                    <a:close/>
                    <a:moveTo>
                      <a:pt x="731" y="21"/>
                    </a:moveTo>
                    <a:lnTo>
                      <a:pt x="769" y="13"/>
                    </a:lnTo>
                    <a:lnTo>
                      <a:pt x="771" y="23"/>
                    </a:lnTo>
                    <a:lnTo>
                      <a:pt x="734" y="31"/>
                    </a:lnTo>
                    <a:lnTo>
                      <a:pt x="731" y="21"/>
                    </a:lnTo>
                    <a:close/>
                    <a:moveTo>
                      <a:pt x="798" y="7"/>
                    </a:moveTo>
                    <a:lnTo>
                      <a:pt x="828" y="0"/>
                    </a:lnTo>
                    <a:lnTo>
                      <a:pt x="830" y="10"/>
                    </a:lnTo>
                    <a:lnTo>
                      <a:pt x="800" y="17"/>
                    </a:lnTo>
                    <a:lnTo>
                      <a:pt x="798" y="7"/>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27" name="Line 243"/>
              <p:cNvSpPr>
                <a:spLocks noChangeShapeType="1"/>
              </p:cNvSpPr>
              <p:nvPr/>
            </p:nvSpPr>
            <p:spPr bwMode="auto">
              <a:xfrm flipV="1">
                <a:off x="4633" y="2239"/>
                <a:ext cx="823" cy="175"/>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28" name="Line 244"/>
              <p:cNvSpPr>
                <a:spLocks noChangeShapeType="1"/>
              </p:cNvSpPr>
              <p:nvPr/>
            </p:nvSpPr>
            <p:spPr bwMode="auto">
              <a:xfrm flipV="1">
                <a:off x="4614" y="2995"/>
                <a:ext cx="604" cy="583"/>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29" name="Freeform 245"/>
              <p:cNvSpPr>
                <a:spLocks noEditPoints="1"/>
              </p:cNvSpPr>
              <p:nvPr/>
            </p:nvSpPr>
            <p:spPr bwMode="auto">
              <a:xfrm>
                <a:off x="3772" y="3008"/>
                <a:ext cx="246" cy="773"/>
              </a:xfrm>
              <a:custGeom>
                <a:avLst/>
                <a:gdLst>
                  <a:gd name="T0" fmla="*/ 0 w 246"/>
                  <a:gd name="T1" fmla="*/ 767 h 773"/>
                  <a:gd name="T2" fmla="*/ 222 w 246"/>
                  <a:gd name="T3" fmla="*/ 44 h 773"/>
                  <a:gd name="T4" fmla="*/ 240 w 246"/>
                  <a:gd name="T5" fmla="*/ 49 h 773"/>
                  <a:gd name="T6" fmla="*/ 19 w 246"/>
                  <a:gd name="T7" fmla="*/ 773 h 773"/>
                  <a:gd name="T8" fmla="*/ 0 w 246"/>
                  <a:gd name="T9" fmla="*/ 767 h 773"/>
                  <a:gd name="T10" fmla="*/ 209 w 246"/>
                  <a:gd name="T11" fmla="*/ 50 h 773"/>
                  <a:gd name="T12" fmla="*/ 245 w 246"/>
                  <a:gd name="T13" fmla="*/ 0 h 773"/>
                  <a:gd name="T14" fmla="*/ 246 w 246"/>
                  <a:gd name="T15" fmla="*/ 62 h 773"/>
                  <a:gd name="T16" fmla="*/ 209 w 246"/>
                  <a:gd name="T17" fmla="*/ 50 h 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6" h="773">
                    <a:moveTo>
                      <a:pt x="0" y="767"/>
                    </a:moveTo>
                    <a:lnTo>
                      <a:pt x="222" y="44"/>
                    </a:lnTo>
                    <a:lnTo>
                      <a:pt x="240" y="49"/>
                    </a:lnTo>
                    <a:lnTo>
                      <a:pt x="19" y="773"/>
                    </a:lnTo>
                    <a:lnTo>
                      <a:pt x="0" y="767"/>
                    </a:lnTo>
                    <a:close/>
                    <a:moveTo>
                      <a:pt x="209" y="50"/>
                    </a:moveTo>
                    <a:lnTo>
                      <a:pt x="245" y="0"/>
                    </a:lnTo>
                    <a:lnTo>
                      <a:pt x="246" y="62"/>
                    </a:lnTo>
                    <a:lnTo>
                      <a:pt x="209" y="5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0" name="Freeform 246"/>
              <p:cNvSpPr>
                <a:spLocks noEditPoints="1"/>
              </p:cNvSpPr>
              <p:nvPr/>
            </p:nvSpPr>
            <p:spPr bwMode="auto">
              <a:xfrm>
                <a:off x="3789" y="3178"/>
                <a:ext cx="595" cy="615"/>
              </a:xfrm>
              <a:custGeom>
                <a:avLst/>
                <a:gdLst>
                  <a:gd name="T0" fmla="*/ 0 w 595"/>
                  <a:gd name="T1" fmla="*/ 603 h 615"/>
                  <a:gd name="T2" fmla="*/ 554 w 595"/>
                  <a:gd name="T3" fmla="*/ 29 h 615"/>
                  <a:gd name="T4" fmla="*/ 568 w 595"/>
                  <a:gd name="T5" fmla="*/ 42 h 615"/>
                  <a:gd name="T6" fmla="*/ 14 w 595"/>
                  <a:gd name="T7" fmla="*/ 615 h 615"/>
                  <a:gd name="T8" fmla="*/ 0 w 595"/>
                  <a:gd name="T9" fmla="*/ 603 h 615"/>
                  <a:gd name="T10" fmla="*/ 540 w 595"/>
                  <a:gd name="T11" fmla="*/ 29 h 615"/>
                  <a:gd name="T12" fmla="*/ 595 w 595"/>
                  <a:gd name="T13" fmla="*/ 0 h 615"/>
                  <a:gd name="T14" fmla="*/ 568 w 595"/>
                  <a:gd name="T15" fmla="*/ 56 h 615"/>
                  <a:gd name="T16" fmla="*/ 540 w 595"/>
                  <a:gd name="T17" fmla="*/ 29 h 6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 h="615">
                    <a:moveTo>
                      <a:pt x="0" y="603"/>
                    </a:moveTo>
                    <a:lnTo>
                      <a:pt x="554" y="29"/>
                    </a:lnTo>
                    <a:lnTo>
                      <a:pt x="568" y="42"/>
                    </a:lnTo>
                    <a:lnTo>
                      <a:pt x="14" y="615"/>
                    </a:lnTo>
                    <a:lnTo>
                      <a:pt x="0" y="603"/>
                    </a:lnTo>
                    <a:close/>
                    <a:moveTo>
                      <a:pt x="540" y="29"/>
                    </a:moveTo>
                    <a:lnTo>
                      <a:pt x="595" y="0"/>
                    </a:lnTo>
                    <a:lnTo>
                      <a:pt x="568" y="56"/>
                    </a:lnTo>
                    <a:lnTo>
                      <a:pt x="540" y="29"/>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1" name="Freeform 247"/>
              <p:cNvSpPr>
                <a:spLocks noEditPoints="1"/>
              </p:cNvSpPr>
              <p:nvPr/>
            </p:nvSpPr>
            <p:spPr bwMode="auto">
              <a:xfrm>
                <a:off x="3791" y="3574"/>
                <a:ext cx="816" cy="217"/>
              </a:xfrm>
              <a:custGeom>
                <a:avLst/>
                <a:gdLst>
                  <a:gd name="T0" fmla="*/ 0 w 816"/>
                  <a:gd name="T1" fmla="*/ 198 h 217"/>
                  <a:gd name="T2" fmla="*/ 766 w 816"/>
                  <a:gd name="T3" fmla="*/ 7 h 217"/>
                  <a:gd name="T4" fmla="*/ 771 w 816"/>
                  <a:gd name="T5" fmla="*/ 26 h 217"/>
                  <a:gd name="T6" fmla="*/ 5 w 816"/>
                  <a:gd name="T7" fmla="*/ 217 h 217"/>
                  <a:gd name="T8" fmla="*/ 0 w 816"/>
                  <a:gd name="T9" fmla="*/ 198 h 217"/>
                  <a:gd name="T10" fmla="*/ 755 w 816"/>
                  <a:gd name="T11" fmla="*/ 0 h 217"/>
                  <a:gd name="T12" fmla="*/ 816 w 816"/>
                  <a:gd name="T13" fmla="*/ 5 h 217"/>
                  <a:gd name="T14" fmla="*/ 764 w 816"/>
                  <a:gd name="T15" fmla="*/ 38 h 217"/>
                  <a:gd name="T16" fmla="*/ 755 w 816"/>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6" h="217">
                    <a:moveTo>
                      <a:pt x="0" y="198"/>
                    </a:moveTo>
                    <a:lnTo>
                      <a:pt x="766" y="7"/>
                    </a:lnTo>
                    <a:lnTo>
                      <a:pt x="771" y="26"/>
                    </a:lnTo>
                    <a:lnTo>
                      <a:pt x="5" y="217"/>
                    </a:lnTo>
                    <a:lnTo>
                      <a:pt x="0" y="198"/>
                    </a:lnTo>
                    <a:close/>
                    <a:moveTo>
                      <a:pt x="755" y="0"/>
                    </a:moveTo>
                    <a:lnTo>
                      <a:pt x="816" y="5"/>
                    </a:lnTo>
                    <a:lnTo>
                      <a:pt x="764" y="38"/>
                    </a:lnTo>
                    <a:lnTo>
                      <a:pt x="755" y="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2" name="Line 248"/>
              <p:cNvSpPr>
                <a:spLocks noChangeShapeType="1"/>
              </p:cNvSpPr>
              <p:nvPr/>
            </p:nvSpPr>
            <p:spPr bwMode="auto">
              <a:xfrm flipV="1">
                <a:off x="5218" y="2238"/>
                <a:ext cx="246" cy="761"/>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33" name="Line 249"/>
              <p:cNvSpPr>
                <a:spLocks noChangeShapeType="1"/>
              </p:cNvSpPr>
              <p:nvPr/>
            </p:nvSpPr>
            <p:spPr bwMode="auto">
              <a:xfrm flipV="1">
                <a:off x="4392" y="2995"/>
                <a:ext cx="816" cy="188"/>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34" name="Freeform 250"/>
              <p:cNvSpPr>
                <a:spLocks noEditPoints="1"/>
              </p:cNvSpPr>
              <p:nvPr/>
            </p:nvSpPr>
            <p:spPr bwMode="auto">
              <a:xfrm>
                <a:off x="4884" y="2236"/>
                <a:ext cx="592" cy="594"/>
              </a:xfrm>
              <a:custGeom>
                <a:avLst/>
                <a:gdLst>
                  <a:gd name="T0" fmla="*/ 27 w 592"/>
                  <a:gd name="T1" fmla="*/ 559 h 594"/>
                  <a:gd name="T2" fmla="*/ 7 w 592"/>
                  <a:gd name="T3" fmla="*/ 594 h 594"/>
                  <a:gd name="T4" fmla="*/ 48 w 592"/>
                  <a:gd name="T5" fmla="*/ 538 h 594"/>
                  <a:gd name="T6" fmla="*/ 82 w 592"/>
                  <a:gd name="T7" fmla="*/ 518 h 594"/>
                  <a:gd name="T8" fmla="*/ 48 w 592"/>
                  <a:gd name="T9" fmla="*/ 538 h 594"/>
                  <a:gd name="T10" fmla="*/ 124 w 592"/>
                  <a:gd name="T11" fmla="*/ 463 h 594"/>
                  <a:gd name="T12" fmla="*/ 103 w 592"/>
                  <a:gd name="T13" fmla="*/ 497 h 594"/>
                  <a:gd name="T14" fmla="*/ 144 w 592"/>
                  <a:gd name="T15" fmla="*/ 442 h 594"/>
                  <a:gd name="T16" fmla="*/ 179 w 592"/>
                  <a:gd name="T17" fmla="*/ 421 h 594"/>
                  <a:gd name="T18" fmla="*/ 144 w 592"/>
                  <a:gd name="T19" fmla="*/ 442 h 594"/>
                  <a:gd name="T20" fmla="*/ 219 w 592"/>
                  <a:gd name="T21" fmla="*/ 366 h 594"/>
                  <a:gd name="T22" fmla="*/ 200 w 592"/>
                  <a:gd name="T23" fmla="*/ 401 h 594"/>
                  <a:gd name="T24" fmla="*/ 240 w 592"/>
                  <a:gd name="T25" fmla="*/ 345 h 594"/>
                  <a:gd name="T26" fmla="*/ 274 w 592"/>
                  <a:gd name="T27" fmla="*/ 326 h 594"/>
                  <a:gd name="T28" fmla="*/ 240 w 592"/>
                  <a:gd name="T29" fmla="*/ 345 h 594"/>
                  <a:gd name="T30" fmla="*/ 316 w 592"/>
                  <a:gd name="T31" fmla="*/ 271 h 594"/>
                  <a:gd name="T32" fmla="*/ 295 w 592"/>
                  <a:gd name="T33" fmla="*/ 305 h 594"/>
                  <a:gd name="T34" fmla="*/ 336 w 592"/>
                  <a:gd name="T35" fmla="*/ 250 h 594"/>
                  <a:gd name="T36" fmla="*/ 371 w 592"/>
                  <a:gd name="T37" fmla="*/ 229 h 594"/>
                  <a:gd name="T38" fmla="*/ 336 w 592"/>
                  <a:gd name="T39" fmla="*/ 250 h 594"/>
                  <a:gd name="T40" fmla="*/ 412 w 592"/>
                  <a:gd name="T41" fmla="*/ 174 h 594"/>
                  <a:gd name="T42" fmla="*/ 392 w 592"/>
                  <a:gd name="T43" fmla="*/ 209 h 594"/>
                  <a:gd name="T44" fmla="*/ 433 w 592"/>
                  <a:gd name="T45" fmla="*/ 153 h 594"/>
                  <a:gd name="T46" fmla="*/ 466 w 592"/>
                  <a:gd name="T47" fmla="*/ 133 h 594"/>
                  <a:gd name="T48" fmla="*/ 433 w 592"/>
                  <a:gd name="T49" fmla="*/ 153 h 594"/>
                  <a:gd name="T50" fmla="*/ 508 w 592"/>
                  <a:gd name="T51" fmla="*/ 79 h 594"/>
                  <a:gd name="T52" fmla="*/ 487 w 592"/>
                  <a:gd name="T53" fmla="*/ 112 h 594"/>
                  <a:gd name="T54" fmla="*/ 528 w 592"/>
                  <a:gd name="T55" fmla="*/ 58 h 594"/>
                  <a:gd name="T56" fmla="*/ 563 w 592"/>
                  <a:gd name="T57" fmla="*/ 37 h 594"/>
                  <a:gd name="T58" fmla="*/ 528 w 592"/>
                  <a:gd name="T59" fmla="*/ 58 h 594"/>
                  <a:gd name="T60" fmla="*/ 585 w 592"/>
                  <a:gd name="T61" fmla="*/ 0 h 594"/>
                  <a:gd name="T62" fmla="*/ 584 w 592"/>
                  <a:gd name="T63" fmla="*/ 17 h 5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2" h="594">
                    <a:moveTo>
                      <a:pt x="0" y="587"/>
                    </a:moveTo>
                    <a:lnTo>
                      <a:pt x="27" y="559"/>
                    </a:lnTo>
                    <a:lnTo>
                      <a:pt x="34" y="566"/>
                    </a:lnTo>
                    <a:lnTo>
                      <a:pt x="7" y="594"/>
                    </a:lnTo>
                    <a:lnTo>
                      <a:pt x="0" y="587"/>
                    </a:lnTo>
                    <a:close/>
                    <a:moveTo>
                      <a:pt x="48" y="538"/>
                    </a:moveTo>
                    <a:lnTo>
                      <a:pt x="76" y="511"/>
                    </a:lnTo>
                    <a:lnTo>
                      <a:pt x="82" y="518"/>
                    </a:lnTo>
                    <a:lnTo>
                      <a:pt x="55" y="545"/>
                    </a:lnTo>
                    <a:lnTo>
                      <a:pt x="48" y="538"/>
                    </a:lnTo>
                    <a:close/>
                    <a:moveTo>
                      <a:pt x="96" y="490"/>
                    </a:moveTo>
                    <a:lnTo>
                      <a:pt x="124" y="463"/>
                    </a:lnTo>
                    <a:lnTo>
                      <a:pt x="131" y="469"/>
                    </a:lnTo>
                    <a:lnTo>
                      <a:pt x="103" y="497"/>
                    </a:lnTo>
                    <a:lnTo>
                      <a:pt x="96" y="490"/>
                    </a:lnTo>
                    <a:close/>
                    <a:moveTo>
                      <a:pt x="144" y="442"/>
                    </a:moveTo>
                    <a:lnTo>
                      <a:pt x="172" y="414"/>
                    </a:lnTo>
                    <a:lnTo>
                      <a:pt x="179" y="421"/>
                    </a:lnTo>
                    <a:lnTo>
                      <a:pt x="151" y="449"/>
                    </a:lnTo>
                    <a:lnTo>
                      <a:pt x="144" y="442"/>
                    </a:lnTo>
                    <a:close/>
                    <a:moveTo>
                      <a:pt x="193" y="394"/>
                    </a:moveTo>
                    <a:lnTo>
                      <a:pt x="219" y="366"/>
                    </a:lnTo>
                    <a:lnTo>
                      <a:pt x="226" y="373"/>
                    </a:lnTo>
                    <a:lnTo>
                      <a:pt x="200" y="401"/>
                    </a:lnTo>
                    <a:lnTo>
                      <a:pt x="193" y="394"/>
                    </a:lnTo>
                    <a:close/>
                    <a:moveTo>
                      <a:pt x="240" y="345"/>
                    </a:moveTo>
                    <a:lnTo>
                      <a:pt x="268" y="319"/>
                    </a:lnTo>
                    <a:lnTo>
                      <a:pt x="274" y="326"/>
                    </a:lnTo>
                    <a:lnTo>
                      <a:pt x="247" y="352"/>
                    </a:lnTo>
                    <a:lnTo>
                      <a:pt x="240" y="345"/>
                    </a:lnTo>
                    <a:close/>
                    <a:moveTo>
                      <a:pt x="288" y="298"/>
                    </a:moveTo>
                    <a:lnTo>
                      <a:pt x="316" y="271"/>
                    </a:lnTo>
                    <a:lnTo>
                      <a:pt x="323" y="277"/>
                    </a:lnTo>
                    <a:lnTo>
                      <a:pt x="295" y="305"/>
                    </a:lnTo>
                    <a:lnTo>
                      <a:pt x="288" y="298"/>
                    </a:lnTo>
                    <a:close/>
                    <a:moveTo>
                      <a:pt x="336" y="250"/>
                    </a:moveTo>
                    <a:lnTo>
                      <a:pt x="364" y="222"/>
                    </a:lnTo>
                    <a:lnTo>
                      <a:pt x="371" y="229"/>
                    </a:lnTo>
                    <a:lnTo>
                      <a:pt x="343" y="257"/>
                    </a:lnTo>
                    <a:lnTo>
                      <a:pt x="336" y="250"/>
                    </a:lnTo>
                    <a:close/>
                    <a:moveTo>
                      <a:pt x="385" y="202"/>
                    </a:moveTo>
                    <a:lnTo>
                      <a:pt x="412" y="174"/>
                    </a:lnTo>
                    <a:lnTo>
                      <a:pt x="419" y="181"/>
                    </a:lnTo>
                    <a:lnTo>
                      <a:pt x="392" y="209"/>
                    </a:lnTo>
                    <a:lnTo>
                      <a:pt x="385" y="202"/>
                    </a:lnTo>
                    <a:close/>
                    <a:moveTo>
                      <a:pt x="433" y="153"/>
                    </a:moveTo>
                    <a:lnTo>
                      <a:pt x="460" y="126"/>
                    </a:lnTo>
                    <a:lnTo>
                      <a:pt x="466" y="133"/>
                    </a:lnTo>
                    <a:lnTo>
                      <a:pt x="440" y="160"/>
                    </a:lnTo>
                    <a:lnTo>
                      <a:pt x="433" y="153"/>
                    </a:lnTo>
                    <a:close/>
                    <a:moveTo>
                      <a:pt x="480" y="105"/>
                    </a:moveTo>
                    <a:lnTo>
                      <a:pt x="508" y="79"/>
                    </a:lnTo>
                    <a:lnTo>
                      <a:pt x="515" y="84"/>
                    </a:lnTo>
                    <a:lnTo>
                      <a:pt x="487" y="112"/>
                    </a:lnTo>
                    <a:lnTo>
                      <a:pt x="480" y="105"/>
                    </a:lnTo>
                    <a:close/>
                    <a:moveTo>
                      <a:pt x="528" y="58"/>
                    </a:moveTo>
                    <a:lnTo>
                      <a:pt x="556" y="30"/>
                    </a:lnTo>
                    <a:lnTo>
                      <a:pt x="563" y="37"/>
                    </a:lnTo>
                    <a:lnTo>
                      <a:pt x="535" y="65"/>
                    </a:lnTo>
                    <a:lnTo>
                      <a:pt x="528" y="58"/>
                    </a:lnTo>
                    <a:close/>
                    <a:moveTo>
                      <a:pt x="577" y="10"/>
                    </a:moveTo>
                    <a:lnTo>
                      <a:pt x="585" y="0"/>
                    </a:lnTo>
                    <a:lnTo>
                      <a:pt x="592" y="7"/>
                    </a:lnTo>
                    <a:lnTo>
                      <a:pt x="584" y="17"/>
                    </a:lnTo>
                    <a:lnTo>
                      <a:pt x="577" y="10"/>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5" name="Freeform 251"/>
              <p:cNvSpPr>
                <a:spLocks noEditPoints="1"/>
              </p:cNvSpPr>
              <p:nvPr/>
            </p:nvSpPr>
            <p:spPr bwMode="auto">
              <a:xfrm>
                <a:off x="4608" y="2845"/>
                <a:ext cx="278" cy="742"/>
              </a:xfrm>
              <a:custGeom>
                <a:avLst/>
                <a:gdLst>
                  <a:gd name="T0" fmla="*/ 0 w 278"/>
                  <a:gd name="T1" fmla="*/ 739 h 742"/>
                  <a:gd name="T2" fmla="*/ 13 w 278"/>
                  <a:gd name="T3" fmla="*/ 702 h 742"/>
                  <a:gd name="T4" fmla="*/ 23 w 278"/>
                  <a:gd name="T5" fmla="*/ 706 h 742"/>
                  <a:gd name="T6" fmla="*/ 10 w 278"/>
                  <a:gd name="T7" fmla="*/ 742 h 742"/>
                  <a:gd name="T8" fmla="*/ 0 w 278"/>
                  <a:gd name="T9" fmla="*/ 739 h 742"/>
                  <a:gd name="T10" fmla="*/ 24 w 278"/>
                  <a:gd name="T11" fmla="*/ 674 h 742"/>
                  <a:gd name="T12" fmla="*/ 37 w 278"/>
                  <a:gd name="T13" fmla="*/ 638 h 742"/>
                  <a:gd name="T14" fmla="*/ 46 w 278"/>
                  <a:gd name="T15" fmla="*/ 642 h 742"/>
                  <a:gd name="T16" fmla="*/ 33 w 278"/>
                  <a:gd name="T17" fmla="*/ 678 h 742"/>
                  <a:gd name="T18" fmla="*/ 24 w 278"/>
                  <a:gd name="T19" fmla="*/ 674 h 742"/>
                  <a:gd name="T20" fmla="*/ 47 w 278"/>
                  <a:gd name="T21" fmla="*/ 612 h 742"/>
                  <a:gd name="T22" fmla="*/ 60 w 278"/>
                  <a:gd name="T23" fmla="*/ 574 h 742"/>
                  <a:gd name="T24" fmla="*/ 69 w 278"/>
                  <a:gd name="T25" fmla="*/ 578 h 742"/>
                  <a:gd name="T26" fmla="*/ 55 w 278"/>
                  <a:gd name="T27" fmla="*/ 614 h 742"/>
                  <a:gd name="T28" fmla="*/ 47 w 278"/>
                  <a:gd name="T29" fmla="*/ 612 h 742"/>
                  <a:gd name="T30" fmla="*/ 70 w 278"/>
                  <a:gd name="T31" fmla="*/ 547 h 742"/>
                  <a:gd name="T32" fmla="*/ 83 w 278"/>
                  <a:gd name="T33" fmla="*/ 510 h 742"/>
                  <a:gd name="T34" fmla="*/ 92 w 278"/>
                  <a:gd name="T35" fmla="*/ 514 h 742"/>
                  <a:gd name="T36" fmla="*/ 79 w 278"/>
                  <a:gd name="T37" fmla="*/ 551 h 742"/>
                  <a:gd name="T38" fmla="*/ 70 w 278"/>
                  <a:gd name="T39" fmla="*/ 547 h 742"/>
                  <a:gd name="T40" fmla="*/ 94 w 278"/>
                  <a:gd name="T41" fmla="*/ 483 h 742"/>
                  <a:gd name="T42" fmla="*/ 106 w 278"/>
                  <a:gd name="T43" fmla="*/ 447 h 742"/>
                  <a:gd name="T44" fmla="*/ 116 w 278"/>
                  <a:gd name="T45" fmla="*/ 451 h 742"/>
                  <a:gd name="T46" fmla="*/ 102 w 278"/>
                  <a:gd name="T47" fmla="*/ 487 h 742"/>
                  <a:gd name="T48" fmla="*/ 94 w 278"/>
                  <a:gd name="T49" fmla="*/ 483 h 742"/>
                  <a:gd name="T50" fmla="*/ 116 w 278"/>
                  <a:gd name="T51" fmla="*/ 419 h 742"/>
                  <a:gd name="T52" fmla="*/ 130 w 278"/>
                  <a:gd name="T53" fmla="*/ 383 h 742"/>
                  <a:gd name="T54" fmla="*/ 139 w 278"/>
                  <a:gd name="T55" fmla="*/ 387 h 742"/>
                  <a:gd name="T56" fmla="*/ 125 w 278"/>
                  <a:gd name="T57" fmla="*/ 423 h 742"/>
                  <a:gd name="T58" fmla="*/ 116 w 278"/>
                  <a:gd name="T59" fmla="*/ 419 h 742"/>
                  <a:gd name="T60" fmla="*/ 139 w 278"/>
                  <a:gd name="T61" fmla="*/ 355 h 742"/>
                  <a:gd name="T62" fmla="*/ 153 w 278"/>
                  <a:gd name="T63" fmla="*/ 319 h 742"/>
                  <a:gd name="T64" fmla="*/ 162 w 278"/>
                  <a:gd name="T65" fmla="*/ 323 h 742"/>
                  <a:gd name="T66" fmla="*/ 148 w 278"/>
                  <a:gd name="T67" fmla="*/ 359 h 742"/>
                  <a:gd name="T68" fmla="*/ 139 w 278"/>
                  <a:gd name="T69" fmla="*/ 355 h 742"/>
                  <a:gd name="T70" fmla="*/ 162 w 278"/>
                  <a:gd name="T71" fmla="*/ 292 h 742"/>
                  <a:gd name="T72" fmla="*/ 176 w 278"/>
                  <a:gd name="T73" fmla="*/ 255 h 742"/>
                  <a:gd name="T74" fmla="*/ 186 w 278"/>
                  <a:gd name="T75" fmla="*/ 258 h 742"/>
                  <a:gd name="T76" fmla="*/ 172 w 278"/>
                  <a:gd name="T77" fmla="*/ 295 h 742"/>
                  <a:gd name="T78" fmla="*/ 162 w 278"/>
                  <a:gd name="T79" fmla="*/ 292 h 742"/>
                  <a:gd name="T80" fmla="*/ 186 w 278"/>
                  <a:gd name="T81" fmla="*/ 228 h 742"/>
                  <a:gd name="T82" fmla="*/ 200 w 278"/>
                  <a:gd name="T83" fmla="*/ 191 h 742"/>
                  <a:gd name="T84" fmla="*/ 209 w 278"/>
                  <a:gd name="T85" fmla="*/ 194 h 742"/>
                  <a:gd name="T86" fmla="*/ 195 w 278"/>
                  <a:gd name="T87" fmla="*/ 232 h 742"/>
                  <a:gd name="T88" fmla="*/ 186 w 278"/>
                  <a:gd name="T89" fmla="*/ 228 h 742"/>
                  <a:gd name="T90" fmla="*/ 209 w 278"/>
                  <a:gd name="T91" fmla="*/ 164 h 742"/>
                  <a:gd name="T92" fmla="*/ 223 w 278"/>
                  <a:gd name="T93" fmla="*/ 128 h 742"/>
                  <a:gd name="T94" fmla="*/ 232 w 278"/>
                  <a:gd name="T95" fmla="*/ 130 h 742"/>
                  <a:gd name="T96" fmla="*/ 218 w 278"/>
                  <a:gd name="T97" fmla="*/ 168 h 742"/>
                  <a:gd name="T98" fmla="*/ 209 w 278"/>
                  <a:gd name="T99" fmla="*/ 164 h 742"/>
                  <a:gd name="T100" fmla="*/ 232 w 278"/>
                  <a:gd name="T101" fmla="*/ 100 h 742"/>
                  <a:gd name="T102" fmla="*/ 246 w 278"/>
                  <a:gd name="T103" fmla="*/ 64 h 742"/>
                  <a:gd name="T104" fmla="*/ 254 w 278"/>
                  <a:gd name="T105" fmla="*/ 67 h 742"/>
                  <a:gd name="T106" fmla="*/ 242 w 278"/>
                  <a:gd name="T107" fmla="*/ 103 h 742"/>
                  <a:gd name="T108" fmla="*/ 232 w 278"/>
                  <a:gd name="T109" fmla="*/ 100 h 742"/>
                  <a:gd name="T110" fmla="*/ 256 w 278"/>
                  <a:gd name="T111" fmla="*/ 36 h 742"/>
                  <a:gd name="T112" fmla="*/ 269 w 278"/>
                  <a:gd name="T113" fmla="*/ 0 h 742"/>
                  <a:gd name="T114" fmla="*/ 278 w 278"/>
                  <a:gd name="T115" fmla="*/ 3 h 742"/>
                  <a:gd name="T116" fmla="*/ 265 w 278"/>
                  <a:gd name="T117" fmla="*/ 39 h 742"/>
                  <a:gd name="T118" fmla="*/ 256 w 278"/>
                  <a:gd name="T119" fmla="*/ 36 h 7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8" h="742">
                    <a:moveTo>
                      <a:pt x="0" y="739"/>
                    </a:moveTo>
                    <a:lnTo>
                      <a:pt x="13" y="702"/>
                    </a:lnTo>
                    <a:lnTo>
                      <a:pt x="23" y="706"/>
                    </a:lnTo>
                    <a:lnTo>
                      <a:pt x="10" y="742"/>
                    </a:lnTo>
                    <a:lnTo>
                      <a:pt x="0" y="739"/>
                    </a:lnTo>
                    <a:close/>
                    <a:moveTo>
                      <a:pt x="24" y="674"/>
                    </a:moveTo>
                    <a:lnTo>
                      <a:pt x="37" y="638"/>
                    </a:lnTo>
                    <a:lnTo>
                      <a:pt x="46" y="642"/>
                    </a:lnTo>
                    <a:lnTo>
                      <a:pt x="33" y="678"/>
                    </a:lnTo>
                    <a:lnTo>
                      <a:pt x="24" y="674"/>
                    </a:lnTo>
                    <a:close/>
                    <a:moveTo>
                      <a:pt x="47" y="612"/>
                    </a:moveTo>
                    <a:lnTo>
                      <a:pt x="60" y="574"/>
                    </a:lnTo>
                    <a:lnTo>
                      <a:pt x="69" y="578"/>
                    </a:lnTo>
                    <a:lnTo>
                      <a:pt x="55" y="614"/>
                    </a:lnTo>
                    <a:lnTo>
                      <a:pt x="47" y="612"/>
                    </a:lnTo>
                    <a:close/>
                    <a:moveTo>
                      <a:pt x="70" y="547"/>
                    </a:moveTo>
                    <a:lnTo>
                      <a:pt x="83" y="510"/>
                    </a:lnTo>
                    <a:lnTo>
                      <a:pt x="92" y="514"/>
                    </a:lnTo>
                    <a:lnTo>
                      <a:pt x="79" y="551"/>
                    </a:lnTo>
                    <a:lnTo>
                      <a:pt x="70" y="547"/>
                    </a:lnTo>
                    <a:close/>
                    <a:moveTo>
                      <a:pt x="94" y="483"/>
                    </a:moveTo>
                    <a:lnTo>
                      <a:pt x="106" y="447"/>
                    </a:lnTo>
                    <a:lnTo>
                      <a:pt x="116" y="451"/>
                    </a:lnTo>
                    <a:lnTo>
                      <a:pt x="102" y="487"/>
                    </a:lnTo>
                    <a:lnTo>
                      <a:pt x="94" y="483"/>
                    </a:lnTo>
                    <a:close/>
                    <a:moveTo>
                      <a:pt x="116" y="419"/>
                    </a:moveTo>
                    <a:lnTo>
                      <a:pt x="130" y="383"/>
                    </a:lnTo>
                    <a:lnTo>
                      <a:pt x="139" y="387"/>
                    </a:lnTo>
                    <a:lnTo>
                      <a:pt x="125" y="423"/>
                    </a:lnTo>
                    <a:lnTo>
                      <a:pt x="116" y="419"/>
                    </a:lnTo>
                    <a:close/>
                    <a:moveTo>
                      <a:pt x="139" y="355"/>
                    </a:moveTo>
                    <a:lnTo>
                      <a:pt x="153" y="319"/>
                    </a:lnTo>
                    <a:lnTo>
                      <a:pt x="162" y="323"/>
                    </a:lnTo>
                    <a:lnTo>
                      <a:pt x="148" y="359"/>
                    </a:lnTo>
                    <a:lnTo>
                      <a:pt x="139" y="355"/>
                    </a:lnTo>
                    <a:close/>
                    <a:moveTo>
                      <a:pt x="162" y="292"/>
                    </a:moveTo>
                    <a:lnTo>
                      <a:pt x="176" y="255"/>
                    </a:lnTo>
                    <a:lnTo>
                      <a:pt x="186" y="258"/>
                    </a:lnTo>
                    <a:lnTo>
                      <a:pt x="172" y="295"/>
                    </a:lnTo>
                    <a:lnTo>
                      <a:pt x="162" y="292"/>
                    </a:lnTo>
                    <a:close/>
                    <a:moveTo>
                      <a:pt x="186" y="228"/>
                    </a:moveTo>
                    <a:lnTo>
                      <a:pt x="200" y="191"/>
                    </a:lnTo>
                    <a:lnTo>
                      <a:pt x="209" y="194"/>
                    </a:lnTo>
                    <a:lnTo>
                      <a:pt x="195" y="232"/>
                    </a:lnTo>
                    <a:lnTo>
                      <a:pt x="186" y="228"/>
                    </a:lnTo>
                    <a:close/>
                    <a:moveTo>
                      <a:pt x="209" y="164"/>
                    </a:moveTo>
                    <a:lnTo>
                      <a:pt x="223" y="128"/>
                    </a:lnTo>
                    <a:lnTo>
                      <a:pt x="232" y="130"/>
                    </a:lnTo>
                    <a:lnTo>
                      <a:pt x="218" y="168"/>
                    </a:lnTo>
                    <a:lnTo>
                      <a:pt x="209" y="164"/>
                    </a:lnTo>
                    <a:close/>
                    <a:moveTo>
                      <a:pt x="232" y="100"/>
                    </a:moveTo>
                    <a:lnTo>
                      <a:pt x="246" y="64"/>
                    </a:lnTo>
                    <a:lnTo>
                      <a:pt x="254" y="67"/>
                    </a:lnTo>
                    <a:lnTo>
                      <a:pt x="242" y="103"/>
                    </a:lnTo>
                    <a:lnTo>
                      <a:pt x="232" y="100"/>
                    </a:lnTo>
                    <a:close/>
                    <a:moveTo>
                      <a:pt x="256" y="36"/>
                    </a:moveTo>
                    <a:lnTo>
                      <a:pt x="269" y="0"/>
                    </a:lnTo>
                    <a:lnTo>
                      <a:pt x="278" y="3"/>
                    </a:lnTo>
                    <a:lnTo>
                      <a:pt x="265" y="39"/>
                    </a:lnTo>
                    <a:lnTo>
                      <a:pt x="256" y="36"/>
                    </a:lnTo>
                    <a:close/>
                  </a:path>
                </a:pathLst>
              </a:custGeom>
              <a:solidFill>
                <a:srgbClr val="00CC99"/>
              </a:solidFill>
              <a:ln w="1588">
                <a:solidFill>
                  <a:srgbClr val="00CC99"/>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6" name="Line 252"/>
              <p:cNvSpPr>
                <a:spLocks noChangeShapeType="1"/>
              </p:cNvSpPr>
              <p:nvPr/>
            </p:nvSpPr>
            <p:spPr bwMode="auto">
              <a:xfrm flipV="1">
                <a:off x="4027" y="2436"/>
                <a:ext cx="575" cy="55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37" name="Freeform 253"/>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8" name="Freeform 254"/>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39" name="Freeform 255"/>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40" name="Line 256"/>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41" name="Line 257"/>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42" name="Freeform 258"/>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43" name="Line 259"/>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44" name="Freeform 260"/>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45" name="Line 261"/>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46" name="Freeform 262"/>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47" name="Line 263"/>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48" name="Freeform 264"/>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49" name="Line 265"/>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50" name="Line 266"/>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51" name="Freeform 267"/>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2" name="Freeform 268"/>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3" name="Freeform 269"/>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4" name="Freeform 270"/>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5" name="Freeform 271"/>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6" name="Freeform 272"/>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7" name="Freeform 273"/>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8" name="Freeform 274"/>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59" name="Freeform 275"/>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0" name="Freeform 276"/>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1" name="Freeform 277"/>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2" name="Freeform 278"/>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3" name="Freeform 279"/>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4" name="Freeform 280"/>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5" name="Freeform 281"/>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6" name="Freeform 282"/>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7" name="Freeform 283"/>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8" name="Freeform 284"/>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69" name="Freeform 285"/>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0" name="Freeform 286"/>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1" name="Freeform 287"/>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2" name="Freeform 288"/>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3" name="Freeform 289"/>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4" name="Freeform 290"/>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5" name="Freeform 291"/>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6" name="Freeform 292"/>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77" name="Rectangle 293"/>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778" name="Rectangle 294"/>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779" name="Rectangle 295"/>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786" name="Rectangle 302"/>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87" name="Freeform 303"/>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88" name="Freeform 304"/>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89" name="Freeform 305"/>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90" name="Line 306"/>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91" name="Line 307"/>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92" name="Freeform 308"/>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93" name="Line 309"/>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94" name="Freeform 310"/>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95" name="Line 311"/>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96" name="Freeform 312"/>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97" name="Line 313"/>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798" name="Freeform 314"/>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799" name="Line 315"/>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00" name="Line 316"/>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01" name="Freeform 317"/>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2" name="Freeform 318"/>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3" name="Freeform 319"/>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4" name="Freeform 320"/>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5" name="Freeform 321"/>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6" name="Freeform 322"/>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7" name="Freeform 323"/>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8" name="Freeform 324"/>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09" name="Freeform 325"/>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0" name="Freeform 326"/>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1" name="Freeform 327"/>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2" name="Freeform 328"/>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3" name="Freeform 329"/>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4" name="Freeform 330"/>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5" name="Freeform 331"/>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6" name="Freeform 332"/>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7" name="Freeform 333"/>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8" name="Freeform 334"/>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19" name="Freeform 335"/>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0" name="Freeform 336"/>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1" name="Freeform 337"/>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2" name="Freeform 338"/>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3" name="Freeform 339"/>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4" name="Freeform 340"/>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5" name="Freeform 341"/>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6" name="Freeform 342"/>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27" name="Rectangle 343"/>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828" name="Rectangle 344"/>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829" name="Rectangle 345"/>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836" name="Rectangle 352"/>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8619" name="Rectangle 385"/>
            <p:cNvSpPr>
              <a:spLocks noChangeArrowheads="1"/>
            </p:cNvSpPr>
            <p:nvPr/>
          </p:nvSpPr>
          <p:spPr bwMode="auto">
            <a:xfrm>
              <a:off x="7667625" y="6165850"/>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0" name="Text Box 386"/>
            <p:cNvSpPr txBox="1">
              <a:spLocks noChangeArrowheads="1"/>
            </p:cNvSpPr>
            <p:nvPr/>
          </p:nvSpPr>
          <p:spPr bwMode="auto">
            <a:xfrm>
              <a:off x="7541268" y="5877818"/>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8621" name="Rectangle 387"/>
            <p:cNvSpPr>
              <a:spLocks noChangeArrowheads="1"/>
            </p:cNvSpPr>
            <p:nvPr/>
          </p:nvSpPr>
          <p:spPr bwMode="auto">
            <a:xfrm>
              <a:off x="5615958" y="4193797"/>
              <a:ext cx="217488" cy="2159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2" name="Text Box 388"/>
            <p:cNvSpPr txBox="1">
              <a:spLocks noChangeArrowheads="1"/>
            </p:cNvSpPr>
            <p:nvPr/>
          </p:nvSpPr>
          <p:spPr bwMode="auto">
            <a:xfrm>
              <a:off x="5534025" y="3923507"/>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8623" name="Rectangle 389"/>
            <p:cNvSpPr>
              <a:spLocks noChangeArrowheads="1"/>
            </p:cNvSpPr>
            <p:nvPr/>
          </p:nvSpPr>
          <p:spPr bwMode="auto">
            <a:xfrm>
              <a:off x="6887463" y="5227637"/>
              <a:ext cx="303255" cy="3786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4" name="Text Box 390"/>
            <p:cNvSpPr txBox="1">
              <a:spLocks noChangeArrowheads="1"/>
            </p:cNvSpPr>
            <p:nvPr/>
          </p:nvSpPr>
          <p:spPr bwMode="auto">
            <a:xfrm>
              <a:off x="6753225" y="5111453"/>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grpSp>
      <p:sp>
        <p:nvSpPr>
          <p:cNvPr id="68631" name="Text Box 397"/>
          <p:cNvSpPr txBox="1">
            <a:spLocks noChangeArrowheads="1"/>
          </p:cNvSpPr>
          <p:nvPr/>
        </p:nvSpPr>
        <p:spPr bwMode="auto">
          <a:xfrm>
            <a:off x="166952" y="2708920"/>
            <a:ext cx="4860626" cy="9387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惯用晶胞的边矢量</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0"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（不能用上式表示晶格中所有格点）</a:t>
            </a:r>
          </a:p>
        </p:txBody>
      </p:sp>
      <p:grpSp>
        <p:nvGrpSpPr>
          <p:cNvPr id="874894" name="Group 398"/>
          <p:cNvGrpSpPr/>
          <p:nvPr/>
        </p:nvGrpSpPr>
        <p:grpSpPr bwMode="auto">
          <a:xfrm>
            <a:off x="4931986" y="2822197"/>
            <a:ext cx="3927679" cy="461963"/>
            <a:chOff x="2050" y="1541"/>
            <a:chExt cx="2473" cy="291"/>
          </a:xfrm>
        </p:grpSpPr>
        <p:sp>
          <p:nvSpPr>
            <p:cNvPr id="68633" name="AutoShape 399"/>
            <p:cNvSpPr>
              <a:spLocks noChangeArrowheads="1"/>
            </p:cNvSpPr>
            <p:nvPr/>
          </p:nvSpPr>
          <p:spPr bwMode="auto">
            <a:xfrm>
              <a:off x="2050" y="1576"/>
              <a:ext cx="454" cy="227"/>
            </a:xfrm>
            <a:prstGeom prst="rightArrow">
              <a:avLst>
                <a:gd name="adj1" fmla="val 50000"/>
                <a:gd name="adj2" fmla="val 50000"/>
              </a:avLst>
            </a:prstGeom>
            <a:solidFill>
              <a:srgbClr val="FF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34" name="Text Box 400"/>
            <p:cNvSpPr txBox="1">
              <a:spLocks noChangeArrowheads="1"/>
            </p:cNvSpPr>
            <p:nvPr/>
          </p:nvSpPr>
          <p:spPr bwMode="auto">
            <a:xfrm>
              <a:off x="2523" y="1541"/>
              <a:ext cx="20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通常选为坐标系</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6" name="图片 5"/>
          <p:cNvPicPr>
            <a:picLocks noChangeAspect="1"/>
          </p:cNvPicPr>
          <p:nvPr/>
        </p:nvPicPr>
        <p:blipFill>
          <a:blip r:embed="rId4"/>
          <a:stretch>
            <a:fillRect/>
          </a:stretch>
        </p:blipFill>
        <p:spPr>
          <a:xfrm>
            <a:off x="-108674" y="4075682"/>
            <a:ext cx="2719481" cy="2757629"/>
          </a:xfrm>
          <a:prstGeom prst="rect">
            <a:avLst/>
          </a:prstGeom>
        </p:spPr>
      </p:pic>
      <p:graphicFrame>
        <p:nvGraphicFramePr>
          <p:cNvPr id="8" name="对象 7"/>
          <p:cNvGraphicFramePr>
            <a:graphicFrameLocks noChangeAspect="1"/>
          </p:cNvGraphicFramePr>
          <p:nvPr/>
        </p:nvGraphicFramePr>
        <p:xfrm>
          <a:off x="1658183" y="1935788"/>
          <a:ext cx="3993526" cy="692571"/>
        </p:xfrm>
        <a:graphic>
          <a:graphicData uri="http://schemas.openxmlformats.org/presentationml/2006/ole">
            <mc:AlternateContent xmlns:mc="http://schemas.openxmlformats.org/markup-compatibility/2006">
              <mc:Choice xmlns:v="urn:schemas-microsoft-com:vml" Requires="v">
                <p:oleObj spid="_x0000_s253106" name="Equation" r:id="rId5" imgW="1409065" imgH="241300" progId="Equation.DSMT4">
                  <p:embed/>
                </p:oleObj>
              </mc:Choice>
              <mc:Fallback>
                <p:oleObj name="Equation" r:id="rId5" imgW="1409065" imgH="241300" progId="Equation.DSMT4">
                  <p:embed/>
                  <p:pic>
                    <p:nvPicPr>
                      <p:cNvPr id="8"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8183" y="1935788"/>
                        <a:ext cx="3993526" cy="692571"/>
                      </a:xfrm>
                      <a:prstGeom prst="rect">
                        <a:avLst/>
                      </a:prstGeom>
                      <a:solidFill>
                        <a:srgbClr val="FFFF00"/>
                      </a:solidFill>
                      <a:ln>
                        <a:solidFill>
                          <a:srgbClr val="00B0F0"/>
                        </a:solidFill>
                      </a:ln>
                    </p:spPr>
                  </p:pic>
                </p:oleObj>
              </mc:Fallback>
            </mc:AlternateContent>
          </a:graphicData>
        </a:graphic>
      </p:graphicFrame>
      <p:sp>
        <p:nvSpPr>
          <p:cNvPr id="376" name="Rectangle 37"/>
          <p:cNvSpPr>
            <a:spLocks noChangeArrowheads="1"/>
          </p:cNvSpPr>
          <p:nvPr/>
        </p:nvSpPr>
        <p:spPr bwMode="auto">
          <a:xfrm flipV="1">
            <a:off x="140494" y="76470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7" name="组合 6"/>
          <p:cNvGrpSpPr/>
          <p:nvPr/>
        </p:nvGrpSpPr>
        <p:grpSpPr>
          <a:xfrm>
            <a:off x="2864059" y="3429000"/>
            <a:ext cx="3311525" cy="3308475"/>
            <a:chOff x="2864059" y="3524522"/>
            <a:chExt cx="3311525" cy="3308475"/>
          </a:xfrm>
        </p:grpSpPr>
        <p:sp>
          <p:nvSpPr>
            <p:cNvPr id="5" name="矩形 4"/>
            <p:cNvSpPr/>
            <p:nvPr/>
          </p:nvSpPr>
          <p:spPr bwMode="auto">
            <a:xfrm>
              <a:off x="3230384" y="6358333"/>
              <a:ext cx="2315757" cy="4746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864059" y="3524522"/>
              <a:ext cx="3311525" cy="3144838"/>
              <a:chOff x="5940425" y="-26988"/>
              <a:chExt cx="3311525" cy="3144838"/>
            </a:xfrm>
          </p:grpSpPr>
          <p:grpSp>
            <p:nvGrpSpPr>
              <p:cNvPr id="68612" name="Group 4"/>
              <p:cNvGrpSpPr>
                <a:grpSpLocks noChangeAspect="1"/>
              </p:cNvGrpSpPr>
              <p:nvPr/>
            </p:nvGrpSpPr>
            <p:grpSpPr bwMode="auto">
              <a:xfrm>
                <a:off x="5940425" y="-26988"/>
                <a:ext cx="3311525" cy="3144838"/>
                <a:chOff x="3674" y="2205"/>
                <a:chExt cx="2086" cy="1981"/>
              </a:xfrm>
            </p:grpSpPr>
            <p:sp>
              <p:nvSpPr>
                <p:cNvPr id="68837" name="AutoShape 5"/>
                <p:cNvSpPr>
                  <a:spLocks noChangeAspect="1" noChangeArrowheads="1" noTextEdit="1"/>
                </p:cNvSpPr>
                <p:nvPr/>
              </p:nvSpPr>
              <p:spPr bwMode="auto">
                <a:xfrm>
                  <a:off x="3674" y="2205"/>
                  <a:ext cx="2086" cy="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38" name="Freeform 6"/>
                <p:cNvSpPr>
                  <a:spLocks noEditPoints="1"/>
                </p:cNvSpPr>
                <p:nvPr/>
              </p:nvSpPr>
              <p:spPr bwMode="auto">
                <a:xfrm>
                  <a:off x="4432" y="3155"/>
                  <a:ext cx="278" cy="328"/>
                </a:xfrm>
                <a:custGeom>
                  <a:avLst/>
                  <a:gdLst>
                    <a:gd name="T0" fmla="*/ 253 w 278"/>
                    <a:gd name="T1" fmla="*/ 45 h 328"/>
                    <a:gd name="T2" fmla="*/ 16 w 278"/>
                    <a:gd name="T3" fmla="*/ 328 h 328"/>
                    <a:gd name="T4" fmla="*/ 0 w 278"/>
                    <a:gd name="T5" fmla="*/ 315 h 328"/>
                    <a:gd name="T6" fmla="*/ 238 w 278"/>
                    <a:gd name="T7" fmla="*/ 32 h 328"/>
                    <a:gd name="T8" fmla="*/ 253 w 278"/>
                    <a:gd name="T9" fmla="*/ 45 h 328"/>
                    <a:gd name="T10" fmla="*/ 225 w 278"/>
                    <a:gd name="T11" fmla="*/ 33 h 328"/>
                    <a:gd name="T12" fmla="*/ 278 w 278"/>
                    <a:gd name="T13" fmla="*/ 0 h 328"/>
                    <a:gd name="T14" fmla="*/ 254 w 278"/>
                    <a:gd name="T15" fmla="*/ 58 h 328"/>
                    <a:gd name="T16" fmla="*/ 225 w 278"/>
                    <a:gd name="T17" fmla="*/ 33 h 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8" h="328">
                      <a:moveTo>
                        <a:pt x="253" y="45"/>
                      </a:moveTo>
                      <a:lnTo>
                        <a:pt x="16" y="328"/>
                      </a:lnTo>
                      <a:lnTo>
                        <a:pt x="0" y="315"/>
                      </a:lnTo>
                      <a:lnTo>
                        <a:pt x="238" y="32"/>
                      </a:lnTo>
                      <a:lnTo>
                        <a:pt x="253" y="45"/>
                      </a:lnTo>
                      <a:close/>
                      <a:moveTo>
                        <a:pt x="225" y="33"/>
                      </a:moveTo>
                      <a:lnTo>
                        <a:pt x="278" y="0"/>
                      </a:lnTo>
                      <a:lnTo>
                        <a:pt x="254" y="58"/>
                      </a:lnTo>
                      <a:lnTo>
                        <a:pt x="225" y="33"/>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39" name="Freeform 7"/>
                <p:cNvSpPr>
                  <a:spLocks noEditPoints="1"/>
                </p:cNvSpPr>
                <p:nvPr/>
              </p:nvSpPr>
              <p:spPr bwMode="auto">
                <a:xfrm>
                  <a:off x="4432" y="3483"/>
                  <a:ext cx="742" cy="384"/>
                </a:xfrm>
                <a:custGeom>
                  <a:avLst/>
                  <a:gdLst>
                    <a:gd name="T0" fmla="*/ 10 w 742"/>
                    <a:gd name="T1" fmla="*/ 0 h 384"/>
                    <a:gd name="T2" fmla="*/ 702 w 742"/>
                    <a:gd name="T3" fmla="*/ 353 h 384"/>
                    <a:gd name="T4" fmla="*/ 694 w 742"/>
                    <a:gd name="T5" fmla="*/ 370 h 384"/>
                    <a:gd name="T6" fmla="*/ 0 w 742"/>
                    <a:gd name="T7" fmla="*/ 18 h 384"/>
                    <a:gd name="T8" fmla="*/ 10 w 742"/>
                    <a:gd name="T9" fmla="*/ 0 h 384"/>
                    <a:gd name="T10" fmla="*/ 699 w 742"/>
                    <a:gd name="T11" fmla="*/ 340 h 384"/>
                    <a:gd name="T12" fmla="*/ 742 w 742"/>
                    <a:gd name="T13" fmla="*/ 384 h 384"/>
                    <a:gd name="T14" fmla="*/ 681 w 742"/>
                    <a:gd name="T15" fmla="*/ 375 h 384"/>
                    <a:gd name="T16" fmla="*/ 699 w 742"/>
                    <a:gd name="T17" fmla="*/ 34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2" h="384">
                      <a:moveTo>
                        <a:pt x="10" y="0"/>
                      </a:moveTo>
                      <a:lnTo>
                        <a:pt x="702" y="353"/>
                      </a:lnTo>
                      <a:lnTo>
                        <a:pt x="694" y="370"/>
                      </a:lnTo>
                      <a:lnTo>
                        <a:pt x="0" y="18"/>
                      </a:lnTo>
                      <a:lnTo>
                        <a:pt x="10" y="0"/>
                      </a:lnTo>
                      <a:close/>
                      <a:moveTo>
                        <a:pt x="699" y="340"/>
                      </a:moveTo>
                      <a:lnTo>
                        <a:pt x="742" y="384"/>
                      </a:lnTo>
                      <a:lnTo>
                        <a:pt x="681" y="375"/>
                      </a:lnTo>
                      <a:lnTo>
                        <a:pt x="699" y="34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40" name="Line 8"/>
                <p:cNvSpPr>
                  <a:spLocks noChangeShapeType="1"/>
                </p:cNvSpPr>
                <p:nvPr/>
              </p:nvSpPr>
              <p:spPr bwMode="auto">
                <a:xfrm>
                  <a:off x="4454" y="2513"/>
                  <a:ext cx="719" cy="335"/>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1" name="Line 9"/>
                <p:cNvSpPr>
                  <a:spLocks noChangeShapeType="1"/>
                </p:cNvSpPr>
                <p:nvPr/>
              </p:nvSpPr>
              <p:spPr bwMode="auto">
                <a:xfrm>
                  <a:off x="5184" y="2852"/>
                  <a:ext cx="251" cy="624"/>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2" name="Line 10"/>
                <p:cNvSpPr>
                  <a:spLocks noChangeShapeType="1"/>
                </p:cNvSpPr>
                <p:nvPr/>
              </p:nvSpPr>
              <p:spPr bwMode="auto">
                <a:xfrm>
                  <a:off x="4736" y="3149"/>
                  <a:ext cx="694" cy="33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3" name="Line 11"/>
                <p:cNvSpPr>
                  <a:spLocks noChangeShapeType="1"/>
                </p:cNvSpPr>
                <p:nvPr/>
              </p:nvSpPr>
              <p:spPr bwMode="auto">
                <a:xfrm flipH="1">
                  <a:off x="5185" y="3492"/>
                  <a:ext cx="240" cy="357"/>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4" name="Line 12"/>
                <p:cNvSpPr>
                  <a:spLocks noChangeShapeType="1"/>
                </p:cNvSpPr>
                <p:nvPr/>
              </p:nvSpPr>
              <p:spPr bwMode="auto">
                <a:xfrm>
                  <a:off x="4449" y="2518"/>
                  <a:ext cx="262" cy="61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5" name="Freeform 13"/>
                <p:cNvSpPr>
                  <a:spLocks noEditPoints="1"/>
                </p:cNvSpPr>
                <p:nvPr/>
              </p:nvSpPr>
              <p:spPr bwMode="auto">
                <a:xfrm>
                  <a:off x="4184" y="2886"/>
                  <a:ext cx="264" cy="604"/>
                </a:xfrm>
                <a:custGeom>
                  <a:avLst/>
                  <a:gdLst>
                    <a:gd name="T0" fmla="*/ 29 w 264"/>
                    <a:gd name="T1" fmla="*/ 41 h 604"/>
                    <a:gd name="T2" fmla="*/ 264 w 264"/>
                    <a:gd name="T3" fmla="*/ 596 h 604"/>
                    <a:gd name="T4" fmla="*/ 246 w 264"/>
                    <a:gd name="T5" fmla="*/ 604 h 604"/>
                    <a:gd name="T6" fmla="*/ 11 w 264"/>
                    <a:gd name="T7" fmla="*/ 49 h 604"/>
                    <a:gd name="T8" fmla="*/ 29 w 264"/>
                    <a:gd name="T9" fmla="*/ 41 h 604"/>
                    <a:gd name="T10" fmla="*/ 5 w 264"/>
                    <a:gd name="T11" fmla="*/ 62 h 604"/>
                    <a:gd name="T12" fmla="*/ 0 w 264"/>
                    <a:gd name="T13" fmla="*/ 0 h 604"/>
                    <a:gd name="T14" fmla="*/ 41 w 264"/>
                    <a:gd name="T15" fmla="*/ 47 h 604"/>
                    <a:gd name="T16" fmla="*/ 5 w 264"/>
                    <a:gd name="T17" fmla="*/ 62 h 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604">
                      <a:moveTo>
                        <a:pt x="29" y="41"/>
                      </a:moveTo>
                      <a:lnTo>
                        <a:pt x="264" y="596"/>
                      </a:lnTo>
                      <a:lnTo>
                        <a:pt x="246" y="604"/>
                      </a:lnTo>
                      <a:lnTo>
                        <a:pt x="11" y="49"/>
                      </a:lnTo>
                      <a:lnTo>
                        <a:pt x="29" y="41"/>
                      </a:lnTo>
                      <a:close/>
                      <a:moveTo>
                        <a:pt x="5" y="62"/>
                      </a:moveTo>
                      <a:lnTo>
                        <a:pt x="0" y="0"/>
                      </a:lnTo>
                      <a:lnTo>
                        <a:pt x="41" y="47"/>
                      </a:lnTo>
                      <a:lnTo>
                        <a:pt x="5" y="62"/>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46" name="Line 14"/>
                <p:cNvSpPr>
                  <a:spLocks noChangeShapeType="1"/>
                </p:cNvSpPr>
                <p:nvPr/>
              </p:nvSpPr>
              <p:spPr bwMode="auto">
                <a:xfrm flipH="1">
                  <a:off x="4186" y="2492"/>
                  <a:ext cx="272" cy="362"/>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47" name="Freeform 15"/>
                <p:cNvSpPr>
                  <a:spLocks noEditPoints="1"/>
                </p:cNvSpPr>
                <p:nvPr/>
              </p:nvSpPr>
              <p:spPr bwMode="auto">
                <a:xfrm>
                  <a:off x="4804" y="3256"/>
                  <a:ext cx="372" cy="590"/>
                </a:xfrm>
                <a:custGeom>
                  <a:avLst/>
                  <a:gdLst>
                    <a:gd name="T0" fmla="*/ 19 w 372"/>
                    <a:gd name="T1" fmla="*/ 25 h 590"/>
                    <a:gd name="T2" fmla="*/ 13 w 372"/>
                    <a:gd name="T3" fmla="*/ 25 h 590"/>
                    <a:gd name="T4" fmla="*/ 2 w 372"/>
                    <a:gd name="T5" fmla="*/ 1 h 590"/>
                    <a:gd name="T6" fmla="*/ 7 w 372"/>
                    <a:gd name="T7" fmla="*/ 2 h 590"/>
                    <a:gd name="T8" fmla="*/ 46 w 372"/>
                    <a:gd name="T9" fmla="*/ 68 h 590"/>
                    <a:gd name="T10" fmla="*/ 40 w 372"/>
                    <a:gd name="T11" fmla="*/ 68 h 590"/>
                    <a:gd name="T12" fmla="*/ 29 w 372"/>
                    <a:gd name="T13" fmla="*/ 45 h 590"/>
                    <a:gd name="T14" fmla="*/ 34 w 372"/>
                    <a:gd name="T15" fmla="*/ 46 h 590"/>
                    <a:gd name="T16" fmla="*/ 73 w 372"/>
                    <a:gd name="T17" fmla="*/ 112 h 590"/>
                    <a:gd name="T18" fmla="*/ 67 w 372"/>
                    <a:gd name="T19" fmla="*/ 112 h 590"/>
                    <a:gd name="T20" fmla="*/ 56 w 372"/>
                    <a:gd name="T21" fmla="*/ 88 h 590"/>
                    <a:gd name="T22" fmla="*/ 61 w 372"/>
                    <a:gd name="T23" fmla="*/ 89 h 590"/>
                    <a:gd name="T24" fmla="*/ 100 w 372"/>
                    <a:gd name="T25" fmla="*/ 156 h 590"/>
                    <a:gd name="T26" fmla="*/ 94 w 372"/>
                    <a:gd name="T27" fmla="*/ 155 h 590"/>
                    <a:gd name="T28" fmla="*/ 84 w 372"/>
                    <a:gd name="T29" fmla="*/ 132 h 590"/>
                    <a:gd name="T30" fmla="*/ 89 w 372"/>
                    <a:gd name="T31" fmla="*/ 133 h 590"/>
                    <a:gd name="T32" fmla="*/ 128 w 372"/>
                    <a:gd name="T33" fmla="*/ 200 h 590"/>
                    <a:gd name="T34" fmla="*/ 121 w 372"/>
                    <a:gd name="T35" fmla="*/ 199 h 590"/>
                    <a:gd name="T36" fmla="*/ 112 w 372"/>
                    <a:gd name="T37" fmla="*/ 175 h 590"/>
                    <a:gd name="T38" fmla="*/ 116 w 372"/>
                    <a:gd name="T39" fmla="*/ 176 h 590"/>
                    <a:gd name="T40" fmla="*/ 155 w 372"/>
                    <a:gd name="T41" fmla="*/ 243 h 590"/>
                    <a:gd name="T42" fmla="*/ 149 w 372"/>
                    <a:gd name="T43" fmla="*/ 243 h 590"/>
                    <a:gd name="T44" fmla="*/ 139 w 372"/>
                    <a:gd name="T45" fmla="*/ 219 h 590"/>
                    <a:gd name="T46" fmla="*/ 143 w 372"/>
                    <a:gd name="T47" fmla="*/ 220 h 590"/>
                    <a:gd name="T48" fmla="*/ 182 w 372"/>
                    <a:gd name="T49" fmla="*/ 287 h 590"/>
                    <a:gd name="T50" fmla="*/ 176 w 372"/>
                    <a:gd name="T51" fmla="*/ 287 h 590"/>
                    <a:gd name="T52" fmla="*/ 166 w 372"/>
                    <a:gd name="T53" fmla="*/ 262 h 590"/>
                    <a:gd name="T54" fmla="*/ 171 w 372"/>
                    <a:gd name="T55" fmla="*/ 263 h 590"/>
                    <a:gd name="T56" fmla="*/ 209 w 372"/>
                    <a:gd name="T57" fmla="*/ 330 h 590"/>
                    <a:gd name="T58" fmla="*/ 203 w 372"/>
                    <a:gd name="T59" fmla="*/ 330 h 590"/>
                    <a:gd name="T60" fmla="*/ 193 w 372"/>
                    <a:gd name="T61" fmla="*/ 307 h 590"/>
                    <a:gd name="T62" fmla="*/ 198 w 372"/>
                    <a:gd name="T63" fmla="*/ 308 h 590"/>
                    <a:gd name="T64" fmla="*/ 236 w 372"/>
                    <a:gd name="T65" fmla="*/ 374 h 590"/>
                    <a:gd name="T66" fmla="*/ 230 w 372"/>
                    <a:gd name="T67" fmla="*/ 374 h 590"/>
                    <a:gd name="T68" fmla="*/ 220 w 372"/>
                    <a:gd name="T69" fmla="*/ 350 h 590"/>
                    <a:gd name="T70" fmla="*/ 226 w 372"/>
                    <a:gd name="T71" fmla="*/ 352 h 590"/>
                    <a:gd name="T72" fmla="*/ 265 w 372"/>
                    <a:gd name="T73" fmla="*/ 417 h 590"/>
                    <a:gd name="T74" fmla="*/ 258 w 372"/>
                    <a:gd name="T75" fmla="*/ 417 h 590"/>
                    <a:gd name="T76" fmla="*/ 247 w 372"/>
                    <a:gd name="T77" fmla="*/ 394 h 590"/>
                    <a:gd name="T78" fmla="*/ 253 w 372"/>
                    <a:gd name="T79" fmla="*/ 395 h 590"/>
                    <a:gd name="T80" fmla="*/ 292 w 372"/>
                    <a:gd name="T81" fmla="*/ 461 h 590"/>
                    <a:gd name="T82" fmla="*/ 286 w 372"/>
                    <a:gd name="T83" fmla="*/ 461 h 590"/>
                    <a:gd name="T84" fmla="*/ 275 w 372"/>
                    <a:gd name="T85" fmla="*/ 437 h 590"/>
                    <a:gd name="T86" fmla="*/ 280 w 372"/>
                    <a:gd name="T87" fmla="*/ 439 h 590"/>
                    <a:gd name="T88" fmla="*/ 319 w 372"/>
                    <a:gd name="T89" fmla="*/ 504 h 590"/>
                    <a:gd name="T90" fmla="*/ 313 w 372"/>
                    <a:gd name="T91" fmla="*/ 504 h 590"/>
                    <a:gd name="T92" fmla="*/ 302 w 372"/>
                    <a:gd name="T93" fmla="*/ 481 h 590"/>
                    <a:gd name="T94" fmla="*/ 307 w 372"/>
                    <a:gd name="T95" fmla="*/ 482 h 590"/>
                    <a:gd name="T96" fmla="*/ 346 w 372"/>
                    <a:gd name="T97" fmla="*/ 548 h 590"/>
                    <a:gd name="T98" fmla="*/ 340 w 372"/>
                    <a:gd name="T99" fmla="*/ 548 h 590"/>
                    <a:gd name="T100" fmla="*/ 329 w 372"/>
                    <a:gd name="T101" fmla="*/ 524 h 590"/>
                    <a:gd name="T102" fmla="*/ 334 w 372"/>
                    <a:gd name="T103" fmla="*/ 526 h 590"/>
                    <a:gd name="T104" fmla="*/ 372 w 372"/>
                    <a:gd name="T105" fmla="*/ 589 h 590"/>
                    <a:gd name="T106" fmla="*/ 365 w 372"/>
                    <a:gd name="T107" fmla="*/ 589 h 590"/>
                    <a:gd name="T108" fmla="*/ 356 w 372"/>
                    <a:gd name="T109" fmla="*/ 568 h 590"/>
                    <a:gd name="T110" fmla="*/ 361 w 372"/>
                    <a:gd name="T111" fmla="*/ 569 h 5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2" h="590">
                      <a:moveTo>
                        <a:pt x="7" y="2"/>
                      </a:moveTo>
                      <a:lnTo>
                        <a:pt x="19" y="21"/>
                      </a:lnTo>
                      <a:lnTo>
                        <a:pt x="19" y="22"/>
                      </a:lnTo>
                      <a:lnTo>
                        <a:pt x="19" y="24"/>
                      </a:lnTo>
                      <a:lnTo>
                        <a:pt x="19" y="25"/>
                      </a:lnTo>
                      <a:lnTo>
                        <a:pt x="18" y="26"/>
                      </a:lnTo>
                      <a:lnTo>
                        <a:pt x="16" y="26"/>
                      </a:lnTo>
                      <a:lnTo>
                        <a:pt x="15" y="26"/>
                      </a:lnTo>
                      <a:lnTo>
                        <a:pt x="14" y="26"/>
                      </a:lnTo>
                      <a:lnTo>
                        <a:pt x="13" y="25"/>
                      </a:lnTo>
                      <a:lnTo>
                        <a:pt x="1" y="6"/>
                      </a:lnTo>
                      <a:lnTo>
                        <a:pt x="0" y="5"/>
                      </a:lnTo>
                      <a:lnTo>
                        <a:pt x="0" y="4"/>
                      </a:lnTo>
                      <a:lnTo>
                        <a:pt x="1" y="2"/>
                      </a:lnTo>
                      <a:lnTo>
                        <a:pt x="2" y="1"/>
                      </a:lnTo>
                      <a:lnTo>
                        <a:pt x="4" y="0"/>
                      </a:lnTo>
                      <a:lnTo>
                        <a:pt x="5" y="0"/>
                      </a:lnTo>
                      <a:lnTo>
                        <a:pt x="6" y="1"/>
                      </a:lnTo>
                      <a:lnTo>
                        <a:pt x="7" y="2"/>
                      </a:lnTo>
                      <a:close/>
                      <a:moveTo>
                        <a:pt x="34" y="46"/>
                      </a:moveTo>
                      <a:lnTo>
                        <a:pt x="46" y="65"/>
                      </a:lnTo>
                      <a:lnTo>
                        <a:pt x="47" y="66"/>
                      </a:lnTo>
                      <a:lnTo>
                        <a:pt x="47" y="67"/>
                      </a:lnTo>
                      <a:lnTo>
                        <a:pt x="46" y="68"/>
                      </a:lnTo>
                      <a:lnTo>
                        <a:pt x="45" y="69"/>
                      </a:lnTo>
                      <a:lnTo>
                        <a:pt x="44" y="71"/>
                      </a:lnTo>
                      <a:lnTo>
                        <a:pt x="42" y="71"/>
                      </a:lnTo>
                      <a:lnTo>
                        <a:pt x="41" y="69"/>
                      </a:lnTo>
                      <a:lnTo>
                        <a:pt x="40" y="68"/>
                      </a:lnTo>
                      <a:lnTo>
                        <a:pt x="28" y="49"/>
                      </a:lnTo>
                      <a:lnTo>
                        <a:pt x="27" y="48"/>
                      </a:lnTo>
                      <a:lnTo>
                        <a:pt x="28" y="47"/>
                      </a:lnTo>
                      <a:lnTo>
                        <a:pt x="28" y="46"/>
                      </a:lnTo>
                      <a:lnTo>
                        <a:pt x="29" y="45"/>
                      </a:lnTo>
                      <a:lnTo>
                        <a:pt x="31" y="44"/>
                      </a:lnTo>
                      <a:lnTo>
                        <a:pt x="32" y="45"/>
                      </a:lnTo>
                      <a:lnTo>
                        <a:pt x="33" y="45"/>
                      </a:lnTo>
                      <a:lnTo>
                        <a:pt x="34" y="46"/>
                      </a:lnTo>
                      <a:close/>
                      <a:moveTo>
                        <a:pt x="61" y="89"/>
                      </a:moveTo>
                      <a:lnTo>
                        <a:pt x="73" y="108"/>
                      </a:lnTo>
                      <a:lnTo>
                        <a:pt x="74" y="109"/>
                      </a:lnTo>
                      <a:lnTo>
                        <a:pt x="74" y="111"/>
                      </a:lnTo>
                      <a:lnTo>
                        <a:pt x="73" y="112"/>
                      </a:lnTo>
                      <a:lnTo>
                        <a:pt x="72" y="113"/>
                      </a:lnTo>
                      <a:lnTo>
                        <a:pt x="71" y="114"/>
                      </a:lnTo>
                      <a:lnTo>
                        <a:pt x="69" y="114"/>
                      </a:lnTo>
                      <a:lnTo>
                        <a:pt x="68" y="113"/>
                      </a:lnTo>
                      <a:lnTo>
                        <a:pt x="67" y="112"/>
                      </a:lnTo>
                      <a:lnTo>
                        <a:pt x="55" y="93"/>
                      </a:lnTo>
                      <a:lnTo>
                        <a:pt x="55" y="92"/>
                      </a:lnTo>
                      <a:lnTo>
                        <a:pt x="55" y="91"/>
                      </a:lnTo>
                      <a:lnTo>
                        <a:pt x="55" y="89"/>
                      </a:lnTo>
                      <a:lnTo>
                        <a:pt x="56" y="88"/>
                      </a:lnTo>
                      <a:lnTo>
                        <a:pt x="58" y="88"/>
                      </a:lnTo>
                      <a:lnTo>
                        <a:pt x="60" y="88"/>
                      </a:lnTo>
                      <a:lnTo>
                        <a:pt x="61" y="88"/>
                      </a:lnTo>
                      <a:lnTo>
                        <a:pt x="61" y="89"/>
                      </a:lnTo>
                      <a:close/>
                      <a:moveTo>
                        <a:pt x="89" y="133"/>
                      </a:moveTo>
                      <a:lnTo>
                        <a:pt x="101" y="152"/>
                      </a:lnTo>
                      <a:lnTo>
                        <a:pt x="101" y="153"/>
                      </a:lnTo>
                      <a:lnTo>
                        <a:pt x="101" y="154"/>
                      </a:lnTo>
                      <a:lnTo>
                        <a:pt x="100" y="156"/>
                      </a:lnTo>
                      <a:lnTo>
                        <a:pt x="98" y="158"/>
                      </a:lnTo>
                      <a:lnTo>
                        <a:pt x="96" y="158"/>
                      </a:lnTo>
                      <a:lnTo>
                        <a:pt x="95" y="156"/>
                      </a:lnTo>
                      <a:lnTo>
                        <a:pt x="94" y="155"/>
                      </a:lnTo>
                      <a:lnTo>
                        <a:pt x="82" y="136"/>
                      </a:lnTo>
                      <a:lnTo>
                        <a:pt x="82" y="135"/>
                      </a:lnTo>
                      <a:lnTo>
                        <a:pt x="82" y="134"/>
                      </a:lnTo>
                      <a:lnTo>
                        <a:pt x="82" y="133"/>
                      </a:lnTo>
                      <a:lnTo>
                        <a:pt x="84" y="132"/>
                      </a:lnTo>
                      <a:lnTo>
                        <a:pt x="85" y="132"/>
                      </a:lnTo>
                      <a:lnTo>
                        <a:pt x="87" y="132"/>
                      </a:lnTo>
                      <a:lnTo>
                        <a:pt x="88" y="132"/>
                      </a:lnTo>
                      <a:lnTo>
                        <a:pt x="89" y="133"/>
                      </a:lnTo>
                      <a:close/>
                      <a:moveTo>
                        <a:pt x="116" y="176"/>
                      </a:moveTo>
                      <a:lnTo>
                        <a:pt x="128" y="195"/>
                      </a:lnTo>
                      <a:lnTo>
                        <a:pt x="128" y="196"/>
                      </a:lnTo>
                      <a:lnTo>
                        <a:pt x="128" y="199"/>
                      </a:lnTo>
                      <a:lnTo>
                        <a:pt x="128" y="200"/>
                      </a:lnTo>
                      <a:lnTo>
                        <a:pt x="127" y="200"/>
                      </a:lnTo>
                      <a:lnTo>
                        <a:pt x="126" y="201"/>
                      </a:lnTo>
                      <a:lnTo>
                        <a:pt x="123" y="201"/>
                      </a:lnTo>
                      <a:lnTo>
                        <a:pt x="122" y="200"/>
                      </a:lnTo>
                      <a:lnTo>
                        <a:pt x="121" y="199"/>
                      </a:lnTo>
                      <a:lnTo>
                        <a:pt x="111" y="181"/>
                      </a:lnTo>
                      <a:lnTo>
                        <a:pt x="109" y="179"/>
                      </a:lnTo>
                      <a:lnTo>
                        <a:pt x="109" y="178"/>
                      </a:lnTo>
                      <a:lnTo>
                        <a:pt x="111" y="176"/>
                      </a:lnTo>
                      <a:lnTo>
                        <a:pt x="112" y="175"/>
                      </a:lnTo>
                      <a:lnTo>
                        <a:pt x="113" y="175"/>
                      </a:lnTo>
                      <a:lnTo>
                        <a:pt x="114" y="175"/>
                      </a:lnTo>
                      <a:lnTo>
                        <a:pt x="115" y="175"/>
                      </a:lnTo>
                      <a:lnTo>
                        <a:pt x="116" y="176"/>
                      </a:lnTo>
                      <a:close/>
                      <a:moveTo>
                        <a:pt x="143" y="220"/>
                      </a:moveTo>
                      <a:lnTo>
                        <a:pt x="155" y="239"/>
                      </a:lnTo>
                      <a:lnTo>
                        <a:pt x="155" y="240"/>
                      </a:lnTo>
                      <a:lnTo>
                        <a:pt x="155" y="242"/>
                      </a:lnTo>
                      <a:lnTo>
                        <a:pt x="155" y="243"/>
                      </a:lnTo>
                      <a:lnTo>
                        <a:pt x="154" y="245"/>
                      </a:lnTo>
                      <a:lnTo>
                        <a:pt x="153" y="245"/>
                      </a:lnTo>
                      <a:lnTo>
                        <a:pt x="152" y="245"/>
                      </a:lnTo>
                      <a:lnTo>
                        <a:pt x="149" y="243"/>
                      </a:lnTo>
                      <a:lnTo>
                        <a:pt x="138" y="225"/>
                      </a:lnTo>
                      <a:lnTo>
                        <a:pt x="136" y="222"/>
                      </a:lnTo>
                      <a:lnTo>
                        <a:pt x="136" y="221"/>
                      </a:lnTo>
                      <a:lnTo>
                        <a:pt x="138" y="220"/>
                      </a:lnTo>
                      <a:lnTo>
                        <a:pt x="139" y="219"/>
                      </a:lnTo>
                      <a:lnTo>
                        <a:pt x="140" y="219"/>
                      </a:lnTo>
                      <a:lnTo>
                        <a:pt x="141" y="219"/>
                      </a:lnTo>
                      <a:lnTo>
                        <a:pt x="142" y="219"/>
                      </a:lnTo>
                      <a:lnTo>
                        <a:pt x="143" y="220"/>
                      </a:lnTo>
                      <a:close/>
                      <a:moveTo>
                        <a:pt x="171" y="263"/>
                      </a:moveTo>
                      <a:lnTo>
                        <a:pt x="182" y="282"/>
                      </a:lnTo>
                      <a:lnTo>
                        <a:pt x="183" y="285"/>
                      </a:lnTo>
                      <a:lnTo>
                        <a:pt x="182" y="286"/>
                      </a:lnTo>
                      <a:lnTo>
                        <a:pt x="182" y="287"/>
                      </a:lnTo>
                      <a:lnTo>
                        <a:pt x="181" y="288"/>
                      </a:lnTo>
                      <a:lnTo>
                        <a:pt x="180" y="288"/>
                      </a:lnTo>
                      <a:lnTo>
                        <a:pt x="179" y="288"/>
                      </a:lnTo>
                      <a:lnTo>
                        <a:pt x="178" y="288"/>
                      </a:lnTo>
                      <a:lnTo>
                        <a:pt x="176" y="287"/>
                      </a:lnTo>
                      <a:lnTo>
                        <a:pt x="165" y="268"/>
                      </a:lnTo>
                      <a:lnTo>
                        <a:pt x="163" y="267"/>
                      </a:lnTo>
                      <a:lnTo>
                        <a:pt x="163" y="265"/>
                      </a:lnTo>
                      <a:lnTo>
                        <a:pt x="165" y="263"/>
                      </a:lnTo>
                      <a:lnTo>
                        <a:pt x="166" y="262"/>
                      </a:lnTo>
                      <a:lnTo>
                        <a:pt x="167" y="262"/>
                      </a:lnTo>
                      <a:lnTo>
                        <a:pt x="168" y="262"/>
                      </a:lnTo>
                      <a:lnTo>
                        <a:pt x="169" y="263"/>
                      </a:lnTo>
                      <a:lnTo>
                        <a:pt x="171" y="263"/>
                      </a:lnTo>
                      <a:close/>
                      <a:moveTo>
                        <a:pt x="198" y="308"/>
                      </a:moveTo>
                      <a:lnTo>
                        <a:pt x="209" y="326"/>
                      </a:lnTo>
                      <a:lnTo>
                        <a:pt x="210" y="328"/>
                      </a:lnTo>
                      <a:lnTo>
                        <a:pt x="210" y="329"/>
                      </a:lnTo>
                      <a:lnTo>
                        <a:pt x="209" y="330"/>
                      </a:lnTo>
                      <a:lnTo>
                        <a:pt x="208" y="332"/>
                      </a:lnTo>
                      <a:lnTo>
                        <a:pt x="207" y="332"/>
                      </a:lnTo>
                      <a:lnTo>
                        <a:pt x="206" y="332"/>
                      </a:lnTo>
                      <a:lnTo>
                        <a:pt x="205" y="332"/>
                      </a:lnTo>
                      <a:lnTo>
                        <a:pt x="203" y="330"/>
                      </a:lnTo>
                      <a:lnTo>
                        <a:pt x="192" y="312"/>
                      </a:lnTo>
                      <a:lnTo>
                        <a:pt x="192" y="310"/>
                      </a:lnTo>
                      <a:lnTo>
                        <a:pt x="192" y="308"/>
                      </a:lnTo>
                      <a:lnTo>
                        <a:pt x="192" y="307"/>
                      </a:lnTo>
                      <a:lnTo>
                        <a:pt x="193" y="307"/>
                      </a:lnTo>
                      <a:lnTo>
                        <a:pt x="194" y="306"/>
                      </a:lnTo>
                      <a:lnTo>
                        <a:pt x="195" y="306"/>
                      </a:lnTo>
                      <a:lnTo>
                        <a:pt x="198" y="307"/>
                      </a:lnTo>
                      <a:lnTo>
                        <a:pt x="198" y="308"/>
                      </a:lnTo>
                      <a:close/>
                      <a:moveTo>
                        <a:pt x="226" y="352"/>
                      </a:moveTo>
                      <a:lnTo>
                        <a:pt x="238" y="370"/>
                      </a:lnTo>
                      <a:lnTo>
                        <a:pt x="238" y="372"/>
                      </a:lnTo>
                      <a:lnTo>
                        <a:pt x="238" y="373"/>
                      </a:lnTo>
                      <a:lnTo>
                        <a:pt x="236" y="374"/>
                      </a:lnTo>
                      <a:lnTo>
                        <a:pt x="236" y="375"/>
                      </a:lnTo>
                      <a:lnTo>
                        <a:pt x="234" y="375"/>
                      </a:lnTo>
                      <a:lnTo>
                        <a:pt x="233" y="375"/>
                      </a:lnTo>
                      <a:lnTo>
                        <a:pt x="232" y="375"/>
                      </a:lnTo>
                      <a:lnTo>
                        <a:pt x="230" y="374"/>
                      </a:lnTo>
                      <a:lnTo>
                        <a:pt x="219" y="355"/>
                      </a:lnTo>
                      <a:lnTo>
                        <a:pt x="219" y="354"/>
                      </a:lnTo>
                      <a:lnTo>
                        <a:pt x="219" y="353"/>
                      </a:lnTo>
                      <a:lnTo>
                        <a:pt x="219" y="350"/>
                      </a:lnTo>
                      <a:lnTo>
                        <a:pt x="220" y="350"/>
                      </a:lnTo>
                      <a:lnTo>
                        <a:pt x="221" y="349"/>
                      </a:lnTo>
                      <a:lnTo>
                        <a:pt x="223" y="349"/>
                      </a:lnTo>
                      <a:lnTo>
                        <a:pt x="225" y="350"/>
                      </a:lnTo>
                      <a:lnTo>
                        <a:pt x="226" y="352"/>
                      </a:lnTo>
                      <a:close/>
                      <a:moveTo>
                        <a:pt x="253" y="395"/>
                      </a:moveTo>
                      <a:lnTo>
                        <a:pt x="265" y="414"/>
                      </a:lnTo>
                      <a:lnTo>
                        <a:pt x="265" y="415"/>
                      </a:lnTo>
                      <a:lnTo>
                        <a:pt x="265" y="416"/>
                      </a:lnTo>
                      <a:lnTo>
                        <a:pt x="265" y="417"/>
                      </a:lnTo>
                      <a:lnTo>
                        <a:pt x="263" y="419"/>
                      </a:lnTo>
                      <a:lnTo>
                        <a:pt x="261" y="419"/>
                      </a:lnTo>
                      <a:lnTo>
                        <a:pt x="260" y="419"/>
                      </a:lnTo>
                      <a:lnTo>
                        <a:pt x="259" y="419"/>
                      </a:lnTo>
                      <a:lnTo>
                        <a:pt x="258" y="417"/>
                      </a:lnTo>
                      <a:lnTo>
                        <a:pt x="246" y="399"/>
                      </a:lnTo>
                      <a:lnTo>
                        <a:pt x="246" y="397"/>
                      </a:lnTo>
                      <a:lnTo>
                        <a:pt x="246" y="396"/>
                      </a:lnTo>
                      <a:lnTo>
                        <a:pt x="246" y="395"/>
                      </a:lnTo>
                      <a:lnTo>
                        <a:pt x="247" y="394"/>
                      </a:lnTo>
                      <a:lnTo>
                        <a:pt x="249" y="393"/>
                      </a:lnTo>
                      <a:lnTo>
                        <a:pt x="250" y="393"/>
                      </a:lnTo>
                      <a:lnTo>
                        <a:pt x="252" y="394"/>
                      </a:lnTo>
                      <a:lnTo>
                        <a:pt x="253" y="395"/>
                      </a:lnTo>
                      <a:close/>
                      <a:moveTo>
                        <a:pt x="280" y="439"/>
                      </a:moveTo>
                      <a:lnTo>
                        <a:pt x="292" y="457"/>
                      </a:lnTo>
                      <a:lnTo>
                        <a:pt x="292" y="459"/>
                      </a:lnTo>
                      <a:lnTo>
                        <a:pt x="292" y="460"/>
                      </a:lnTo>
                      <a:lnTo>
                        <a:pt x="292" y="461"/>
                      </a:lnTo>
                      <a:lnTo>
                        <a:pt x="290" y="462"/>
                      </a:lnTo>
                      <a:lnTo>
                        <a:pt x="289" y="462"/>
                      </a:lnTo>
                      <a:lnTo>
                        <a:pt x="287" y="462"/>
                      </a:lnTo>
                      <a:lnTo>
                        <a:pt x="286" y="462"/>
                      </a:lnTo>
                      <a:lnTo>
                        <a:pt x="286" y="461"/>
                      </a:lnTo>
                      <a:lnTo>
                        <a:pt x="274" y="442"/>
                      </a:lnTo>
                      <a:lnTo>
                        <a:pt x="273" y="441"/>
                      </a:lnTo>
                      <a:lnTo>
                        <a:pt x="273" y="440"/>
                      </a:lnTo>
                      <a:lnTo>
                        <a:pt x="274" y="439"/>
                      </a:lnTo>
                      <a:lnTo>
                        <a:pt x="275" y="437"/>
                      </a:lnTo>
                      <a:lnTo>
                        <a:pt x="276" y="436"/>
                      </a:lnTo>
                      <a:lnTo>
                        <a:pt x="278" y="436"/>
                      </a:lnTo>
                      <a:lnTo>
                        <a:pt x="279" y="437"/>
                      </a:lnTo>
                      <a:lnTo>
                        <a:pt x="280" y="439"/>
                      </a:lnTo>
                      <a:close/>
                      <a:moveTo>
                        <a:pt x="307" y="482"/>
                      </a:moveTo>
                      <a:lnTo>
                        <a:pt x="319" y="501"/>
                      </a:lnTo>
                      <a:lnTo>
                        <a:pt x="319" y="502"/>
                      </a:lnTo>
                      <a:lnTo>
                        <a:pt x="319" y="503"/>
                      </a:lnTo>
                      <a:lnTo>
                        <a:pt x="319" y="504"/>
                      </a:lnTo>
                      <a:lnTo>
                        <a:pt x="318" y="506"/>
                      </a:lnTo>
                      <a:lnTo>
                        <a:pt x="316" y="507"/>
                      </a:lnTo>
                      <a:lnTo>
                        <a:pt x="315" y="507"/>
                      </a:lnTo>
                      <a:lnTo>
                        <a:pt x="314" y="506"/>
                      </a:lnTo>
                      <a:lnTo>
                        <a:pt x="313" y="504"/>
                      </a:lnTo>
                      <a:lnTo>
                        <a:pt x="301" y="486"/>
                      </a:lnTo>
                      <a:lnTo>
                        <a:pt x="300" y="484"/>
                      </a:lnTo>
                      <a:lnTo>
                        <a:pt x="300" y="483"/>
                      </a:lnTo>
                      <a:lnTo>
                        <a:pt x="301" y="482"/>
                      </a:lnTo>
                      <a:lnTo>
                        <a:pt x="302" y="481"/>
                      </a:lnTo>
                      <a:lnTo>
                        <a:pt x="303" y="480"/>
                      </a:lnTo>
                      <a:lnTo>
                        <a:pt x="305" y="481"/>
                      </a:lnTo>
                      <a:lnTo>
                        <a:pt x="306" y="481"/>
                      </a:lnTo>
                      <a:lnTo>
                        <a:pt x="307" y="482"/>
                      </a:lnTo>
                      <a:close/>
                      <a:moveTo>
                        <a:pt x="334" y="526"/>
                      </a:moveTo>
                      <a:lnTo>
                        <a:pt x="346" y="544"/>
                      </a:lnTo>
                      <a:lnTo>
                        <a:pt x="347" y="546"/>
                      </a:lnTo>
                      <a:lnTo>
                        <a:pt x="347" y="547"/>
                      </a:lnTo>
                      <a:lnTo>
                        <a:pt x="346" y="548"/>
                      </a:lnTo>
                      <a:lnTo>
                        <a:pt x="345" y="549"/>
                      </a:lnTo>
                      <a:lnTo>
                        <a:pt x="343" y="550"/>
                      </a:lnTo>
                      <a:lnTo>
                        <a:pt x="342" y="550"/>
                      </a:lnTo>
                      <a:lnTo>
                        <a:pt x="341" y="549"/>
                      </a:lnTo>
                      <a:lnTo>
                        <a:pt x="340" y="548"/>
                      </a:lnTo>
                      <a:lnTo>
                        <a:pt x="328" y="529"/>
                      </a:lnTo>
                      <a:lnTo>
                        <a:pt x="328" y="528"/>
                      </a:lnTo>
                      <a:lnTo>
                        <a:pt x="328" y="527"/>
                      </a:lnTo>
                      <a:lnTo>
                        <a:pt x="328" y="526"/>
                      </a:lnTo>
                      <a:lnTo>
                        <a:pt x="329" y="524"/>
                      </a:lnTo>
                      <a:lnTo>
                        <a:pt x="330" y="524"/>
                      </a:lnTo>
                      <a:lnTo>
                        <a:pt x="332" y="524"/>
                      </a:lnTo>
                      <a:lnTo>
                        <a:pt x="333" y="524"/>
                      </a:lnTo>
                      <a:lnTo>
                        <a:pt x="334" y="526"/>
                      </a:lnTo>
                      <a:close/>
                      <a:moveTo>
                        <a:pt x="361" y="569"/>
                      </a:moveTo>
                      <a:lnTo>
                        <a:pt x="372" y="584"/>
                      </a:lnTo>
                      <a:lnTo>
                        <a:pt x="372" y="587"/>
                      </a:lnTo>
                      <a:lnTo>
                        <a:pt x="372" y="588"/>
                      </a:lnTo>
                      <a:lnTo>
                        <a:pt x="372" y="589"/>
                      </a:lnTo>
                      <a:lnTo>
                        <a:pt x="370" y="590"/>
                      </a:lnTo>
                      <a:lnTo>
                        <a:pt x="369" y="590"/>
                      </a:lnTo>
                      <a:lnTo>
                        <a:pt x="367" y="590"/>
                      </a:lnTo>
                      <a:lnTo>
                        <a:pt x="366" y="590"/>
                      </a:lnTo>
                      <a:lnTo>
                        <a:pt x="365" y="589"/>
                      </a:lnTo>
                      <a:lnTo>
                        <a:pt x="355" y="574"/>
                      </a:lnTo>
                      <a:lnTo>
                        <a:pt x="355" y="571"/>
                      </a:lnTo>
                      <a:lnTo>
                        <a:pt x="355" y="570"/>
                      </a:lnTo>
                      <a:lnTo>
                        <a:pt x="355" y="569"/>
                      </a:lnTo>
                      <a:lnTo>
                        <a:pt x="356" y="568"/>
                      </a:lnTo>
                      <a:lnTo>
                        <a:pt x="357" y="568"/>
                      </a:lnTo>
                      <a:lnTo>
                        <a:pt x="360" y="568"/>
                      </a:lnTo>
                      <a:lnTo>
                        <a:pt x="361" y="568"/>
                      </a:lnTo>
                      <a:lnTo>
                        <a:pt x="361" y="569"/>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48" name="Freeform 16"/>
                <p:cNvSpPr>
                  <a:spLocks noEditPoints="1"/>
                </p:cNvSpPr>
                <p:nvPr/>
              </p:nvSpPr>
              <p:spPr bwMode="auto">
                <a:xfrm>
                  <a:off x="4809" y="2856"/>
                  <a:ext cx="370" cy="397"/>
                </a:xfrm>
                <a:custGeom>
                  <a:avLst/>
                  <a:gdLst>
                    <a:gd name="T0" fmla="*/ 351 w 370"/>
                    <a:gd name="T1" fmla="*/ 23 h 397"/>
                    <a:gd name="T2" fmla="*/ 348 w 370"/>
                    <a:gd name="T3" fmla="*/ 20 h 397"/>
                    <a:gd name="T4" fmla="*/ 365 w 370"/>
                    <a:gd name="T5" fmla="*/ 0 h 397"/>
                    <a:gd name="T6" fmla="*/ 370 w 370"/>
                    <a:gd name="T7" fmla="*/ 1 h 397"/>
                    <a:gd name="T8" fmla="*/ 369 w 370"/>
                    <a:gd name="T9" fmla="*/ 6 h 397"/>
                    <a:gd name="T10" fmla="*/ 316 w 370"/>
                    <a:gd name="T11" fmla="*/ 60 h 397"/>
                    <a:gd name="T12" fmla="*/ 313 w 370"/>
                    <a:gd name="T13" fmla="*/ 58 h 397"/>
                    <a:gd name="T14" fmla="*/ 330 w 370"/>
                    <a:gd name="T15" fmla="*/ 38 h 397"/>
                    <a:gd name="T16" fmla="*/ 335 w 370"/>
                    <a:gd name="T17" fmla="*/ 39 h 397"/>
                    <a:gd name="T18" fmla="*/ 334 w 370"/>
                    <a:gd name="T19" fmla="*/ 44 h 397"/>
                    <a:gd name="T20" fmla="*/ 282 w 370"/>
                    <a:gd name="T21" fmla="*/ 98 h 397"/>
                    <a:gd name="T22" fmla="*/ 277 w 370"/>
                    <a:gd name="T23" fmla="*/ 96 h 397"/>
                    <a:gd name="T24" fmla="*/ 295 w 370"/>
                    <a:gd name="T25" fmla="*/ 76 h 397"/>
                    <a:gd name="T26" fmla="*/ 300 w 370"/>
                    <a:gd name="T27" fmla="*/ 77 h 397"/>
                    <a:gd name="T28" fmla="*/ 300 w 370"/>
                    <a:gd name="T29" fmla="*/ 81 h 397"/>
                    <a:gd name="T30" fmla="*/ 247 w 370"/>
                    <a:gd name="T31" fmla="*/ 136 h 397"/>
                    <a:gd name="T32" fmla="*/ 242 w 370"/>
                    <a:gd name="T33" fmla="*/ 133 h 397"/>
                    <a:gd name="T34" fmla="*/ 260 w 370"/>
                    <a:gd name="T35" fmla="*/ 113 h 397"/>
                    <a:gd name="T36" fmla="*/ 264 w 370"/>
                    <a:gd name="T37" fmla="*/ 114 h 397"/>
                    <a:gd name="T38" fmla="*/ 264 w 370"/>
                    <a:gd name="T39" fmla="*/ 119 h 397"/>
                    <a:gd name="T40" fmla="*/ 211 w 370"/>
                    <a:gd name="T41" fmla="*/ 173 h 397"/>
                    <a:gd name="T42" fmla="*/ 208 w 370"/>
                    <a:gd name="T43" fmla="*/ 171 h 397"/>
                    <a:gd name="T44" fmla="*/ 224 w 370"/>
                    <a:gd name="T45" fmla="*/ 151 h 397"/>
                    <a:gd name="T46" fmla="*/ 229 w 370"/>
                    <a:gd name="T47" fmla="*/ 152 h 397"/>
                    <a:gd name="T48" fmla="*/ 229 w 370"/>
                    <a:gd name="T49" fmla="*/ 157 h 397"/>
                    <a:gd name="T50" fmla="*/ 176 w 370"/>
                    <a:gd name="T51" fmla="*/ 211 h 397"/>
                    <a:gd name="T52" fmla="*/ 173 w 370"/>
                    <a:gd name="T53" fmla="*/ 207 h 397"/>
                    <a:gd name="T54" fmla="*/ 189 w 370"/>
                    <a:gd name="T55" fmla="*/ 188 h 397"/>
                    <a:gd name="T56" fmla="*/ 195 w 370"/>
                    <a:gd name="T57" fmla="*/ 190 h 397"/>
                    <a:gd name="T58" fmla="*/ 194 w 370"/>
                    <a:gd name="T59" fmla="*/ 194 h 397"/>
                    <a:gd name="T60" fmla="*/ 141 w 370"/>
                    <a:gd name="T61" fmla="*/ 248 h 397"/>
                    <a:gd name="T62" fmla="*/ 137 w 370"/>
                    <a:gd name="T63" fmla="*/ 245 h 397"/>
                    <a:gd name="T64" fmla="*/ 155 w 370"/>
                    <a:gd name="T65" fmla="*/ 226 h 397"/>
                    <a:gd name="T66" fmla="*/ 160 w 370"/>
                    <a:gd name="T67" fmla="*/ 227 h 397"/>
                    <a:gd name="T68" fmla="*/ 158 w 370"/>
                    <a:gd name="T69" fmla="*/ 232 h 397"/>
                    <a:gd name="T70" fmla="*/ 106 w 370"/>
                    <a:gd name="T71" fmla="*/ 286 h 397"/>
                    <a:gd name="T72" fmla="*/ 102 w 370"/>
                    <a:gd name="T73" fmla="*/ 282 h 397"/>
                    <a:gd name="T74" fmla="*/ 120 w 370"/>
                    <a:gd name="T75" fmla="*/ 264 h 397"/>
                    <a:gd name="T76" fmla="*/ 124 w 370"/>
                    <a:gd name="T77" fmla="*/ 265 h 397"/>
                    <a:gd name="T78" fmla="*/ 123 w 370"/>
                    <a:gd name="T79" fmla="*/ 270 h 397"/>
                    <a:gd name="T80" fmla="*/ 71 w 370"/>
                    <a:gd name="T81" fmla="*/ 324 h 397"/>
                    <a:gd name="T82" fmla="*/ 67 w 370"/>
                    <a:gd name="T83" fmla="*/ 320 h 397"/>
                    <a:gd name="T84" fmla="*/ 84 w 370"/>
                    <a:gd name="T85" fmla="*/ 301 h 397"/>
                    <a:gd name="T86" fmla="*/ 89 w 370"/>
                    <a:gd name="T87" fmla="*/ 302 h 397"/>
                    <a:gd name="T88" fmla="*/ 89 w 370"/>
                    <a:gd name="T89" fmla="*/ 307 h 397"/>
                    <a:gd name="T90" fmla="*/ 36 w 370"/>
                    <a:gd name="T91" fmla="*/ 361 h 397"/>
                    <a:gd name="T92" fmla="*/ 31 w 370"/>
                    <a:gd name="T93" fmla="*/ 358 h 397"/>
                    <a:gd name="T94" fmla="*/ 49 w 370"/>
                    <a:gd name="T95" fmla="*/ 339 h 397"/>
                    <a:gd name="T96" fmla="*/ 54 w 370"/>
                    <a:gd name="T97" fmla="*/ 340 h 397"/>
                    <a:gd name="T98" fmla="*/ 54 w 370"/>
                    <a:gd name="T99" fmla="*/ 345 h 397"/>
                    <a:gd name="T100" fmla="*/ 3 w 370"/>
                    <a:gd name="T101" fmla="*/ 397 h 397"/>
                    <a:gd name="T102" fmla="*/ 0 w 370"/>
                    <a:gd name="T103" fmla="*/ 393 h 397"/>
                    <a:gd name="T104" fmla="*/ 14 w 370"/>
                    <a:gd name="T105" fmla="*/ 377 h 397"/>
                    <a:gd name="T106" fmla="*/ 19 w 370"/>
                    <a:gd name="T107" fmla="*/ 378 h 397"/>
                    <a:gd name="T108" fmla="*/ 19 w 370"/>
                    <a:gd name="T109" fmla="*/ 382 h 3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97">
                      <a:moveTo>
                        <a:pt x="369" y="6"/>
                      </a:moveTo>
                      <a:lnTo>
                        <a:pt x="354" y="23"/>
                      </a:lnTo>
                      <a:lnTo>
                        <a:pt x="352" y="23"/>
                      </a:lnTo>
                      <a:lnTo>
                        <a:pt x="351" y="23"/>
                      </a:lnTo>
                      <a:lnTo>
                        <a:pt x="350" y="23"/>
                      </a:lnTo>
                      <a:lnTo>
                        <a:pt x="349" y="23"/>
                      </a:lnTo>
                      <a:lnTo>
                        <a:pt x="348" y="21"/>
                      </a:lnTo>
                      <a:lnTo>
                        <a:pt x="348" y="20"/>
                      </a:lnTo>
                      <a:lnTo>
                        <a:pt x="348" y="18"/>
                      </a:lnTo>
                      <a:lnTo>
                        <a:pt x="349" y="17"/>
                      </a:lnTo>
                      <a:lnTo>
                        <a:pt x="364" y="1"/>
                      </a:lnTo>
                      <a:lnTo>
                        <a:pt x="365" y="0"/>
                      </a:lnTo>
                      <a:lnTo>
                        <a:pt x="367" y="0"/>
                      </a:lnTo>
                      <a:lnTo>
                        <a:pt x="368" y="0"/>
                      </a:lnTo>
                      <a:lnTo>
                        <a:pt x="369" y="0"/>
                      </a:lnTo>
                      <a:lnTo>
                        <a:pt x="370" y="1"/>
                      </a:lnTo>
                      <a:lnTo>
                        <a:pt x="370" y="4"/>
                      </a:lnTo>
                      <a:lnTo>
                        <a:pt x="370" y="5"/>
                      </a:lnTo>
                      <a:lnTo>
                        <a:pt x="369" y="6"/>
                      </a:lnTo>
                      <a:close/>
                      <a:moveTo>
                        <a:pt x="334" y="44"/>
                      </a:moveTo>
                      <a:lnTo>
                        <a:pt x="320" y="60"/>
                      </a:lnTo>
                      <a:lnTo>
                        <a:pt x="318" y="60"/>
                      </a:lnTo>
                      <a:lnTo>
                        <a:pt x="316" y="60"/>
                      </a:lnTo>
                      <a:lnTo>
                        <a:pt x="315" y="60"/>
                      </a:lnTo>
                      <a:lnTo>
                        <a:pt x="314" y="60"/>
                      </a:lnTo>
                      <a:lnTo>
                        <a:pt x="313" y="59"/>
                      </a:lnTo>
                      <a:lnTo>
                        <a:pt x="313" y="58"/>
                      </a:lnTo>
                      <a:lnTo>
                        <a:pt x="313" y="56"/>
                      </a:lnTo>
                      <a:lnTo>
                        <a:pt x="314" y="54"/>
                      </a:lnTo>
                      <a:lnTo>
                        <a:pt x="329" y="39"/>
                      </a:lnTo>
                      <a:lnTo>
                        <a:pt x="330" y="38"/>
                      </a:lnTo>
                      <a:lnTo>
                        <a:pt x="331" y="38"/>
                      </a:lnTo>
                      <a:lnTo>
                        <a:pt x="332" y="38"/>
                      </a:lnTo>
                      <a:lnTo>
                        <a:pt x="334" y="38"/>
                      </a:lnTo>
                      <a:lnTo>
                        <a:pt x="335" y="39"/>
                      </a:lnTo>
                      <a:lnTo>
                        <a:pt x="335" y="41"/>
                      </a:lnTo>
                      <a:lnTo>
                        <a:pt x="335" y="43"/>
                      </a:lnTo>
                      <a:lnTo>
                        <a:pt x="334" y="44"/>
                      </a:lnTo>
                      <a:close/>
                      <a:moveTo>
                        <a:pt x="300" y="81"/>
                      </a:moveTo>
                      <a:lnTo>
                        <a:pt x="284" y="98"/>
                      </a:lnTo>
                      <a:lnTo>
                        <a:pt x="283" y="98"/>
                      </a:lnTo>
                      <a:lnTo>
                        <a:pt x="282" y="98"/>
                      </a:lnTo>
                      <a:lnTo>
                        <a:pt x="280" y="98"/>
                      </a:lnTo>
                      <a:lnTo>
                        <a:pt x="278" y="98"/>
                      </a:lnTo>
                      <a:lnTo>
                        <a:pt x="278" y="97"/>
                      </a:lnTo>
                      <a:lnTo>
                        <a:pt x="277" y="96"/>
                      </a:lnTo>
                      <a:lnTo>
                        <a:pt x="278" y="93"/>
                      </a:lnTo>
                      <a:lnTo>
                        <a:pt x="278" y="92"/>
                      </a:lnTo>
                      <a:lnTo>
                        <a:pt x="294" y="77"/>
                      </a:lnTo>
                      <a:lnTo>
                        <a:pt x="295" y="76"/>
                      </a:lnTo>
                      <a:lnTo>
                        <a:pt x="296" y="76"/>
                      </a:lnTo>
                      <a:lnTo>
                        <a:pt x="297" y="76"/>
                      </a:lnTo>
                      <a:lnTo>
                        <a:pt x="298" y="76"/>
                      </a:lnTo>
                      <a:lnTo>
                        <a:pt x="300" y="77"/>
                      </a:lnTo>
                      <a:lnTo>
                        <a:pt x="300" y="79"/>
                      </a:lnTo>
                      <a:lnTo>
                        <a:pt x="300" y="80"/>
                      </a:lnTo>
                      <a:lnTo>
                        <a:pt x="300" y="81"/>
                      </a:lnTo>
                      <a:close/>
                      <a:moveTo>
                        <a:pt x="264" y="119"/>
                      </a:moveTo>
                      <a:lnTo>
                        <a:pt x="249" y="136"/>
                      </a:lnTo>
                      <a:lnTo>
                        <a:pt x="248" y="136"/>
                      </a:lnTo>
                      <a:lnTo>
                        <a:pt x="247" y="136"/>
                      </a:lnTo>
                      <a:lnTo>
                        <a:pt x="245" y="136"/>
                      </a:lnTo>
                      <a:lnTo>
                        <a:pt x="243" y="136"/>
                      </a:lnTo>
                      <a:lnTo>
                        <a:pt x="243" y="134"/>
                      </a:lnTo>
                      <a:lnTo>
                        <a:pt x="242" y="133"/>
                      </a:lnTo>
                      <a:lnTo>
                        <a:pt x="243" y="131"/>
                      </a:lnTo>
                      <a:lnTo>
                        <a:pt x="243" y="130"/>
                      </a:lnTo>
                      <a:lnTo>
                        <a:pt x="258" y="114"/>
                      </a:lnTo>
                      <a:lnTo>
                        <a:pt x="260" y="113"/>
                      </a:lnTo>
                      <a:lnTo>
                        <a:pt x="261" y="113"/>
                      </a:lnTo>
                      <a:lnTo>
                        <a:pt x="262" y="113"/>
                      </a:lnTo>
                      <a:lnTo>
                        <a:pt x="264" y="113"/>
                      </a:lnTo>
                      <a:lnTo>
                        <a:pt x="264" y="114"/>
                      </a:lnTo>
                      <a:lnTo>
                        <a:pt x="265" y="117"/>
                      </a:lnTo>
                      <a:lnTo>
                        <a:pt x="264" y="118"/>
                      </a:lnTo>
                      <a:lnTo>
                        <a:pt x="264" y="119"/>
                      </a:lnTo>
                      <a:close/>
                      <a:moveTo>
                        <a:pt x="229" y="157"/>
                      </a:moveTo>
                      <a:lnTo>
                        <a:pt x="214" y="173"/>
                      </a:lnTo>
                      <a:lnTo>
                        <a:pt x="213" y="173"/>
                      </a:lnTo>
                      <a:lnTo>
                        <a:pt x="211" y="173"/>
                      </a:lnTo>
                      <a:lnTo>
                        <a:pt x="210" y="173"/>
                      </a:lnTo>
                      <a:lnTo>
                        <a:pt x="209" y="173"/>
                      </a:lnTo>
                      <a:lnTo>
                        <a:pt x="208" y="172"/>
                      </a:lnTo>
                      <a:lnTo>
                        <a:pt x="208" y="171"/>
                      </a:lnTo>
                      <a:lnTo>
                        <a:pt x="208" y="168"/>
                      </a:lnTo>
                      <a:lnTo>
                        <a:pt x="209" y="167"/>
                      </a:lnTo>
                      <a:lnTo>
                        <a:pt x="223" y="152"/>
                      </a:lnTo>
                      <a:lnTo>
                        <a:pt x="224" y="151"/>
                      </a:lnTo>
                      <a:lnTo>
                        <a:pt x="225" y="151"/>
                      </a:lnTo>
                      <a:lnTo>
                        <a:pt x="228" y="151"/>
                      </a:lnTo>
                      <a:lnTo>
                        <a:pt x="229" y="151"/>
                      </a:lnTo>
                      <a:lnTo>
                        <a:pt x="229" y="152"/>
                      </a:lnTo>
                      <a:lnTo>
                        <a:pt x="230" y="154"/>
                      </a:lnTo>
                      <a:lnTo>
                        <a:pt x="229" y="156"/>
                      </a:lnTo>
                      <a:lnTo>
                        <a:pt x="229" y="157"/>
                      </a:lnTo>
                      <a:close/>
                      <a:moveTo>
                        <a:pt x="194" y="194"/>
                      </a:moveTo>
                      <a:lnTo>
                        <a:pt x="178" y="211"/>
                      </a:lnTo>
                      <a:lnTo>
                        <a:pt x="177" y="211"/>
                      </a:lnTo>
                      <a:lnTo>
                        <a:pt x="176" y="211"/>
                      </a:lnTo>
                      <a:lnTo>
                        <a:pt x="175" y="211"/>
                      </a:lnTo>
                      <a:lnTo>
                        <a:pt x="174" y="211"/>
                      </a:lnTo>
                      <a:lnTo>
                        <a:pt x="173" y="210"/>
                      </a:lnTo>
                      <a:lnTo>
                        <a:pt x="173" y="207"/>
                      </a:lnTo>
                      <a:lnTo>
                        <a:pt x="173" y="206"/>
                      </a:lnTo>
                      <a:lnTo>
                        <a:pt x="174" y="205"/>
                      </a:lnTo>
                      <a:lnTo>
                        <a:pt x="188" y="190"/>
                      </a:lnTo>
                      <a:lnTo>
                        <a:pt x="189" y="188"/>
                      </a:lnTo>
                      <a:lnTo>
                        <a:pt x="191" y="188"/>
                      </a:lnTo>
                      <a:lnTo>
                        <a:pt x="193" y="188"/>
                      </a:lnTo>
                      <a:lnTo>
                        <a:pt x="194" y="188"/>
                      </a:lnTo>
                      <a:lnTo>
                        <a:pt x="195" y="190"/>
                      </a:lnTo>
                      <a:lnTo>
                        <a:pt x="195" y="192"/>
                      </a:lnTo>
                      <a:lnTo>
                        <a:pt x="195" y="193"/>
                      </a:lnTo>
                      <a:lnTo>
                        <a:pt x="194" y="194"/>
                      </a:lnTo>
                      <a:close/>
                      <a:moveTo>
                        <a:pt x="158" y="232"/>
                      </a:moveTo>
                      <a:lnTo>
                        <a:pt x="143" y="248"/>
                      </a:lnTo>
                      <a:lnTo>
                        <a:pt x="142" y="248"/>
                      </a:lnTo>
                      <a:lnTo>
                        <a:pt x="141" y="248"/>
                      </a:lnTo>
                      <a:lnTo>
                        <a:pt x="140" y="248"/>
                      </a:lnTo>
                      <a:lnTo>
                        <a:pt x="138" y="248"/>
                      </a:lnTo>
                      <a:lnTo>
                        <a:pt x="137" y="247"/>
                      </a:lnTo>
                      <a:lnTo>
                        <a:pt x="137" y="245"/>
                      </a:lnTo>
                      <a:lnTo>
                        <a:pt x="137" y="244"/>
                      </a:lnTo>
                      <a:lnTo>
                        <a:pt x="138" y="243"/>
                      </a:lnTo>
                      <a:lnTo>
                        <a:pt x="154" y="227"/>
                      </a:lnTo>
                      <a:lnTo>
                        <a:pt x="155" y="226"/>
                      </a:lnTo>
                      <a:lnTo>
                        <a:pt x="156" y="226"/>
                      </a:lnTo>
                      <a:lnTo>
                        <a:pt x="157" y="226"/>
                      </a:lnTo>
                      <a:lnTo>
                        <a:pt x="158" y="226"/>
                      </a:lnTo>
                      <a:lnTo>
                        <a:pt x="160" y="227"/>
                      </a:lnTo>
                      <a:lnTo>
                        <a:pt x="160" y="230"/>
                      </a:lnTo>
                      <a:lnTo>
                        <a:pt x="160" y="231"/>
                      </a:lnTo>
                      <a:lnTo>
                        <a:pt x="158" y="232"/>
                      </a:lnTo>
                      <a:close/>
                      <a:moveTo>
                        <a:pt x="123" y="270"/>
                      </a:moveTo>
                      <a:lnTo>
                        <a:pt x="109" y="286"/>
                      </a:lnTo>
                      <a:lnTo>
                        <a:pt x="108" y="286"/>
                      </a:lnTo>
                      <a:lnTo>
                        <a:pt x="106" y="286"/>
                      </a:lnTo>
                      <a:lnTo>
                        <a:pt x="104" y="286"/>
                      </a:lnTo>
                      <a:lnTo>
                        <a:pt x="103" y="286"/>
                      </a:lnTo>
                      <a:lnTo>
                        <a:pt x="102" y="285"/>
                      </a:lnTo>
                      <a:lnTo>
                        <a:pt x="102" y="282"/>
                      </a:lnTo>
                      <a:lnTo>
                        <a:pt x="102" y="281"/>
                      </a:lnTo>
                      <a:lnTo>
                        <a:pt x="103" y="280"/>
                      </a:lnTo>
                      <a:lnTo>
                        <a:pt x="118" y="265"/>
                      </a:lnTo>
                      <a:lnTo>
                        <a:pt x="120" y="264"/>
                      </a:lnTo>
                      <a:lnTo>
                        <a:pt x="121" y="264"/>
                      </a:lnTo>
                      <a:lnTo>
                        <a:pt x="122" y="264"/>
                      </a:lnTo>
                      <a:lnTo>
                        <a:pt x="123" y="264"/>
                      </a:lnTo>
                      <a:lnTo>
                        <a:pt x="124" y="265"/>
                      </a:lnTo>
                      <a:lnTo>
                        <a:pt x="124" y="267"/>
                      </a:lnTo>
                      <a:lnTo>
                        <a:pt x="124" y="268"/>
                      </a:lnTo>
                      <a:lnTo>
                        <a:pt x="123" y="270"/>
                      </a:lnTo>
                      <a:close/>
                      <a:moveTo>
                        <a:pt x="89" y="307"/>
                      </a:moveTo>
                      <a:lnTo>
                        <a:pt x="74" y="324"/>
                      </a:lnTo>
                      <a:lnTo>
                        <a:pt x="73" y="324"/>
                      </a:lnTo>
                      <a:lnTo>
                        <a:pt x="71" y="324"/>
                      </a:lnTo>
                      <a:lnTo>
                        <a:pt x="69" y="324"/>
                      </a:lnTo>
                      <a:lnTo>
                        <a:pt x="68" y="324"/>
                      </a:lnTo>
                      <a:lnTo>
                        <a:pt x="68" y="322"/>
                      </a:lnTo>
                      <a:lnTo>
                        <a:pt x="67" y="320"/>
                      </a:lnTo>
                      <a:lnTo>
                        <a:pt x="67" y="319"/>
                      </a:lnTo>
                      <a:lnTo>
                        <a:pt x="68" y="318"/>
                      </a:lnTo>
                      <a:lnTo>
                        <a:pt x="83" y="302"/>
                      </a:lnTo>
                      <a:lnTo>
                        <a:pt x="84" y="301"/>
                      </a:lnTo>
                      <a:lnTo>
                        <a:pt x="86" y="301"/>
                      </a:lnTo>
                      <a:lnTo>
                        <a:pt x="87" y="301"/>
                      </a:lnTo>
                      <a:lnTo>
                        <a:pt x="88" y="301"/>
                      </a:lnTo>
                      <a:lnTo>
                        <a:pt x="89" y="302"/>
                      </a:lnTo>
                      <a:lnTo>
                        <a:pt x="89" y="305"/>
                      </a:lnTo>
                      <a:lnTo>
                        <a:pt x="89" y="306"/>
                      </a:lnTo>
                      <a:lnTo>
                        <a:pt x="89" y="307"/>
                      </a:lnTo>
                      <a:close/>
                      <a:moveTo>
                        <a:pt x="54" y="345"/>
                      </a:moveTo>
                      <a:lnTo>
                        <a:pt x="39" y="361"/>
                      </a:lnTo>
                      <a:lnTo>
                        <a:pt x="37" y="361"/>
                      </a:lnTo>
                      <a:lnTo>
                        <a:pt x="36" y="361"/>
                      </a:lnTo>
                      <a:lnTo>
                        <a:pt x="34" y="361"/>
                      </a:lnTo>
                      <a:lnTo>
                        <a:pt x="33" y="361"/>
                      </a:lnTo>
                      <a:lnTo>
                        <a:pt x="33" y="360"/>
                      </a:lnTo>
                      <a:lnTo>
                        <a:pt x="31" y="358"/>
                      </a:lnTo>
                      <a:lnTo>
                        <a:pt x="33" y="357"/>
                      </a:lnTo>
                      <a:lnTo>
                        <a:pt x="33" y="355"/>
                      </a:lnTo>
                      <a:lnTo>
                        <a:pt x="48" y="340"/>
                      </a:lnTo>
                      <a:lnTo>
                        <a:pt x="49" y="339"/>
                      </a:lnTo>
                      <a:lnTo>
                        <a:pt x="50" y="339"/>
                      </a:lnTo>
                      <a:lnTo>
                        <a:pt x="51" y="339"/>
                      </a:lnTo>
                      <a:lnTo>
                        <a:pt x="54" y="339"/>
                      </a:lnTo>
                      <a:lnTo>
                        <a:pt x="54" y="340"/>
                      </a:lnTo>
                      <a:lnTo>
                        <a:pt x="54" y="342"/>
                      </a:lnTo>
                      <a:lnTo>
                        <a:pt x="54" y="344"/>
                      </a:lnTo>
                      <a:lnTo>
                        <a:pt x="54" y="345"/>
                      </a:lnTo>
                      <a:close/>
                      <a:moveTo>
                        <a:pt x="19" y="382"/>
                      </a:moveTo>
                      <a:lnTo>
                        <a:pt x="6" y="395"/>
                      </a:lnTo>
                      <a:lnTo>
                        <a:pt x="4" y="397"/>
                      </a:lnTo>
                      <a:lnTo>
                        <a:pt x="3" y="397"/>
                      </a:lnTo>
                      <a:lnTo>
                        <a:pt x="2" y="397"/>
                      </a:lnTo>
                      <a:lnTo>
                        <a:pt x="1" y="395"/>
                      </a:lnTo>
                      <a:lnTo>
                        <a:pt x="0" y="394"/>
                      </a:lnTo>
                      <a:lnTo>
                        <a:pt x="0" y="393"/>
                      </a:lnTo>
                      <a:lnTo>
                        <a:pt x="0" y="392"/>
                      </a:lnTo>
                      <a:lnTo>
                        <a:pt x="1" y="391"/>
                      </a:lnTo>
                      <a:lnTo>
                        <a:pt x="13" y="378"/>
                      </a:lnTo>
                      <a:lnTo>
                        <a:pt x="14" y="377"/>
                      </a:lnTo>
                      <a:lnTo>
                        <a:pt x="15" y="377"/>
                      </a:lnTo>
                      <a:lnTo>
                        <a:pt x="17" y="377"/>
                      </a:lnTo>
                      <a:lnTo>
                        <a:pt x="19" y="377"/>
                      </a:lnTo>
                      <a:lnTo>
                        <a:pt x="19" y="378"/>
                      </a:lnTo>
                      <a:lnTo>
                        <a:pt x="20" y="380"/>
                      </a:lnTo>
                      <a:lnTo>
                        <a:pt x="19" y="381"/>
                      </a:lnTo>
                      <a:lnTo>
                        <a:pt x="19" y="382"/>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49" name="Freeform 17"/>
                <p:cNvSpPr>
                  <a:spLocks noEditPoints="1"/>
                </p:cNvSpPr>
                <p:nvPr/>
              </p:nvSpPr>
              <p:spPr bwMode="auto">
                <a:xfrm>
                  <a:off x="4177" y="2833"/>
                  <a:ext cx="629" cy="411"/>
                </a:xfrm>
                <a:custGeom>
                  <a:avLst/>
                  <a:gdLst>
                    <a:gd name="T0" fmla="*/ 25 w 629"/>
                    <a:gd name="T1" fmla="*/ 16 h 411"/>
                    <a:gd name="T2" fmla="*/ 20 w 629"/>
                    <a:gd name="T3" fmla="*/ 19 h 411"/>
                    <a:gd name="T4" fmla="*/ 0 w 629"/>
                    <a:gd name="T5" fmla="*/ 2 h 411"/>
                    <a:gd name="T6" fmla="*/ 5 w 629"/>
                    <a:gd name="T7" fmla="*/ 1 h 411"/>
                    <a:gd name="T8" fmla="*/ 68 w 629"/>
                    <a:gd name="T9" fmla="*/ 44 h 411"/>
                    <a:gd name="T10" fmla="*/ 63 w 629"/>
                    <a:gd name="T11" fmla="*/ 47 h 411"/>
                    <a:gd name="T12" fmla="*/ 44 w 629"/>
                    <a:gd name="T13" fmla="*/ 30 h 411"/>
                    <a:gd name="T14" fmla="*/ 48 w 629"/>
                    <a:gd name="T15" fmla="*/ 29 h 411"/>
                    <a:gd name="T16" fmla="*/ 112 w 629"/>
                    <a:gd name="T17" fmla="*/ 73 h 411"/>
                    <a:gd name="T18" fmla="*/ 106 w 629"/>
                    <a:gd name="T19" fmla="*/ 75 h 411"/>
                    <a:gd name="T20" fmla="*/ 86 w 629"/>
                    <a:gd name="T21" fmla="*/ 57 h 411"/>
                    <a:gd name="T22" fmla="*/ 92 w 629"/>
                    <a:gd name="T23" fmla="*/ 57 h 411"/>
                    <a:gd name="T24" fmla="*/ 154 w 629"/>
                    <a:gd name="T25" fmla="*/ 101 h 411"/>
                    <a:gd name="T26" fmla="*/ 150 w 629"/>
                    <a:gd name="T27" fmla="*/ 103 h 411"/>
                    <a:gd name="T28" fmla="*/ 130 w 629"/>
                    <a:gd name="T29" fmla="*/ 86 h 411"/>
                    <a:gd name="T30" fmla="*/ 134 w 629"/>
                    <a:gd name="T31" fmla="*/ 84 h 411"/>
                    <a:gd name="T32" fmla="*/ 198 w 629"/>
                    <a:gd name="T33" fmla="*/ 128 h 411"/>
                    <a:gd name="T34" fmla="*/ 192 w 629"/>
                    <a:gd name="T35" fmla="*/ 131 h 411"/>
                    <a:gd name="T36" fmla="*/ 173 w 629"/>
                    <a:gd name="T37" fmla="*/ 114 h 411"/>
                    <a:gd name="T38" fmla="*/ 178 w 629"/>
                    <a:gd name="T39" fmla="*/ 113 h 411"/>
                    <a:gd name="T40" fmla="*/ 241 w 629"/>
                    <a:gd name="T41" fmla="*/ 156 h 411"/>
                    <a:gd name="T42" fmla="*/ 235 w 629"/>
                    <a:gd name="T43" fmla="*/ 159 h 411"/>
                    <a:gd name="T44" fmla="*/ 215 w 629"/>
                    <a:gd name="T45" fmla="*/ 142 h 411"/>
                    <a:gd name="T46" fmla="*/ 221 w 629"/>
                    <a:gd name="T47" fmla="*/ 141 h 411"/>
                    <a:gd name="T48" fmla="*/ 285 w 629"/>
                    <a:gd name="T49" fmla="*/ 184 h 411"/>
                    <a:gd name="T50" fmla="*/ 279 w 629"/>
                    <a:gd name="T51" fmla="*/ 187 h 411"/>
                    <a:gd name="T52" fmla="*/ 259 w 629"/>
                    <a:gd name="T53" fmla="*/ 170 h 411"/>
                    <a:gd name="T54" fmla="*/ 264 w 629"/>
                    <a:gd name="T55" fmla="*/ 169 h 411"/>
                    <a:gd name="T56" fmla="*/ 327 w 629"/>
                    <a:gd name="T57" fmla="*/ 213 h 411"/>
                    <a:gd name="T58" fmla="*/ 321 w 629"/>
                    <a:gd name="T59" fmla="*/ 215 h 411"/>
                    <a:gd name="T60" fmla="*/ 302 w 629"/>
                    <a:gd name="T61" fmla="*/ 198 h 411"/>
                    <a:gd name="T62" fmla="*/ 307 w 629"/>
                    <a:gd name="T63" fmla="*/ 197 h 411"/>
                    <a:gd name="T64" fmla="*/ 371 w 629"/>
                    <a:gd name="T65" fmla="*/ 241 h 411"/>
                    <a:gd name="T66" fmla="*/ 365 w 629"/>
                    <a:gd name="T67" fmla="*/ 243 h 411"/>
                    <a:gd name="T68" fmla="*/ 346 w 629"/>
                    <a:gd name="T69" fmla="*/ 226 h 411"/>
                    <a:gd name="T70" fmla="*/ 351 w 629"/>
                    <a:gd name="T71" fmla="*/ 224 h 411"/>
                    <a:gd name="T72" fmla="*/ 414 w 629"/>
                    <a:gd name="T73" fmla="*/ 269 h 411"/>
                    <a:gd name="T74" fmla="*/ 408 w 629"/>
                    <a:gd name="T75" fmla="*/ 271 h 411"/>
                    <a:gd name="T76" fmla="*/ 388 w 629"/>
                    <a:gd name="T77" fmla="*/ 254 h 411"/>
                    <a:gd name="T78" fmla="*/ 394 w 629"/>
                    <a:gd name="T79" fmla="*/ 253 h 411"/>
                    <a:gd name="T80" fmla="*/ 457 w 629"/>
                    <a:gd name="T81" fmla="*/ 296 h 411"/>
                    <a:gd name="T82" fmla="*/ 452 w 629"/>
                    <a:gd name="T83" fmla="*/ 300 h 411"/>
                    <a:gd name="T84" fmla="*/ 432 w 629"/>
                    <a:gd name="T85" fmla="*/ 282 h 411"/>
                    <a:gd name="T86" fmla="*/ 437 w 629"/>
                    <a:gd name="T87" fmla="*/ 281 h 411"/>
                    <a:gd name="T88" fmla="*/ 500 w 629"/>
                    <a:gd name="T89" fmla="*/ 324 h 411"/>
                    <a:gd name="T90" fmla="*/ 494 w 629"/>
                    <a:gd name="T91" fmla="*/ 327 h 411"/>
                    <a:gd name="T92" fmla="*/ 475 w 629"/>
                    <a:gd name="T93" fmla="*/ 310 h 411"/>
                    <a:gd name="T94" fmla="*/ 480 w 629"/>
                    <a:gd name="T95" fmla="*/ 309 h 411"/>
                    <a:gd name="T96" fmla="*/ 544 w 629"/>
                    <a:gd name="T97" fmla="*/ 353 h 411"/>
                    <a:gd name="T98" fmla="*/ 538 w 629"/>
                    <a:gd name="T99" fmla="*/ 355 h 411"/>
                    <a:gd name="T100" fmla="*/ 518 w 629"/>
                    <a:gd name="T101" fmla="*/ 338 h 411"/>
                    <a:gd name="T102" fmla="*/ 524 w 629"/>
                    <a:gd name="T103" fmla="*/ 337 h 411"/>
                    <a:gd name="T104" fmla="*/ 586 w 629"/>
                    <a:gd name="T105" fmla="*/ 381 h 411"/>
                    <a:gd name="T106" fmla="*/ 581 w 629"/>
                    <a:gd name="T107" fmla="*/ 383 h 411"/>
                    <a:gd name="T108" fmla="*/ 561 w 629"/>
                    <a:gd name="T109" fmla="*/ 367 h 411"/>
                    <a:gd name="T110" fmla="*/ 566 w 629"/>
                    <a:gd name="T111" fmla="*/ 365 h 411"/>
                    <a:gd name="T112" fmla="*/ 629 w 629"/>
                    <a:gd name="T113" fmla="*/ 409 h 411"/>
                    <a:gd name="T114" fmla="*/ 623 w 629"/>
                    <a:gd name="T115" fmla="*/ 411 h 411"/>
                    <a:gd name="T116" fmla="*/ 605 w 629"/>
                    <a:gd name="T117" fmla="*/ 394 h 411"/>
                    <a:gd name="T118" fmla="*/ 609 w 629"/>
                    <a:gd name="T119" fmla="*/ 392 h 4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9" h="411">
                      <a:moveTo>
                        <a:pt x="5" y="1"/>
                      </a:moveTo>
                      <a:lnTo>
                        <a:pt x="24" y="13"/>
                      </a:lnTo>
                      <a:lnTo>
                        <a:pt x="25" y="14"/>
                      </a:lnTo>
                      <a:lnTo>
                        <a:pt x="25" y="15"/>
                      </a:lnTo>
                      <a:lnTo>
                        <a:pt x="25" y="16"/>
                      </a:lnTo>
                      <a:lnTo>
                        <a:pt x="25" y="17"/>
                      </a:lnTo>
                      <a:lnTo>
                        <a:pt x="24" y="19"/>
                      </a:lnTo>
                      <a:lnTo>
                        <a:pt x="23" y="20"/>
                      </a:lnTo>
                      <a:lnTo>
                        <a:pt x="21" y="20"/>
                      </a:lnTo>
                      <a:lnTo>
                        <a:pt x="20" y="19"/>
                      </a:lnTo>
                      <a:lnTo>
                        <a:pt x="1" y="7"/>
                      </a:lnTo>
                      <a:lnTo>
                        <a:pt x="0" y="6"/>
                      </a:lnTo>
                      <a:lnTo>
                        <a:pt x="0" y="5"/>
                      </a:lnTo>
                      <a:lnTo>
                        <a:pt x="0" y="3"/>
                      </a:lnTo>
                      <a:lnTo>
                        <a:pt x="0" y="2"/>
                      </a:lnTo>
                      <a:lnTo>
                        <a:pt x="1" y="1"/>
                      </a:lnTo>
                      <a:lnTo>
                        <a:pt x="3" y="0"/>
                      </a:lnTo>
                      <a:lnTo>
                        <a:pt x="4" y="0"/>
                      </a:lnTo>
                      <a:lnTo>
                        <a:pt x="5" y="1"/>
                      </a:lnTo>
                      <a:close/>
                      <a:moveTo>
                        <a:pt x="48" y="29"/>
                      </a:moveTo>
                      <a:lnTo>
                        <a:pt x="67" y="41"/>
                      </a:lnTo>
                      <a:lnTo>
                        <a:pt x="68" y="42"/>
                      </a:lnTo>
                      <a:lnTo>
                        <a:pt x="68" y="43"/>
                      </a:lnTo>
                      <a:lnTo>
                        <a:pt x="68" y="44"/>
                      </a:lnTo>
                      <a:lnTo>
                        <a:pt x="68" y="46"/>
                      </a:lnTo>
                      <a:lnTo>
                        <a:pt x="67" y="47"/>
                      </a:lnTo>
                      <a:lnTo>
                        <a:pt x="66" y="48"/>
                      </a:lnTo>
                      <a:lnTo>
                        <a:pt x="64" y="48"/>
                      </a:lnTo>
                      <a:lnTo>
                        <a:pt x="63" y="47"/>
                      </a:lnTo>
                      <a:lnTo>
                        <a:pt x="45" y="35"/>
                      </a:lnTo>
                      <a:lnTo>
                        <a:pt x="44" y="34"/>
                      </a:lnTo>
                      <a:lnTo>
                        <a:pt x="43" y="33"/>
                      </a:lnTo>
                      <a:lnTo>
                        <a:pt x="43" y="32"/>
                      </a:lnTo>
                      <a:lnTo>
                        <a:pt x="44" y="30"/>
                      </a:lnTo>
                      <a:lnTo>
                        <a:pt x="45" y="29"/>
                      </a:lnTo>
                      <a:lnTo>
                        <a:pt x="46" y="28"/>
                      </a:lnTo>
                      <a:lnTo>
                        <a:pt x="47" y="28"/>
                      </a:lnTo>
                      <a:lnTo>
                        <a:pt x="48" y="29"/>
                      </a:lnTo>
                      <a:close/>
                      <a:moveTo>
                        <a:pt x="92" y="57"/>
                      </a:moveTo>
                      <a:lnTo>
                        <a:pt x="110" y="69"/>
                      </a:lnTo>
                      <a:lnTo>
                        <a:pt x="111" y="70"/>
                      </a:lnTo>
                      <a:lnTo>
                        <a:pt x="112" y="72"/>
                      </a:lnTo>
                      <a:lnTo>
                        <a:pt x="112" y="73"/>
                      </a:lnTo>
                      <a:lnTo>
                        <a:pt x="111" y="74"/>
                      </a:lnTo>
                      <a:lnTo>
                        <a:pt x="110" y="75"/>
                      </a:lnTo>
                      <a:lnTo>
                        <a:pt x="108" y="75"/>
                      </a:lnTo>
                      <a:lnTo>
                        <a:pt x="107" y="75"/>
                      </a:lnTo>
                      <a:lnTo>
                        <a:pt x="106" y="75"/>
                      </a:lnTo>
                      <a:lnTo>
                        <a:pt x="87" y="63"/>
                      </a:lnTo>
                      <a:lnTo>
                        <a:pt x="86" y="62"/>
                      </a:lnTo>
                      <a:lnTo>
                        <a:pt x="86" y="61"/>
                      </a:lnTo>
                      <a:lnTo>
                        <a:pt x="86" y="60"/>
                      </a:lnTo>
                      <a:lnTo>
                        <a:pt x="86" y="57"/>
                      </a:lnTo>
                      <a:lnTo>
                        <a:pt x="87" y="56"/>
                      </a:lnTo>
                      <a:lnTo>
                        <a:pt x="88" y="56"/>
                      </a:lnTo>
                      <a:lnTo>
                        <a:pt x="91" y="56"/>
                      </a:lnTo>
                      <a:lnTo>
                        <a:pt x="92" y="57"/>
                      </a:lnTo>
                      <a:close/>
                      <a:moveTo>
                        <a:pt x="134" y="84"/>
                      </a:moveTo>
                      <a:lnTo>
                        <a:pt x="153" y="97"/>
                      </a:lnTo>
                      <a:lnTo>
                        <a:pt x="154" y="97"/>
                      </a:lnTo>
                      <a:lnTo>
                        <a:pt x="154" y="99"/>
                      </a:lnTo>
                      <a:lnTo>
                        <a:pt x="154" y="101"/>
                      </a:lnTo>
                      <a:lnTo>
                        <a:pt x="154" y="102"/>
                      </a:lnTo>
                      <a:lnTo>
                        <a:pt x="153" y="103"/>
                      </a:lnTo>
                      <a:lnTo>
                        <a:pt x="152" y="103"/>
                      </a:lnTo>
                      <a:lnTo>
                        <a:pt x="151" y="103"/>
                      </a:lnTo>
                      <a:lnTo>
                        <a:pt x="150" y="103"/>
                      </a:lnTo>
                      <a:lnTo>
                        <a:pt x="131" y="92"/>
                      </a:lnTo>
                      <a:lnTo>
                        <a:pt x="130" y="90"/>
                      </a:lnTo>
                      <a:lnTo>
                        <a:pt x="130" y="89"/>
                      </a:lnTo>
                      <a:lnTo>
                        <a:pt x="130" y="87"/>
                      </a:lnTo>
                      <a:lnTo>
                        <a:pt x="130" y="86"/>
                      </a:lnTo>
                      <a:lnTo>
                        <a:pt x="131" y="84"/>
                      </a:lnTo>
                      <a:lnTo>
                        <a:pt x="132" y="84"/>
                      </a:lnTo>
                      <a:lnTo>
                        <a:pt x="133" y="84"/>
                      </a:lnTo>
                      <a:lnTo>
                        <a:pt x="134" y="84"/>
                      </a:lnTo>
                      <a:close/>
                      <a:moveTo>
                        <a:pt x="178" y="113"/>
                      </a:moveTo>
                      <a:lnTo>
                        <a:pt x="197" y="124"/>
                      </a:lnTo>
                      <a:lnTo>
                        <a:pt x="198" y="126"/>
                      </a:lnTo>
                      <a:lnTo>
                        <a:pt x="198" y="127"/>
                      </a:lnTo>
                      <a:lnTo>
                        <a:pt x="198" y="128"/>
                      </a:lnTo>
                      <a:lnTo>
                        <a:pt x="198" y="130"/>
                      </a:lnTo>
                      <a:lnTo>
                        <a:pt x="197" y="131"/>
                      </a:lnTo>
                      <a:lnTo>
                        <a:pt x="195" y="131"/>
                      </a:lnTo>
                      <a:lnTo>
                        <a:pt x="194" y="131"/>
                      </a:lnTo>
                      <a:lnTo>
                        <a:pt x="192" y="131"/>
                      </a:lnTo>
                      <a:lnTo>
                        <a:pt x="174" y="119"/>
                      </a:lnTo>
                      <a:lnTo>
                        <a:pt x="173" y="119"/>
                      </a:lnTo>
                      <a:lnTo>
                        <a:pt x="172" y="116"/>
                      </a:lnTo>
                      <a:lnTo>
                        <a:pt x="172" y="115"/>
                      </a:lnTo>
                      <a:lnTo>
                        <a:pt x="173" y="114"/>
                      </a:lnTo>
                      <a:lnTo>
                        <a:pt x="174" y="113"/>
                      </a:lnTo>
                      <a:lnTo>
                        <a:pt x="175" y="113"/>
                      </a:lnTo>
                      <a:lnTo>
                        <a:pt x="177" y="113"/>
                      </a:lnTo>
                      <a:lnTo>
                        <a:pt x="178" y="113"/>
                      </a:lnTo>
                      <a:close/>
                      <a:moveTo>
                        <a:pt x="221" y="141"/>
                      </a:moveTo>
                      <a:lnTo>
                        <a:pt x="240" y="153"/>
                      </a:lnTo>
                      <a:lnTo>
                        <a:pt x="240" y="154"/>
                      </a:lnTo>
                      <a:lnTo>
                        <a:pt x="241" y="155"/>
                      </a:lnTo>
                      <a:lnTo>
                        <a:pt x="241" y="156"/>
                      </a:lnTo>
                      <a:lnTo>
                        <a:pt x="240" y="159"/>
                      </a:lnTo>
                      <a:lnTo>
                        <a:pt x="238" y="160"/>
                      </a:lnTo>
                      <a:lnTo>
                        <a:pt x="237" y="160"/>
                      </a:lnTo>
                      <a:lnTo>
                        <a:pt x="235" y="159"/>
                      </a:lnTo>
                      <a:lnTo>
                        <a:pt x="217" y="147"/>
                      </a:lnTo>
                      <a:lnTo>
                        <a:pt x="215" y="146"/>
                      </a:lnTo>
                      <a:lnTo>
                        <a:pt x="215" y="144"/>
                      </a:lnTo>
                      <a:lnTo>
                        <a:pt x="215" y="143"/>
                      </a:lnTo>
                      <a:lnTo>
                        <a:pt x="215" y="142"/>
                      </a:lnTo>
                      <a:lnTo>
                        <a:pt x="217" y="141"/>
                      </a:lnTo>
                      <a:lnTo>
                        <a:pt x="218" y="141"/>
                      </a:lnTo>
                      <a:lnTo>
                        <a:pt x="220" y="140"/>
                      </a:lnTo>
                      <a:lnTo>
                        <a:pt x="221" y="141"/>
                      </a:lnTo>
                      <a:close/>
                      <a:moveTo>
                        <a:pt x="264" y="169"/>
                      </a:moveTo>
                      <a:lnTo>
                        <a:pt x="282" y="181"/>
                      </a:lnTo>
                      <a:lnTo>
                        <a:pt x="284" y="182"/>
                      </a:lnTo>
                      <a:lnTo>
                        <a:pt x="285" y="183"/>
                      </a:lnTo>
                      <a:lnTo>
                        <a:pt x="285" y="184"/>
                      </a:lnTo>
                      <a:lnTo>
                        <a:pt x="284" y="186"/>
                      </a:lnTo>
                      <a:lnTo>
                        <a:pt x="282" y="187"/>
                      </a:lnTo>
                      <a:lnTo>
                        <a:pt x="281" y="188"/>
                      </a:lnTo>
                      <a:lnTo>
                        <a:pt x="280" y="188"/>
                      </a:lnTo>
                      <a:lnTo>
                        <a:pt x="279" y="187"/>
                      </a:lnTo>
                      <a:lnTo>
                        <a:pt x="260" y="175"/>
                      </a:lnTo>
                      <a:lnTo>
                        <a:pt x="259" y="174"/>
                      </a:lnTo>
                      <a:lnTo>
                        <a:pt x="259" y="173"/>
                      </a:lnTo>
                      <a:lnTo>
                        <a:pt x="259" y="171"/>
                      </a:lnTo>
                      <a:lnTo>
                        <a:pt x="259" y="170"/>
                      </a:lnTo>
                      <a:lnTo>
                        <a:pt x="260" y="169"/>
                      </a:lnTo>
                      <a:lnTo>
                        <a:pt x="261" y="168"/>
                      </a:lnTo>
                      <a:lnTo>
                        <a:pt x="262" y="168"/>
                      </a:lnTo>
                      <a:lnTo>
                        <a:pt x="264" y="169"/>
                      </a:lnTo>
                      <a:close/>
                      <a:moveTo>
                        <a:pt x="307" y="197"/>
                      </a:moveTo>
                      <a:lnTo>
                        <a:pt x="326" y="209"/>
                      </a:lnTo>
                      <a:lnTo>
                        <a:pt x="327" y="210"/>
                      </a:lnTo>
                      <a:lnTo>
                        <a:pt x="327" y="211"/>
                      </a:lnTo>
                      <a:lnTo>
                        <a:pt x="327" y="213"/>
                      </a:lnTo>
                      <a:lnTo>
                        <a:pt x="327" y="214"/>
                      </a:lnTo>
                      <a:lnTo>
                        <a:pt x="326" y="215"/>
                      </a:lnTo>
                      <a:lnTo>
                        <a:pt x="325" y="216"/>
                      </a:lnTo>
                      <a:lnTo>
                        <a:pt x="324" y="216"/>
                      </a:lnTo>
                      <a:lnTo>
                        <a:pt x="321" y="215"/>
                      </a:lnTo>
                      <a:lnTo>
                        <a:pt x="304" y="203"/>
                      </a:lnTo>
                      <a:lnTo>
                        <a:pt x="302" y="202"/>
                      </a:lnTo>
                      <a:lnTo>
                        <a:pt x="301" y="201"/>
                      </a:lnTo>
                      <a:lnTo>
                        <a:pt x="301" y="200"/>
                      </a:lnTo>
                      <a:lnTo>
                        <a:pt x="302" y="198"/>
                      </a:lnTo>
                      <a:lnTo>
                        <a:pt x="304" y="197"/>
                      </a:lnTo>
                      <a:lnTo>
                        <a:pt x="305" y="196"/>
                      </a:lnTo>
                      <a:lnTo>
                        <a:pt x="306" y="196"/>
                      </a:lnTo>
                      <a:lnTo>
                        <a:pt x="307" y="197"/>
                      </a:lnTo>
                      <a:close/>
                      <a:moveTo>
                        <a:pt x="351" y="224"/>
                      </a:moveTo>
                      <a:lnTo>
                        <a:pt x="369" y="237"/>
                      </a:lnTo>
                      <a:lnTo>
                        <a:pt x="371" y="240"/>
                      </a:lnTo>
                      <a:lnTo>
                        <a:pt x="371" y="241"/>
                      </a:lnTo>
                      <a:lnTo>
                        <a:pt x="371" y="242"/>
                      </a:lnTo>
                      <a:lnTo>
                        <a:pt x="369" y="243"/>
                      </a:lnTo>
                      <a:lnTo>
                        <a:pt x="368" y="243"/>
                      </a:lnTo>
                      <a:lnTo>
                        <a:pt x="366" y="243"/>
                      </a:lnTo>
                      <a:lnTo>
                        <a:pt x="365" y="243"/>
                      </a:lnTo>
                      <a:lnTo>
                        <a:pt x="346" y="231"/>
                      </a:lnTo>
                      <a:lnTo>
                        <a:pt x="346" y="230"/>
                      </a:lnTo>
                      <a:lnTo>
                        <a:pt x="345" y="229"/>
                      </a:lnTo>
                      <a:lnTo>
                        <a:pt x="345" y="228"/>
                      </a:lnTo>
                      <a:lnTo>
                        <a:pt x="346" y="226"/>
                      </a:lnTo>
                      <a:lnTo>
                        <a:pt x="346" y="224"/>
                      </a:lnTo>
                      <a:lnTo>
                        <a:pt x="347" y="224"/>
                      </a:lnTo>
                      <a:lnTo>
                        <a:pt x="350" y="224"/>
                      </a:lnTo>
                      <a:lnTo>
                        <a:pt x="351" y="224"/>
                      </a:lnTo>
                      <a:close/>
                      <a:moveTo>
                        <a:pt x="394" y="253"/>
                      </a:moveTo>
                      <a:lnTo>
                        <a:pt x="412" y="266"/>
                      </a:lnTo>
                      <a:lnTo>
                        <a:pt x="413" y="266"/>
                      </a:lnTo>
                      <a:lnTo>
                        <a:pt x="414" y="267"/>
                      </a:lnTo>
                      <a:lnTo>
                        <a:pt x="414" y="269"/>
                      </a:lnTo>
                      <a:lnTo>
                        <a:pt x="413" y="270"/>
                      </a:lnTo>
                      <a:lnTo>
                        <a:pt x="412" y="271"/>
                      </a:lnTo>
                      <a:lnTo>
                        <a:pt x="411" y="271"/>
                      </a:lnTo>
                      <a:lnTo>
                        <a:pt x="409" y="271"/>
                      </a:lnTo>
                      <a:lnTo>
                        <a:pt x="408" y="271"/>
                      </a:lnTo>
                      <a:lnTo>
                        <a:pt x="389" y="260"/>
                      </a:lnTo>
                      <a:lnTo>
                        <a:pt x="388" y="258"/>
                      </a:lnTo>
                      <a:lnTo>
                        <a:pt x="388" y="257"/>
                      </a:lnTo>
                      <a:lnTo>
                        <a:pt x="388" y="255"/>
                      </a:lnTo>
                      <a:lnTo>
                        <a:pt x="388" y="254"/>
                      </a:lnTo>
                      <a:lnTo>
                        <a:pt x="389" y="253"/>
                      </a:lnTo>
                      <a:lnTo>
                        <a:pt x="391" y="253"/>
                      </a:lnTo>
                      <a:lnTo>
                        <a:pt x="392" y="253"/>
                      </a:lnTo>
                      <a:lnTo>
                        <a:pt x="394" y="253"/>
                      </a:lnTo>
                      <a:close/>
                      <a:moveTo>
                        <a:pt x="437" y="281"/>
                      </a:moveTo>
                      <a:lnTo>
                        <a:pt x="455" y="293"/>
                      </a:lnTo>
                      <a:lnTo>
                        <a:pt x="457" y="294"/>
                      </a:lnTo>
                      <a:lnTo>
                        <a:pt x="457" y="295"/>
                      </a:lnTo>
                      <a:lnTo>
                        <a:pt x="457" y="296"/>
                      </a:lnTo>
                      <a:lnTo>
                        <a:pt x="457" y="298"/>
                      </a:lnTo>
                      <a:lnTo>
                        <a:pt x="455" y="300"/>
                      </a:lnTo>
                      <a:lnTo>
                        <a:pt x="454" y="300"/>
                      </a:lnTo>
                      <a:lnTo>
                        <a:pt x="453" y="300"/>
                      </a:lnTo>
                      <a:lnTo>
                        <a:pt x="452" y="300"/>
                      </a:lnTo>
                      <a:lnTo>
                        <a:pt x="433" y="287"/>
                      </a:lnTo>
                      <a:lnTo>
                        <a:pt x="432" y="285"/>
                      </a:lnTo>
                      <a:lnTo>
                        <a:pt x="431" y="284"/>
                      </a:lnTo>
                      <a:lnTo>
                        <a:pt x="431" y="283"/>
                      </a:lnTo>
                      <a:lnTo>
                        <a:pt x="432" y="282"/>
                      </a:lnTo>
                      <a:lnTo>
                        <a:pt x="433" y="281"/>
                      </a:lnTo>
                      <a:lnTo>
                        <a:pt x="434" y="281"/>
                      </a:lnTo>
                      <a:lnTo>
                        <a:pt x="435" y="281"/>
                      </a:lnTo>
                      <a:lnTo>
                        <a:pt x="437" y="281"/>
                      </a:lnTo>
                      <a:close/>
                      <a:moveTo>
                        <a:pt x="480" y="309"/>
                      </a:moveTo>
                      <a:lnTo>
                        <a:pt x="499" y="321"/>
                      </a:lnTo>
                      <a:lnTo>
                        <a:pt x="500" y="322"/>
                      </a:lnTo>
                      <a:lnTo>
                        <a:pt x="500" y="323"/>
                      </a:lnTo>
                      <a:lnTo>
                        <a:pt x="500" y="324"/>
                      </a:lnTo>
                      <a:lnTo>
                        <a:pt x="500" y="325"/>
                      </a:lnTo>
                      <a:lnTo>
                        <a:pt x="499" y="327"/>
                      </a:lnTo>
                      <a:lnTo>
                        <a:pt x="498" y="328"/>
                      </a:lnTo>
                      <a:lnTo>
                        <a:pt x="495" y="328"/>
                      </a:lnTo>
                      <a:lnTo>
                        <a:pt x="494" y="327"/>
                      </a:lnTo>
                      <a:lnTo>
                        <a:pt x="477" y="315"/>
                      </a:lnTo>
                      <a:lnTo>
                        <a:pt x="475" y="314"/>
                      </a:lnTo>
                      <a:lnTo>
                        <a:pt x="474" y="313"/>
                      </a:lnTo>
                      <a:lnTo>
                        <a:pt x="474" y="311"/>
                      </a:lnTo>
                      <a:lnTo>
                        <a:pt x="475" y="310"/>
                      </a:lnTo>
                      <a:lnTo>
                        <a:pt x="475" y="309"/>
                      </a:lnTo>
                      <a:lnTo>
                        <a:pt x="478" y="308"/>
                      </a:lnTo>
                      <a:lnTo>
                        <a:pt x="479" y="308"/>
                      </a:lnTo>
                      <a:lnTo>
                        <a:pt x="480" y="309"/>
                      </a:lnTo>
                      <a:close/>
                      <a:moveTo>
                        <a:pt x="524" y="337"/>
                      </a:moveTo>
                      <a:lnTo>
                        <a:pt x="541" y="349"/>
                      </a:lnTo>
                      <a:lnTo>
                        <a:pt x="542" y="350"/>
                      </a:lnTo>
                      <a:lnTo>
                        <a:pt x="544" y="351"/>
                      </a:lnTo>
                      <a:lnTo>
                        <a:pt x="544" y="353"/>
                      </a:lnTo>
                      <a:lnTo>
                        <a:pt x="542" y="354"/>
                      </a:lnTo>
                      <a:lnTo>
                        <a:pt x="541" y="355"/>
                      </a:lnTo>
                      <a:lnTo>
                        <a:pt x="540" y="356"/>
                      </a:lnTo>
                      <a:lnTo>
                        <a:pt x="539" y="356"/>
                      </a:lnTo>
                      <a:lnTo>
                        <a:pt x="538" y="355"/>
                      </a:lnTo>
                      <a:lnTo>
                        <a:pt x="519" y="343"/>
                      </a:lnTo>
                      <a:lnTo>
                        <a:pt x="518" y="342"/>
                      </a:lnTo>
                      <a:lnTo>
                        <a:pt x="518" y="341"/>
                      </a:lnTo>
                      <a:lnTo>
                        <a:pt x="518" y="340"/>
                      </a:lnTo>
                      <a:lnTo>
                        <a:pt x="518" y="338"/>
                      </a:lnTo>
                      <a:lnTo>
                        <a:pt x="519" y="337"/>
                      </a:lnTo>
                      <a:lnTo>
                        <a:pt x="520" y="336"/>
                      </a:lnTo>
                      <a:lnTo>
                        <a:pt x="521" y="336"/>
                      </a:lnTo>
                      <a:lnTo>
                        <a:pt x="524" y="337"/>
                      </a:lnTo>
                      <a:close/>
                      <a:moveTo>
                        <a:pt x="566" y="365"/>
                      </a:moveTo>
                      <a:lnTo>
                        <a:pt x="585" y="377"/>
                      </a:lnTo>
                      <a:lnTo>
                        <a:pt x="586" y="378"/>
                      </a:lnTo>
                      <a:lnTo>
                        <a:pt x="586" y="380"/>
                      </a:lnTo>
                      <a:lnTo>
                        <a:pt x="586" y="381"/>
                      </a:lnTo>
                      <a:lnTo>
                        <a:pt x="586" y="382"/>
                      </a:lnTo>
                      <a:lnTo>
                        <a:pt x="585" y="383"/>
                      </a:lnTo>
                      <a:lnTo>
                        <a:pt x="584" y="383"/>
                      </a:lnTo>
                      <a:lnTo>
                        <a:pt x="582" y="383"/>
                      </a:lnTo>
                      <a:lnTo>
                        <a:pt x="581" y="383"/>
                      </a:lnTo>
                      <a:lnTo>
                        <a:pt x="562" y="371"/>
                      </a:lnTo>
                      <a:lnTo>
                        <a:pt x="561" y="370"/>
                      </a:lnTo>
                      <a:lnTo>
                        <a:pt x="561" y="369"/>
                      </a:lnTo>
                      <a:lnTo>
                        <a:pt x="560" y="368"/>
                      </a:lnTo>
                      <a:lnTo>
                        <a:pt x="561" y="367"/>
                      </a:lnTo>
                      <a:lnTo>
                        <a:pt x="562" y="365"/>
                      </a:lnTo>
                      <a:lnTo>
                        <a:pt x="564" y="364"/>
                      </a:lnTo>
                      <a:lnTo>
                        <a:pt x="565" y="364"/>
                      </a:lnTo>
                      <a:lnTo>
                        <a:pt x="566" y="365"/>
                      </a:lnTo>
                      <a:close/>
                      <a:moveTo>
                        <a:pt x="609" y="392"/>
                      </a:moveTo>
                      <a:lnTo>
                        <a:pt x="628" y="405"/>
                      </a:lnTo>
                      <a:lnTo>
                        <a:pt x="629" y="405"/>
                      </a:lnTo>
                      <a:lnTo>
                        <a:pt x="629" y="408"/>
                      </a:lnTo>
                      <a:lnTo>
                        <a:pt x="629" y="409"/>
                      </a:lnTo>
                      <a:lnTo>
                        <a:pt x="629" y="410"/>
                      </a:lnTo>
                      <a:lnTo>
                        <a:pt x="628" y="411"/>
                      </a:lnTo>
                      <a:lnTo>
                        <a:pt x="627" y="411"/>
                      </a:lnTo>
                      <a:lnTo>
                        <a:pt x="625" y="411"/>
                      </a:lnTo>
                      <a:lnTo>
                        <a:pt x="623" y="411"/>
                      </a:lnTo>
                      <a:lnTo>
                        <a:pt x="606" y="400"/>
                      </a:lnTo>
                      <a:lnTo>
                        <a:pt x="605" y="398"/>
                      </a:lnTo>
                      <a:lnTo>
                        <a:pt x="603" y="397"/>
                      </a:lnTo>
                      <a:lnTo>
                        <a:pt x="603" y="395"/>
                      </a:lnTo>
                      <a:lnTo>
                        <a:pt x="605" y="394"/>
                      </a:lnTo>
                      <a:lnTo>
                        <a:pt x="606" y="392"/>
                      </a:lnTo>
                      <a:lnTo>
                        <a:pt x="607" y="392"/>
                      </a:lnTo>
                      <a:lnTo>
                        <a:pt x="608" y="392"/>
                      </a:lnTo>
                      <a:lnTo>
                        <a:pt x="609" y="392"/>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50" name="Freeform 18"/>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51" name="Freeform 19"/>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52" name="Line 20"/>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3" name="Line 21"/>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4" name="Freeform 22"/>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55" name="Line 23"/>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6" name="Line 24"/>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7" name="Line 25"/>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8" name="Line 26"/>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59" name="Freeform 27"/>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0" name="Line 28"/>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61" name="Line 29"/>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62" name="Line 30"/>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863" name="Freeform 31"/>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4" name="Freeform 3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5" name="Freeform 33"/>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6" name="Freeform 3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7" name="Freeform 35"/>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8" name="Freeform 3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69" name="Freeform 37"/>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0" name="Freeform 3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1" name="Freeform 39"/>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2" name="Freeform 4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3" name="Freeform 41"/>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4" name="Freeform 4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5" name="Freeform 43"/>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6" name="Freeform 4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7" name="Freeform 45"/>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8" name="Freeform 4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79" name="Freeform 47"/>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80" name="Freeform 4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81" name="Freeform 49"/>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82" name="Freeform 50"/>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83" name="Rectangle 51"/>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884" name="Rectangle 52"/>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885" name="Rectangle 53"/>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891" name="Rectangle 59"/>
                <p:cNvSpPr>
                  <a:spLocks noChangeArrowheads="1"/>
                </p:cNvSpPr>
                <p:nvPr/>
              </p:nvSpPr>
              <p:spPr bwMode="auto">
                <a:xfrm>
                  <a:off x="5325" y="3895"/>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2" name="Rectangle 60"/>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3" name="Freeform 61"/>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4" name="Freeform 6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5" name="Freeform 63"/>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6" name="Freeform 6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7" name="Freeform 65"/>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8" name="Freeform 6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899" name="Freeform 67"/>
                <p:cNvSpPr>
                  <a:spLocks noEditPoints="1"/>
                </p:cNvSpPr>
                <p:nvPr/>
              </p:nvSpPr>
              <p:spPr bwMode="auto">
                <a:xfrm>
                  <a:off x="4432" y="3155"/>
                  <a:ext cx="278" cy="328"/>
                </a:xfrm>
                <a:custGeom>
                  <a:avLst/>
                  <a:gdLst>
                    <a:gd name="T0" fmla="*/ 253 w 278"/>
                    <a:gd name="T1" fmla="*/ 45 h 328"/>
                    <a:gd name="T2" fmla="*/ 16 w 278"/>
                    <a:gd name="T3" fmla="*/ 328 h 328"/>
                    <a:gd name="T4" fmla="*/ 0 w 278"/>
                    <a:gd name="T5" fmla="*/ 315 h 328"/>
                    <a:gd name="T6" fmla="*/ 238 w 278"/>
                    <a:gd name="T7" fmla="*/ 32 h 328"/>
                    <a:gd name="T8" fmla="*/ 253 w 278"/>
                    <a:gd name="T9" fmla="*/ 45 h 328"/>
                    <a:gd name="T10" fmla="*/ 225 w 278"/>
                    <a:gd name="T11" fmla="*/ 33 h 328"/>
                    <a:gd name="T12" fmla="*/ 278 w 278"/>
                    <a:gd name="T13" fmla="*/ 0 h 328"/>
                    <a:gd name="T14" fmla="*/ 254 w 278"/>
                    <a:gd name="T15" fmla="*/ 58 h 328"/>
                    <a:gd name="T16" fmla="*/ 225 w 278"/>
                    <a:gd name="T17" fmla="*/ 33 h 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8" h="328">
                      <a:moveTo>
                        <a:pt x="253" y="45"/>
                      </a:moveTo>
                      <a:lnTo>
                        <a:pt x="16" y="328"/>
                      </a:lnTo>
                      <a:lnTo>
                        <a:pt x="0" y="315"/>
                      </a:lnTo>
                      <a:lnTo>
                        <a:pt x="238" y="32"/>
                      </a:lnTo>
                      <a:lnTo>
                        <a:pt x="253" y="45"/>
                      </a:lnTo>
                      <a:close/>
                      <a:moveTo>
                        <a:pt x="225" y="33"/>
                      </a:moveTo>
                      <a:lnTo>
                        <a:pt x="278" y="0"/>
                      </a:lnTo>
                      <a:lnTo>
                        <a:pt x="254" y="58"/>
                      </a:lnTo>
                      <a:lnTo>
                        <a:pt x="225" y="33"/>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00" name="Freeform 68"/>
                <p:cNvSpPr>
                  <a:spLocks noEditPoints="1"/>
                </p:cNvSpPr>
                <p:nvPr/>
              </p:nvSpPr>
              <p:spPr bwMode="auto">
                <a:xfrm>
                  <a:off x="4432" y="3483"/>
                  <a:ext cx="742" cy="384"/>
                </a:xfrm>
                <a:custGeom>
                  <a:avLst/>
                  <a:gdLst>
                    <a:gd name="T0" fmla="*/ 10 w 742"/>
                    <a:gd name="T1" fmla="*/ 0 h 384"/>
                    <a:gd name="T2" fmla="*/ 702 w 742"/>
                    <a:gd name="T3" fmla="*/ 353 h 384"/>
                    <a:gd name="T4" fmla="*/ 694 w 742"/>
                    <a:gd name="T5" fmla="*/ 370 h 384"/>
                    <a:gd name="T6" fmla="*/ 0 w 742"/>
                    <a:gd name="T7" fmla="*/ 18 h 384"/>
                    <a:gd name="T8" fmla="*/ 10 w 742"/>
                    <a:gd name="T9" fmla="*/ 0 h 384"/>
                    <a:gd name="T10" fmla="*/ 699 w 742"/>
                    <a:gd name="T11" fmla="*/ 340 h 384"/>
                    <a:gd name="T12" fmla="*/ 742 w 742"/>
                    <a:gd name="T13" fmla="*/ 384 h 384"/>
                    <a:gd name="T14" fmla="*/ 681 w 742"/>
                    <a:gd name="T15" fmla="*/ 375 h 384"/>
                    <a:gd name="T16" fmla="*/ 699 w 742"/>
                    <a:gd name="T17" fmla="*/ 34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2" h="384">
                      <a:moveTo>
                        <a:pt x="10" y="0"/>
                      </a:moveTo>
                      <a:lnTo>
                        <a:pt x="702" y="353"/>
                      </a:lnTo>
                      <a:lnTo>
                        <a:pt x="694" y="370"/>
                      </a:lnTo>
                      <a:lnTo>
                        <a:pt x="0" y="18"/>
                      </a:lnTo>
                      <a:lnTo>
                        <a:pt x="10" y="0"/>
                      </a:lnTo>
                      <a:close/>
                      <a:moveTo>
                        <a:pt x="699" y="340"/>
                      </a:moveTo>
                      <a:lnTo>
                        <a:pt x="742" y="384"/>
                      </a:lnTo>
                      <a:lnTo>
                        <a:pt x="681" y="375"/>
                      </a:lnTo>
                      <a:lnTo>
                        <a:pt x="699" y="340"/>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01" name="Line 69"/>
                <p:cNvSpPr>
                  <a:spLocks noChangeShapeType="1"/>
                </p:cNvSpPr>
                <p:nvPr/>
              </p:nvSpPr>
              <p:spPr bwMode="auto">
                <a:xfrm>
                  <a:off x="4454" y="2513"/>
                  <a:ext cx="719" cy="335"/>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2" name="Line 70"/>
                <p:cNvSpPr>
                  <a:spLocks noChangeShapeType="1"/>
                </p:cNvSpPr>
                <p:nvPr/>
              </p:nvSpPr>
              <p:spPr bwMode="auto">
                <a:xfrm>
                  <a:off x="5184" y="2852"/>
                  <a:ext cx="251" cy="624"/>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3" name="Line 71"/>
                <p:cNvSpPr>
                  <a:spLocks noChangeShapeType="1"/>
                </p:cNvSpPr>
                <p:nvPr/>
              </p:nvSpPr>
              <p:spPr bwMode="auto">
                <a:xfrm>
                  <a:off x="4736" y="3149"/>
                  <a:ext cx="694" cy="33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4" name="Line 72"/>
                <p:cNvSpPr>
                  <a:spLocks noChangeShapeType="1"/>
                </p:cNvSpPr>
                <p:nvPr/>
              </p:nvSpPr>
              <p:spPr bwMode="auto">
                <a:xfrm flipH="1">
                  <a:off x="5185" y="3492"/>
                  <a:ext cx="240" cy="357"/>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5" name="Line 73"/>
                <p:cNvSpPr>
                  <a:spLocks noChangeShapeType="1"/>
                </p:cNvSpPr>
                <p:nvPr/>
              </p:nvSpPr>
              <p:spPr bwMode="auto">
                <a:xfrm>
                  <a:off x="4449" y="2518"/>
                  <a:ext cx="262" cy="61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6" name="Freeform 74"/>
                <p:cNvSpPr>
                  <a:spLocks noEditPoints="1"/>
                </p:cNvSpPr>
                <p:nvPr/>
              </p:nvSpPr>
              <p:spPr bwMode="auto">
                <a:xfrm>
                  <a:off x="4184" y="2886"/>
                  <a:ext cx="264" cy="604"/>
                </a:xfrm>
                <a:custGeom>
                  <a:avLst/>
                  <a:gdLst>
                    <a:gd name="T0" fmla="*/ 29 w 264"/>
                    <a:gd name="T1" fmla="*/ 41 h 604"/>
                    <a:gd name="T2" fmla="*/ 264 w 264"/>
                    <a:gd name="T3" fmla="*/ 596 h 604"/>
                    <a:gd name="T4" fmla="*/ 246 w 264"/>
                    <a:gd name="T5" fmla="*/ 604 h 604"/>
                    <a:gd name="T6" fmla="*/ 11 w 264"/>
                    <a:gd name="T7" fmla="*/ 49 h 604"/>
                    <a:gd name="T8" fmla="*/ 29 w 264"/>
                    <a:gd name="T9" fmla="*/ 41 h 604"/>
                    <a:gd name="T10" fmla="*/ 5 w 264"/>
                    <a:gd name="T11" fmla="*/ 62 h 604"/>
                    <a:gd name="T12" fmla="*/ 0 w 264"/>
                    <a:gd name="T13" fmla="*/ 0 h 604"/>
                    <a:gd name="T14" fmla="*/ 41 w 264"/>
                    <a:gd name="T15" fmla="*/ 47 h 604"/>
                    <a:gd name="T16" fmla="*/ 5 w 264"/>
                    <a:gd name="T17" fmla="*/ 62 h 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604">
                      <a:moveTo>
                        <a:pt x="29" y="41"/>
                      </a:moveTo>
                      <a:lnTo>
                        <a:pt x="264" y="596"/>
                      </a:lnTo>
                      <a:lnTo>
                        <a:pt x="246" y="604"/>
                      </a:lnTo>
                      <a:lnTo>
                        <a:pt x="11" y="49"/>
                      </a:lnTo>
                      <a:lnTo>
                        <a:pt x="29" y="41"/>
                      </a:lnTo>
                      <a:close/>
                      <a:moveTo>
                        <a:pt x="5" y="62"/>
                      </a:moveTo>
                      <a:lnTo>
                        <a:pt x="0" y="0"/>
                      </a:lnTo>
                      <a:lnTo>
                        <a:pt x="41" y="47"/>
                      </a:lnTo>
                      <a:lnTo>
                        <a:pt x="5" y="62"/>
                      </a:lnTo>
                      <a:close/>
                    </a:path>
                  </a:pathLst>
                </a:custGeom>
                <a:solidFill>
                  <a:srgbClr val="FF0000"/>
                </a:solidFill>
                <a:ln w="1588">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07" name="Line 75"/>
                <p:cNvSpPr>
                  <a:spLocks noChangeShapeType="1"/>
                </p:cNvSpPr>
                <p:nvPr/>
              </p:nvSpPr>
              <p:spPr bwMode="auto">
                <a:xfrm flipH="1">
                  <a:off x="4186" y="2492"/>
                  <a:ext cx="272" cy="362"/>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08" name="Freeform 76"/>
                <p:cNvSpPr>
                  <a:spLocks noEditPoints="1"/>
                </p:cNvSpPr>
                <p:nvPr/>
              </p:nvSpPr>
              <p:spPr bwMode="auto">
                <a:xfrm>
                  <a:off x="4804" y="3256"/>
                  <a:ext cx="372" cy="590"/>
                </a:xfrm>
                <a:custGeom>
                  <a:avLst/>
                  <a:gdLst>
                    <a:gd name="T0" fmla="*/ 19 w 372"/>
                    <a:gd name="T1" fmla="*/ 25 h 590"/>
                    <a:gd name="T2" fmla="*/ 13 w 372"/>
                    <a:gd name="T3" fmla="*/ 25 h 590"/>
                    <a:gd name="T4" fmla="*/ 2 w 372"/>
                    <a:gd name="T5" fmla="*/ 1 h 590"/>
                    <a:gd name="T6" fmla="*/ 7 w 372"/>
                    <a:gd name="T7" fmla="*/ 2 h 590"/>
                    <a:gd name="T8" fmla="*/ 46 w 372"/>
                    <a:gd name="T9" fmla="*/ 68 h 590"/>
                    <a:gd name="T10" fmla="*/ 40 w 372"/>
                    <a:gd name="T11" fmla="*/ 68 h 590"/>
                    <a:gd name="T12" fmla="*/ 29 w 372"/>
                    <a:gd name="T13" fmla="*/ 45 h 590"/>
                    <a:gd name="T14" fmla="*/ 34 w 372"/>
                    <a:gd name="T15" fmla="*/ 46 h 590"/>
                    <a:gd name="T16" fmla="*/ 73 w 372"/>
                    <a:gd name="T17" fmla="*/ 112 h 590"/>
                    <a:gd name="T18" fmla="*/ 67 w 372"/>
                    <a:gd name="T19" fmla="*/ 112 h 590"/>
                    <a:gd name="T20" fmla="*/ 56 w 372"/>
                    <a:gd name="T21" fmla="*/ 88 h 590"/>
                    <a:gd name="T22" fmla="*/ 61 w 372"/>
                    <a:gd name="T23" fmla="*/ 89 h 590"/>
                    <a:gd name="T24" fmla="*/ 100 w 372"/>
                    <a:gd name="T25" fmla="*/ 156 h 590"/>
                    <a:gd name="T26" fmla="*/ 94 w 372"/>
                    <a:gd name="T27" fmla="*/ 155 h 590"/>
                    <a:gd name="T28" fmla="*/ 84 w 372"/>
                    <a:gd name="T29" fmla="*/ 132 h 590"/>
                    <a:gd name="T30" fmla="*/ 89 w 372"/>
                    <a:gd name="T31" fmla="*/ 133 h 590"/>
                    <a:gd name="T32" fmla="*/ 128 w 372"/>
                    <a:gd name="T33" fmla="*/ 200 h 590"/>
                    <a:gd name="T34" fmla="*/ 121 w 372"/>
                    <a:gd name="T35" fmla="*/ 199 h 590"/>
                    <a:gd name="T36" fmla="*/ 112 w 372"/>
                    <a:gd name="T37" fmla="*/ 175 h 590"/>
                    <a:gd name="T38" fmla="*/ 116 w 372"/>
                    <a:gd name="T39" fmla="*/ 176 h 590"/>
                    <a:gd name="T40" fmla="*/ 155 w 372"/>
                    <a:gd name="T41" fmla="*/ 243 h 590"/>
                    <a:gd name="T42" fmla="*/ 149 w 372"/>
                    <a:gd name="T43" fmla="*/ 243 h 590"/>
                    <a:gd name="T44" fmla="*/ 139 w 372"/>
                    <a:gd name="T45" fmla="*/ 219 h 590"/>
                    <a:gd name="T46" fmla="*/ 143 w 372"/>
                    <a:gd name="T47" fmla="*/ 220 h 590"/>
                    <a:gd name="T48" fmla="*/ 182 w 372"/>
                    <a:gd name="T49" fmla="*/ 287 h 590"/>
                    <a:gd name="T50" fmla="*/ 176 w 372"/>
                    <a:gd name="T51" fmla="*/ 287 h 590"/>
                    <a:gd name="T52" fmla="*/ 166 w 372"/>
                    <a:gd name="T53" fmla="*/ 262 h 590"/>
                    <a:gd name="T54" fmla="*/ 171 w 372"/>
                    <a:gd name="T55" fmla="*/ 263 h 590"/>
                    <a:gd name="T56" fmla="*/ 209 w 372"/>
                    <a:gd name="T57" fmla="*/ 330 h 590"/>
                    <a:gd name="T58" fmla="*/ 203 w 372"/>
                    <a:gd name="T59" fmla="*/ 330 h 590"/>
                    <a:gd name="T60" fmla="*/ 193 w 372"/>
                    <a:gd name="T61" fmla="*/ 307 h 590"/>
                    <a:gd name="T62" fmla="*/ 198 w 372"/>
                    <a:gd name="T63" fmla="*/ 308 h 590"/>
                    <a:gd name="T64" fmla="*/ 236 w 372"/>
                    <a:gd name="T65" fmla="*/ 374 h 590"/>
                    <a:gd name="T66" fmla="*/ 230 w 372"/>
                    <a:gd name="T67" fmla="*/ 374 h 590"/>
                    <a:gd name="T68" fmla="*/ 220 w 372"/>
                    <a:gd name="T69" fmla="*/ 350 h 590"/>
                    <a:gd name="T70" fmla="*/ 226 w 372"/>
                    <a:gd name="T71" fmla="*/ 352 h 590"/>
                    <a:gd name="T72" fmla="*/ 265 w 372"/>
                    <a:gd name="T73" fmla="*/ 417 h 590"/>
                    <a:gd name="T74" fmla="*/ 258 w 372"/>
                    <a:gd name="T75" fmla="*/ 417 h 590"/>
                    <a:gd name="T76" fmla="*/ 247 w 372"/>
                    <a:gd name="T77" fmla="*/ 394 h 590"/>
                    <a:gd name="T78" fmla="*/ 253 w 372"/>
                    <a:gd name="T79" fmla="*/ 395 h 590"/>
                    <a:gd name="T80" fmla="*/ 292 w 372"/>
                    <a:gd name="T81" fmla="*/ 461 h 590"/>
                    <a:gd name="T82" fmla="*/ 286 w 372"/>
                    <a:gd name="T83" fmla="*/ 461 h 590"/>
                    <a:gd name="T84" fmla="*/ 275 w 372"/>
                    <a:gd name="T85" fmla="*/ 437 h 590"/>
                    <a:gd name="T86" fmla="*/ 280 w 372"/>
                    <a:gd name="T87" fmla="*/ 439 h 590"/>
                    <a:gd name="T88" fmla="*/ 319 w 372"/>
                    <a:gd name="T89" fmla="*/ 504 h 590"/>
                    <a:gd name="T90" fmla="*/ 313 w 372"/>
                    <a:gd name="T91" fmla="*/ 504 h 590"/>
                    <a:gd name="T92" fmla="*/ 302 w 372"/>
                    <a:gd name="T93" fmla="*/ 481 h 590"/>
                    <a:gd name="T94" fmla="*/ 307 w 372"/>
                    <a:gd name="T95" fmla="*/ 482 h 590"/>
                    <a:gd name="T96" fmla="*/ 346 w 372"/>
                    <a:gd name="T97" fmla="*/ 548 h 590"/>
                    <a:gd name="T98" fmla="*/ 340 w 372"/>
                    <a:gd name="T99" fmla="*/ 548 h 590"/>
                    <a:gd name="T100" fmla="*/ 329 w 372"/>
                    <a:gd name="T101" fmla="*/ 524 h 590"/>
                    <a:gd name="T102" fmla="*/ 334 w 372"/>
                    <a:gd name="T103" fmla="*/ 526 h 590"/>
                    <a:gd name="T104" fmla="*/ 372 w 372"/>
                    <a:gd name="T105" fmla="*/ 589 h 590"/>
                    <a:gd name="T106" fmla="*/ 365 w 372"/>
                    <a:gd name="T107" fmla="*/ 589 h 590"/>
                    <a:gd name="T108" fmla="*/ 356 w 372"/>
                    <a:gd name="T109" fmla="*/ 568 h 590"/>
                    <a:gd name="T110" fmla="*/ 361 w 372"/>
                    <a:gd name="T111" fmla="*/ 569 h 5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2" h="590">
                      <a:moveTo>
                        <a:pt x="7" y="2"/>
                      </a:moveTo>
                      <a:lnTo>
                        <a:pt x="19" y="21"/>
                      </a:lnTo>
                      <a:lnTo>
                        <a:pt x="19" y="22"/>
                      </a:lnTo>
                      <a:lnTo>
                        <a:pt x="19" y="24"/>
                      </a:lnTo>
                      <a:lnTo>
                        <a:pt x="19" y="25"/>
                      </a:lnTo>
                      <a:lnTo>
                        <a:pt x="18" y="26"/>
                      </a:lnTo>
                      <a:lnTo>
                        <a:pt x="16" y="26"/>
                      </a:lnTo>
                      <a:lnTo>
                        <a:pt x="15" y="26"/>
                      </a:lnTo>
                      <a:lnTo>
                        <a:pt x="14" y="26"/>
                      </a:lnTo>
                      <a:lnTo>
                        <a:pt x="13" y="25"/>
                      </a:lnTo>
                      <a:lnTo>
                        <a:pt x="1" y="6"/>
                      </a:lnTo>
                      <a:lnTo>
                        <a:pt x="0" y="5"/>
                      </a:lnTo>
                      <a:lnTo>
                        <a:pt x="0" y="4"/>
                      </a:lnTo>
                      <a:lnTo>
                        <a:pt x="1" y="2"/>
                      </a:lnTo>
                      <a:lnTo>
                        <a:pt x="2" y="1"/>
                      </a:lnTo>
                      <a:lnTo>
                        <a:pt x="4" y="0"/>
                      </a:lnTo>
                      <a:lnTo>
                        <a:pt x="5" y="0"/>
                      </a:lnTo>
                      <a:lnTo>
                        <a:pt x="6" y="1"/>
                      </a:lnTo>
                      <a:lnTo>
                        <a:pt x="7" y="2"/>
                      </a:lnTo>
                      <a:close/>
                      <a:moveTo>
                        <a:pt x="34" y="46"/>
                      </a:moveTo>
                      <a:lnTo>
                        <a:pt x="46" y="65"/>
                      </a:lnTo>
                      <a:lnTo>
                        <a:pt x="47" y="66"/>
                      </a:lnTo>
                      <a:lnTo>
                        <a:pt x="47" y="67"/>
                      </a:lnTo>
                      <a:lnTo>
                        <a:pt x="46" y="68"/>
                      </a:lnTo>
                      <a:lnTo>
                        <a:pt x="45" y="69"/>
                      </a:lnTo>
                      <a:lnTo>
                        <a:pt x="44" y="71"/>
                      </a:lnTo>
                      <a:lnTo>
                        <a:pt x="42" y="71"/>
                      </a:lnTo>
                      <a:lnTo>
                        <a:pt x="41" y="69"/>
                      </a:lnTo>
                      <a:lnTo>
                        <a:pt x="40" y="68"/>
                      </a:lnTo>
                      <a:lnTo>
                        <a:pt x="28" y="49"/>
                      </a:lnTo>
                      <a:lnTo>
                        <a:pt x="27" y="48"/>
                      </a:lnTo>
                      <a:lnTo>
                        <a:pt x="28" y="47"/>
                      </a:lnTo>
                      <a:lnTo>
                        <a:pt x="28" y="46"/>
                      </a:lnTo>
                      <a:lnTo>
                        <a:pt x="29" y="45"/>
                      </a:lnTo>
                      <a:lnTo>
                        <a:pt x="31" y="44"/>
                      </a:lnTo>
                      <a:lnTo>
                        <a:pt x="32" y="45"/>
                      </a:lnTo>
                      <a:lnTo>
                        <a:pt x="33" y="45"/>
                      </a:lnTo>
                      <a:lnTo>
                        <a:pt x="34" y="46"/>
                      </a:lnTo>
                      <a:close/>
                      <a:moveTo>
                        <a:pt x="61" y="89"/>
                      </a:moveTo>
                      <a:lnTo>
                        <a:pt x="73" y="108"/>
                      </a:lnTo>
                      <a:lnTo>
                        <a:pt x="74" y="109"/>
                      </a:lnTo>
                      <a:lnTo>
                        <a:pt x="74" y="111"/>
                      </a:lnTo>
                      <a:lnTo>
                        <a:pt x="73" y="112"/>
                      </a:lnTo>
                      <a:lnTo>
                        <a:pt x="72" y="113"/>
                      </a:lnTo>
                      <a:lnTo>
                        <a:pt x="71" y="114"/>
                      </a:lnTo>
                      <a:lnTo>
                        <a:pt x="69" y="114"/>
                      </a:lnTo>
                      <a:lnTo>
                        <a:pt x="68" y="113"/>
                      </a:lnTo>
                      <a:lnTo>
                        <a:pt x="67" y="112"/>
                      </a:lnTo>
                      <a:lnTo>
                        <a:pt x="55" y="93"/>
                      </a:lnTo>
                      <a:lnTo>
                        <a:pt x="55" y="92"/>
                      </a:lnTo>
                      <a:lnTo>
                        <a:pt x="55" y="91"/>
                      </a:lnTo>
                      <a:lnTo>
                        <a:pt x="55" y="89"/>
                      </a:lnTo>
                      <a:lnTo>
                        <a:pt x="56" y="88"/>
                      </a:lnTo>
                      <a:lnTo>
                        <a:pt x="58" y="88"/>
                      </a:lnTo>
                      <a:lnTo>
                        <a:pt x="60" y="88"/>
                      </a:lnTo>
                      <a:lnTo>
                        <a:pt x="61" y="88"/>
                      </a:lnTo>
                      <a:lnTo>
                        <a:pt x="61" y="89"/>
                      </a:lnTo>
                      <a:close/>
                      <a:moveTo>
                        <a:pt x="89" y="133"/>
                      </a:moveTo>
                      <a:lnTo>
                        <a:pt x="101" y="152"/>
                      </a:lnTo>
                      <a:lnTo>
                        <a:pt x="101" y="153"/>
                      </a:lnTo>
                      <a:lnTo>
                        <a:pt x="101" y="154"/>
                      </a:lnTo>
                      <a:lnTo>
                        <a:pt x="100" y="156"/>
                      </a:lnTo>
                      <a:lnTo>
                        <a:pt x="98" y="158"/>
                      </a:lnTo>
                      <a:lnTo>
                        <a:pt x="96" y="158"/>
                      </a:lnTo>
                      <a:lnTo>
                        <a:pt x="95" y="156"/>
                      </a:lnTo>
                      <a:lnTo>
                        <a:pt x="94" y="155"/>
                      </a:lnTo>
                      <a:lnTo>
                        <a:pt x="82" y="136"/>
                      </a:lnTo>
                      <a:lnTo>
                        <a:pt x="82" y="135"/>
                      </a:lnTo>
                      <a:lnTo>
                        <a:pt x="82" y="134"/>
                      </a:lnTo>
                      <a:lnTo>
                        <a:pt x="82" y="133"/>
                      </a:lnTo>
                      <a:lnTo>
                        <a:pt x="84" y="132"/>
                      </a:lnTo>
                      <a:lnTo>
                        <a:pt x="85" y="132"/>
                      </a:lnTo>
                      <a:lnTo>
                        <a:pt x="87" y="132"/>
                      </a:lnTo>
                      <a:lnTo>
                        <a:pt x="88" y="132"/>
                      </a:lnTo>
                      <a:lnTo>
                        <a:pt x="89" y="133"/>
                      </a:lnTo>
                      <a:close/>
                      <a:moveTo>
                        <a:pt x="116" y="176"/>
                      </a:moveTo>
                      <a:lnTo>
                        <a:pt x="128" y="195"/>
                      </a:lnTo>
                      <a:lnTo>
                        <a:pt x="128" y="196"/>
                      </a:lnTo>
                      <a:lnTo>
                        <a:pt x="128" y="199"/>
                      </a:lnTo>
                      <a:lnTo>
                        <a:pt x="128" y="200"/>
                      </a:lnTo>
                      <a:lnTo>
                        <a:pt x="127" y="200"/>
                      </a:lnTo>
                      <a:lnTo>
                        <a:pt x="126" y="201"/>
                      </a:lnTo>
                      <a:lnTo>
                        <a:pt x="123" y="201"/>
                      </a:lnTo>
                      <a:lnTo>
                        <a:pt x="122" y="200"/>
                      </a:lnTo>
                      <a:lnTo>
                        <a:pt x="121" y="199"/>
                      </a:lnTo>
                      <a:lnTo>
                        <a:pt x="111" y="181"/>
                      </a:lnTo>
                      <a:lnTo>
                        <a:pt x="109" y="179"/>
                      </a:lnTo>
                      <a:lnTo>
                        <a:pt x="109" y="178"/>
                      </a:lnTo>
                      <a:lnTo>
                        <a:pt x="111" y="176"/>
                      </a:lnTo>
                      <a:lnTo>
                        <a:pt x="112" y="175"/>
                      </a:lnTo>
                      <a:lnTo>
                        <a:pt x="113" y="175"/>
                      </a:lnTo>
                      <a:lnTo>
                        <a:pt x="114" y="175"/>
                      </a:lnTo>
                      <a:lnTo>
                        <a:pt x="115" y="175"/>
                      </a:lnTo>
                      <a:lnTo>
                        <a:pt x="116" y="176"/>
                      </a:lnTo>
                      <a:close/>
                      <a:moveTo>
                        <a:pt x="143" y="220"/>
                      </a:moveTo>
                      <a:lnTo>
                        <a:pt x="155" y="239"/>
                      </a:lnTo>
                      <a:lnTo>
                        <a:pt x="155" y="240"/>
                      </a:lnTo>
                      <a:lnTo>
                        <a:pt x="155" y="242"/>
                      </a:lnTo>
                      <a:lnTo>
                        <a:pt x="155" y="243"/>
                      </a:lnTo>
                      <a:lnTo>
                        <a:pt x="154" y="245"/>
                      </a:lnTo>
                      <a:lnTo>
                        <a:pt x="153" y="245"/>
                      </a:lnTo>
                      <a:lnTo>
                        <a:pt x="152" y="245"/>
                      </a:lnTo>
                      <a:lnTo>
                        <a:pt x="149" y="243"/>
                      </a:lnTo>
                      <a:lnTo>
                        <a:pt x="138" y="225"/>
                      </a:lnTo>
                      <a:lnTo>
                        <a:pt x="136" y="222"/>
                      </a:lnTo>
                      <a:lnTo>
                        <a:pt x="136" y="221"/>
                      </a:lnTo>
                      <a:lnTo>
                        <a:pt x="138" y="220"/>
                      </a:lnTo>
                      <a:lnTo>
                        <a:pt x="139" y="219"/>
                      </a:lnTo>
                      <a:lnTo>
                        <a:pt x="140" y="219"/>
                      </a:lnTo>
                      <a:lnTo>
                        <a:pt x="141" y="219"/>
                      </a:lnTo>
                      <a:lnTo>
                        <a:pt x="142" y="219"/>
                      </a:lnTo>
                      <a:lnTo>
                        <a:pt x="143" y="220"/>
                      </a:lnTo>
                      <a:close/>
                      <a:moveTo>
                        <a:pt x="171" y="263"/>
                      </a:moveTo>
                      <a:lnTo>
                        <a:pt x="182" y="282"/>
                      </a:lnTo>
                      <a:lnTo>
                        <a:pt x="183" y="285"/>
                      </a:lnTo>
                      <a:lnTo>
                        <a:pt x="182" y="286"/>
                      </a:lnTo>
                      <a:lnTo>
                        <a:pt x="182" y="287"/>
                      </a:lnTo>
                      <a:lnTo>
                        <a:pt x="181" y="288"/>
                      </a:lnTo>
                      <a:lnTo>
                        <a:pt x="180" y="288"/>
                      </a:lnTo>
                      <a:lnTo>
                        <a:pt x="179" y="288"/>
                      </a:lnTo>
                      <a:lnTo>
                        <a:pt x="178" y="288"/>
                      </a:lnTo>
                      <a:lnTo>
                        <a:pt x="176" y="287"/>
                      </a:lnTo>
                      <a:lnTo>
                        <a:pt x="165" y="268"/>
                      </a:lnTo>
                      <a:lnTo>
                        <a:pt x="163" y="267"/>
                      </a:lnTo>
                      <a:lnTo>
                        <a:pt x="163" y="265"/>
                      </a:lnTo>
                      <a:lnTo>
                        <a:pt x="165" y="263"/>
                      </a:lnTo>
                      <a:lnTo>
                        <a:pt x="166" y="262"/>
                      </a:lnTo>
                      <a:lnTo>
                        <a:pt x="167" y="262"/>
                      </a:lnTo>
                      <a:lnTo>
                        <a:pt x="168" y="262"/>
                      </a:lnTo>
                      <a:lnTo>
                        <a:pt x="169" y="263"/>
                      </a:lnTo>
                      <a:lnTo>
                        <a:pt x="171" y="263"/>
                      </a:lnTo>
                      <a:close/>
                      <a:moveTo>
                        <a:pt x="198" y="308"/>
                      </a:moveTo>
                      <a:lnTo>
                        <a:pt x="209" y="326"/>
                      </a:lnTo>
                      <a:lnTo>
                        <a:pt x="210" y="328"/>
                      </a:lnTo>
                      <a:lnTo>
                        <a:pt x="210" y="329"/>
                      </a:lnTo>
                      <a:lnTo>
                        <a:pt x="209" y="330"/>
                      </a:lnTo>
                      <a:lnTo>
                        <a:pt x="208" y="332"/>
                      </a:lnTo>
                      <a:lnTo>
                        <a:pt x="207" y="332"/>
                      </a:lnTo>
                      <a:lnTo>
                        <a:pt x="206" y="332"/>
                      </a:lnTo>
                      <a:lnTo>
                        <a:pt x="205" y="332"/>
                      </a:lnTo>
                      <a:lnTo>
                        <a:pt x="203" y="330"/>
                      </a:lnTo>
                      <a:lnTo>
                        <a:pt x="192" y="312"/>
                      </a:lnTo>
                      <a:lnTo>
                        <a:pt x="192" y="310"/>
                      </a:lnTo>
                      <a:lnTo>
                        <a:pt x="192" y="308"/>
                      </a:lnTo>
                      <a:lnTo>
                        <a:pt x="192" y="307"/>
                      </a:lnTo>
                      <a:lnTo>
                        <a:pt x="193" y="307"/>
                      </a:lnTo>
                      <a:lnTo>
                        <a:pt x="194" y="306"/>
                      </a:lnTo>
                      <a:lnTo>
                        <a:pt x="195" y="306"/>
                      </a:lnTo>
                      <a:lnTo>
                        <a:pt x="198" y="307"/>
                      </a:lnTo>
                      <a:lnTo>
                        <a:pt x="198" y="308"/>
                      </a:lnTo>
                      <a:close/>
                      <a:moveTo>
                        <a:pt x="226" y="352"/>
                      </a:moveTo>
                      <a:lnTo>
                        <a:pt x="238" y="370"/>
                      </a:lnTo>
                      <a:lnTo>
                        <a:pt x="238" y="372"/>
                      </a:lnTo>
                      <a:lnTo>
                        <a:pt x="238" y="373"/>
                      </a:lnTo>
                      <a:lnTo>
                        <a:pt x="236" y="374"/>
                      </a:lnTo>
                      <a:lnTo>
                        <a:pt x="236" y="375"/>
                      </a:lnTo>
                      <a:lnTo>
                        <a:pt x="234" y="375"/>
                      </a:lnTo>
                      <a:lnTo>
                        <a:pt x="233" y="375"/>
                      </a:lnTo>
                      <a:lnTo>
                        <a:pt x="232" y="375"/>
                      </a:lnTo>
                      <a:lnTo>
                        <a:pt x="230" y="374"/>
                      </a:lnTo>
                      <a:lnTo>
                        <a:pt x="219" y="355"/>
                      </a:lnTo>
                      <a:lnTo>
                        <a:pt x="219" y="354"/>
                      </a:lnTo>
                      <a:lnTo>
                        <a:pt x="219" y="353"/>
                      </a:lnTo>
                      <a:lnTo>
                        <a:pt x="219" y="350"/>
                      </a:lnTo>
                      <a:lnTo>
                        <a:pt x="220" y="350"/>
                      </a:lnTo>
                      <a:lnTo>
                        <a:pt x="221" y="349"/>
                      </a:lnTo>
                      <a:lnTo>
                        <a:pt x="223" y="349"/>
                      </a:lnTo>
                      <a:lnTo>
                        <a:pt x="225" y="350"/>
                      </a:lnTo>
                      <a:lnTo>
                        <a:pt x="226" y="352"/>
                      </a:lnTo>
                      <a:close/>
                      <a:moveTo>
                        <a:pt x="253" y="395"/>
                      </a:moveTo>
                      <a:lnTo>
                        <a:pt x="265" y="414"/>
                      </a:lnTo>
                      <a:lnTo>
                        <a:pt x="265" y="415"/>
                      </a:lnTo>
                      <a:lnTo>
                        <a:pt x="265" y="416"/>
                      </a:lnTo>
                      <a:lnTo>
                        <a:pt x="265" y="417"/>
                      </a:lnTo>
                      <a:lnTo>
                        <a:pt x="263" y="419"/>
                      </a:lnTo>
                      <a:lnTo>
                        <a:pt x="261" y="419"/>
                      </a:lnTo>
                      <a:lnTo>
                        <a:pt x="260" y="419"/>
                      </a:lnTo>
                      <a:lnTo>
                        <a:pt x="259" y="419"/>
                      </a:lnTo>
                      <a:lnTo>
                        <a:pt x="258" y="417"/>
                      </a:lnTo>
                      <a:lnTo>
                        <a:pt x="246" y="399"/>
                      </a:lnTo>
                      <a:lnTo>
                        <a:pt x="246" y="397"/>
                      </a:lnTo>
                      <a:lnTo>
                        <a:pt x="246" y="396"/>
                      </a:lnTo>
                      <a:lnTo>
                        <a:pt x="246" y="395"/>
                      </a:lnTo>
                      <a:lnTo>
                        <a:pt x="247" y="394"/>
                      </a:lnTo>
                      <a:lnTo>
                        <a:pt x="249" y="393"/>
                      </a:lnTo>
                      <a:lnTo>
                        <a:pt x="250" y="393"/>
                      </a:lnTo>
                      <a:lnTo>
                        <a:pt x="252" y="394"/>
                      </a:lnTo>
                      <a:lnTo>
                        <a:pt x="253" y="395"/>
                      </a:lnTo>
                      <a:close/>
                      <a:moveTo>
                        <a:pt x="280" y="439"/>
                      </a:moveTo>
                      <a:lnTo>
                        <a:pt x="292" y="457"/>
                      </a:lnTo>
                      <a:lnTo>
                        <a:pt x="292" y="459"/>
                      </a:lnTo>
                      <a:lnTo>
                        <a:pt x="292" y="460"/>
                      </a:lnTo>
                      <a:lnTo>
                        <a:pt x="292" y="461"/>
                      </a:lnTo>
                      <a:lnTo>
                        <a:pt x="290" y="462"/>
                      </a:lnTo>
                      <a:lnTo>
                        <a:pt x="289" y="462"/>
                      </a:lnTo>
                      <a:lnTo>
                        <a:pt x="287" y="462"/>
                      </a:lnTo>
                      <a:lnTo>
                        <a:pt x="286" y="462"/>
                      </a:lnTo>
                      <a:lnTo>
                        <a:pt x="286" y="461"/>
                      </a:lnTo>
                      <a:lnTo>
                        <a:pt x="274" y="442"/>
                      </a:lnTo>
                      <a:lnTo>
                        <a:pt x="273" y="441"/>
                      </a:lnTo>
                      <a:lnTo>
                        <a:pt x="273" y="440"/>
                      </a:lnTo>
                      <a:lnTo>
                        <a:pt x="274" y="439"/>
                      </a:lnTo>
                      <a:lnTo>
                        <a:pt x="275" y="437"/>
                      </a:lnTo>
                      <a:lnTo>
                        <a:pt x="276" y="436"/>
                      </a:lnTo>
                      <a:lnTo>
                        <a:pt x="278" y="436"/>
                      </a:lnTo>
                      <a:lnTo>
                        <a:pt x="279" y="437"/>
                      </a:lnTo>
                      <a:lnTo>
                        <a:pt x="280" y="439"/>
                      </a:lnTo>
                      <a:close/>
                      <a:moveTo>
                        <a:pt x="307" y="482"/>
                      </a:moveTo>
                      <a:lnTo>
                        <a:pt x="319" y="501"/>
                      </a:lnTo>
                      <a:lnTo>
                        <a:pt x="319" y="502"/>
                      </a:lnTo>
                      <a:lnTo>
                        <a:pt x="319" y="503"/>
                      </a:lnTo>
                      <a:lnTo>
                        <a:pt x="319" y="504"/>
                      </a:lnTo>
                      <a:lnTo>
                        <a:pt x="318" y="506"/>
                      </a:lnTo>
                      <a:lnTo>
                        <a:pt x="316" y="507"/>
                      </a:lnTo>
                      <a:lnTo>
                        <a:pt x="315" y="507"/>
                      </a:lnTo>
                      <a:lnTo>
                        <a:pt x="314" y="506"/>
                      </a:lnTo>
                      <a:lnTo>
                        <a:pt x="313" y="504"/>
                      </a:lnTo>
                      <a:lnTo>
                        <a:pt x="301" y="486"/>
                      </a:lnTo>
                      <a:lnTo>
                        <a:pt x="300" y="484"/>
                      </a:lnTo>
                      <a:lnTo>
                        <a:pt x="300" y="483"/>
                      </a:lnTo>
                      <a:lnTo>
                        <a:pt x="301" y="482"/>
                      </a:lnTo>
                      <a:lnTo>
                        <a:pt x="302" y="481"/>
                      </a:lnTo>
                      <a:lnTo>
                        <a:pt x="303" y="480"/>
                      </a:lnTo>
                      <a:lnTo>
                        <a:pt x="305" y="481"/>
                      </a:lnTo>
                      <a:lnTo>
                        <a:pt x="306" y="481"/>
                      </a:lnTo>
                      <a:lnTo>
                        <a:pt x="307" y="482"/>
                      </a:lnTo>
                      <a:close/>
                      <a:moveTo>
                        <a:pt x="334" y="526"/>
                      </a:moveTo>
                      <a:lnTo>
                        <a:pt x="346" y="544"/>
                      </a:lnTo>
                      <a:lnTo>
                        <a:pt x="347" y="546"/>
                      </a:lnTo>
                      <a:lnTo>
                        <a:pt x="347" y="547"/>
                      </a:lnTo>
                      <a:lnTo>
                        <a:pt x="346" y="548"/>
                      </a:lnTo>
                      <a:lnTo>
                        <a:pt x="345" y="549"/>
                      </a:lnTo>
                      <a:lnTo>
                        <a:pt x="343" y="550"/>
                      </a:lnTo>
                      <a:lnTo>
                        <a:pt x="342" y="550"/>
                      </a:lnTo>
                      <a:lnTo>
                        <a:pt x="341" y="549"/>
                      </a:lnTo>
                      <a:lnTo>
                        <a:pt x="340" y="548"/>
                      </a:lnTo>
                      <a:lnTo>
                        <a:pt x="328" y="529"/>
                      </a:lnTo>
                      <a:lnTo>
                        <a:pt x="328" y="528"/>
                      </a:lnTo>
                      <a:lnTo>
                        <a:pt x="328" y="527"/>
                      </a:lnTo>
                      <a:lnTo>
                        <a:pt x="328" y="526"/>
                      </a:lnTo>
                      <a:lnTo>
                        <a:pt x="329" y="524"/>
                      </a:lnTo>
                      <a:lnTo>
                        <a:pt x="330" y="524"/>
                      </a:lnTo>
                      <a:lnTo>
                        <a:pt x="332" y="524"/>
                      </a:lnTo>
                      <a:lnTo>
                        <a:pt x="333" y="524"/>
                      </a:lnTo>
                      <a:lnTo>
                        <a:pt x="334" y="526"/>
                      </a:lnTo>
                      <a:close/>
                      <a:moveTo>
                        <a:pt x="361" y="569"/>
                      </a:moveTo>
                      <a:lnTo>
                        <a:pt x="372" y="584"/>
                      </a:lnTo>
                      <a:lnTo>
                        <a:pt x="372" y="587"/>
                      </a:lnTo>
                      <a:lnTo>
                        <a:pt x="372" y="588"/>
                      </a:lnTo>
                      <a:lnTo>
                        <a:pt x="372" y="589"/>
                      </a:lnTo>
                      <a:lnTo>
                        <a:pt x="370" y="590"/>
                      </a:lnTo>
                      <a:lnTo>
                        <a:pt x="369" y="590"/>
                      </a:lnTo>
                      <a:lnTo>
                        <a:pt x="367" y="590"/>
                      </a:lnTo>
                      <a:lnTo>
                        <a:pt x="366" y="590"/>
                      </a:lnTo>
                      <a:lnTo>
                        <a:pt x="365" y="589"/>
                      </a:lnTo>
                      <a:lnTo>
                        <a:pt x="355" y="574"/>
                      </a:lnTo>
                      <a:lnTo>
                        <a:pt x="355" y="571"/>
                      </a:lnTo>
                      <a:lnTo>
                        <a:pt x="355" y="570"/>
                      </a:lnTo>
                      <a:lnTo>
                        <a:pt x="355" y="569"/>
                      </a:lnTo>
                      <a:lnTo>
                        <a:pt x="356" y="568"/>
                      </a:lnTo>
                      <a:lnTo>
                        <a:pt x="357" y="568"/>
                      </a:lnTo>
                      <a:lnTo>
                        <a:pt x="360" y="568"/>
                      </a:lnTo>
                      <a:lnTo>
                        <a:pt x="361" y="568"/>
                      </a:lnTo>
                      <a:lnTo>
                        <a:pt x="361" y="569"/>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09" name="Freeform 77"/>
                <p:cNvSpPr>
                  <a:spLocks noEditPoints="1"/>
                </p:cNvSpPr>
                <p:nvPr/>
              </p:nvSpPr>
              <p:spPr bwMode="auto">
                <a:xfrm>
                  <a:off x="4809" y="2856"/>
                  <a:ext cx="370" cy="397"/>
                </a:xfrm>
                <a:custGeom>
                  <a:avLst/>
                  <a:gdLst>
                    <a:gd name="T0" fmla="*/ 351 w 370"/>
                    <a:gd name="T1" fmla="*/ 23 h 397"/>
                    <a:gd name="T2" fmla="*/ 348 w 370"/>
                    <a:gd name="T3" fmla="*/ 20 h 397"/>
                    <a:gd name="T4" fmla="*/ 365 w 370"/>
                    <a:gd name="T5" fmla="*/ 0 h 397"/>
                    <a:gd name="T6" fmla="*/ 370 w 370"/>
                    <a:gd name="T7" fmla="*/ 1 h 397"/>
                    <a:gd name="T8" fmla="*/ 369 w 370"/>
                    <a:gd name="T9" fmla="*/ 6 h 397"/>
                    <a:gd name="T10" fmla="*/ 316 w 370"/>
                    <a:gd name="T11" fmla="*/ 60 h 397"/>
                    <a:gd name="T12" fmla="*/ 313 w 370"/>
                    <a:gd name="T13" fmla="*/ 58 h 397"/>
                    <a:gd name="T14" fmla="*/ 330 w 370"/>
                    <a:gd name="T15" fmla="*/ 38 h 397"/>
                    <a:gd name="T16" fmla="*/ 335 w 370"/>
                    <a:gd name="T17" fmla="*/ 39 h 397"/>
                    <a:gd name="T18" fmla="*/ 334 w 370"/>
                    <a:gd name="T19" fmla="*/ 44 h 397"/>
                    <a:gd name="T20" fmla="*/ 282 w 370"/>
                    <a:gd name="T21" fmla="*/ 98 h 397"/>
                    <a:gd name="T22" fmla="*/ 277 w 370"/>
                    <a:gd name="T23" fmla="*/ 96 h 397"/>
                    <a:gd name="T24" fmla="*/ 295 w 370"/>
                    <a:gd name="T25" fmla="*/ 76 h 397"/>
                    <a:gd name="T26" fmla="*/ 300 w 370"/>
                    <a:gd name="T27" fmla="*/ 77 h 397"/>
                    <a:gd name="T28" fmla="*/ 300 w 370"/>
                    <a:gd name="T29" fmla="*/ 81 h 397"/>
                    <a:gd name="T30" fmla="*/ 247 w 370"/>
                    <a:gd name="T31" fmla="*/ 136 h 397"/>
                    <a:gd name="T32" fmla="*/ 242 w 370"/>
                    <a:gd name="T33" fmla="*/ 133 h 397"/>
                    <a:gd name="T34" fmla="*/ 260 w 370"/>
                    <a:gd name="T35" fmla="*/ 113 h 397"/>
                    <a:gd name="T36" fmla="*/ 264 w 370"/>
                    <a:gd name="T37" fmla="*/ 114 h 397"/>
                    <a:gd name="T38" fmla="*/ 264 w 370"/>
                    <a:gd name="T39" fmla="*/ 119 h 397"/>
                    <a:gd name="T40" fmla="*/ 211 w 370"/>
                    <a:gd name="T41" fmla="*/ 173 h 397"/>
                    <a:gd name="T42" fmla="*/ 208 w 370"/>
                    <a:gd name="T43" fmla="*/ 171 h 397"/>
                    <a:gd name="T44" fmla="*/ 224 w 370"/>
                    <a:gd name="T45" fmla="*/ 151 h 397"/>
                    <a:gd name="T46" fmla="*/ 229 w 370"/>
                    <a:gd name="T47" fmla="*/ 152 h 397"/>
                    <a:gd name="T48" fmla="*/ 229 w 370"/>
                    <a:gd name="T49" fmla="*/ 157 h 397"/>
                    <a:gd name="T50" fmla="*/ 176 w 370"/>
                    <a:gd name="T51" fmla="*/ 211 h 397"/>
                    <a:gd name="T52" fmla="*/ 173 w 370"/>
                    <a:gd name="T53" fmla="*/ 207 h 397"/>
                    <a:gd name="T54" fmla="*/ 189 w 370"/>
                    <a:gd name="T55" fmla="*/ 188 h 397"/>
                    <a:gd name="T56" fmla="*/ 195 w 370"/>
                    <a:gd name="T57" fmla="*/ 190 h 397"/>
                    <a:gd name="T58" fmla="*/ 194 w 370"/>
                    <a:gd name="T59" fmla="*/ 194 h 397"/>
                    <a:gd name="T60" fmla="*/ 141 w 370"/>
                    <a:gd name="T61" fmla="*/ 248 h 397"/>
                    <a:gd name="T62" fmla="*/ 137 w 370"/>
                    <a:gd name="T63" fmla="*/ 245 h 397"/>
                    <a:gd name="T64" fmla="*/ 155 w 370"/>
                    <a:gd name="T65" fmla="*/ 226 h 397"/>
                    <a:gd name="T66" fmla="*/ 160 w 370"/>
                    <a:gd name="T67" fmla="*/ 227 h 397"/>
                    <a:gd name="T68" fmla="*/ 158 w 370"/>
                    <a:gd name="T69" fmla="*/ 232 h 397"/>
                    <a:gd name="T70" fmla="*/ 106 w 370"/>
                    <a:gd name="T71" fmla="*/ 286 h 397"/>
                    <a:gd name="T72" fmla="*/ 102 w 370"/>
                    <a:gd name="T73" fmla="*/ 282 h 397"/>
                    <a:gd name="T74" fmla="*/ 120 w 370"/>
                    <a:gd name="T75" fmla="*/ 264 h 397"/>
                    <a:gd name="T76" fmla="*/ 124 w 370"/>
                    <a:gd name="T77" fmla="*/ 265 h 397"/>
                    <a:gd name="T78" fmla="*/ 123 w 370"/>
                    <a:gd name="T79" fmla="*/ 270 h 397"/>
                    <a:gd name="T80" fmla="*/ 71 w 370"/>
                    <a:gd name="T81" fmla="*/ 324 h 397"/>
                    <a:gd name="T82" fmla="*/ 67 w 370"/>
                    <a:gd name="T83" fmla="*/ 320 h 397"/>
                    <a:gd name="T84" fmla="*/ 84 w 370"/>
                    <a:gd name="T85" fmla="*/ 301 h 397"/>
                    <a:gd name="T86" fmla="*/ 89 w 370"/>
                    <a:gd name="T87" fmla="*/ 302 h 397"/>
                    <a:gd name="T88" fmla="*/ 89 w 370"/>
                    <a:gd name="T89" fmla="*/ 307 h 397"/>
                    <a:gd name="T90" fmla="*/ 36 w 370"/>
                    <a:gd name="T91" fmla="*/ 361 h 397"/>
                    <a:gd name="T92" fmla="*/ 31 w 370"/>
                    <a:gd name="T93" fmla="*/ 358 h 397"/>
                    <a:gd name="T94" fmla="*/ 49 w 370"/>
                    <a:gd name="T95" fmla="*/ 339 h 397"/>
                    <a:gd name="T96" fmla="*/ 54 w 370"/>
                    <a:gd name="T97" fmla="*/ 340 h 397"/>
                    <a:gd name="T98" fmla="*/ 54 w 370"/>
                    <a:gd name="T99" fmla="*/ 345 h 397"/>
                    <a:gd name="T100" fmla="*/ 3 w 370"/>
                    <a:gd name="T101" fmla="*/ 397 h 397"/>
                    <a:gd name="T102" fmla="*/ 0 w 370"/>
                    <a:gd name="T103" fmla="*/ 393 h 397"/>
                    <a:gd name="T104" fmla="*/ 14 w 370"/>
                    <a:gd name="T105" fmla="*/ 377 h 397"/>
                    <a:gd name="T106" fmla="*/ 19 w 370"/>
                    <a:gd name="T107" fmla="*/ 378 h 397"/>
                    <a:gd name="T108" fmla="*/ 19 w 370"/>
                    <a:gd name="T109" fmla="*/ 382 h 3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97">
                      <a:moveTo>
                        <a:pt x="369" y="6"/>
                      </a:moveTo>
                      <a:lnTo>
                        <a:pt x="354" y="23"/>
                      </a:lnTo>
                      <a:lnTo>
                        <a:pt x="352" y="23"/>
                      </a:lnTo>
                      <a:lnTo>
                        <a:pt x="351" y="23"/>
                      </a:lnTo>
                      <a:lnTo>
                        <a:pt x="350" y="23"/>
                      </a:lnTo>
                      <a:lnTo>
                        <a:pt x="349" y="23"/>
                      </a:lnTo>
                      <a:lnTo>
                        <a:pt x="348" y="21"/>
                      </a:lnTo>
                      <a:lnTo>
                        <a:pt x="348" y="20"/>
                      </a:lnTo>
                      <a:lnTo>
                        <a:pt x="348" y="18"/>
                      </a:lnTo>
                      <a:lnTo>
                        <a:pt x="349" y="17"/>
                      </a:lnTo>
                      <a:lnTo>
                        <a:pt x="364" y="1"/>
                      </a:lnTo>
                      <a:lnTo>
                        <a:pt x="365" y="0"/>
                      </a:lnTo>
                      <a:lnTo>
                        <a:pt x="367" y="0"/>
                      </a:lnTo>
                      <a:lnTo>
                        <a:pt x="368" y="0"/>
                      </a:lnTo>
                      <a:lnTo>
                        <a:pt x="369" y="0"/>
                      </a:lnTo>
                      <a:lnTo>
                        <a:pt x="370" y="1"/>
                      </a:lnTo>
                      <a:lnTo>
                        <a:pt x="370" y="4"/>
                      </a:lnTo>
                      <a:lnTo>
                        <a:pt x="370" y="5"/>
                      </a:lnTo>
                      <a:lnTo>
                        <a:pt x="369" y="6"/>
                      </a:lnTo>
                      <a:close/>
                      <a:moveTo>
                        <a:pt x="334" y="44"/>
                      </a:moveTo>
                      <a:lnTo>
                        <a:pt x="320" y="60"/>
                      </a:lnTo>
                      <a:lnTo>
                        <a:pt x="318" y="60"/>
                      </a:lnTo>
                      <a:lnTo>
                        <a:pt x="316" y="60"/>
                      </a:lnTo>
                      <a:lnTo>
                        <a:pt x="315" y="60"/>
                      </a:lnTo>
                      <a:lnTo>
                        <a:pt x="314" y="60"/>
                      </a:lnTo>
                      <a:lnTo>
                        <a:pt x="313" y="59"/>
                      </a:lnTo>
                      <a:lnTo>
                        <a:pt x="313" y="58"/>
                      </a:lnTo>
                      <a:lnTo>
                        <a:pt x="313" y="56"/>
                      </a:lnTo>
                      <a:lnTo>
                        <a:pt x="314" y="54"/>
                      </a:lnTo>
                      <a:lnTo>
                        <a:pt x="329" y="39"/>
                      </a:lnTo>
                      <a:lnTo>
                        <a:pt x="330" y="38"/>
                      </a:lnTo>
                      <a:lnTo>
                        <a:pt x="331" y="38"/>
                      </a:lnTo>
                      <a:lnTo>
                        <a:pt x="332" y="38"/>
                      </a:lnTo>
                      <a:lnTo>
                        <a:pt x="334" y="38"/>
                      </a:lnTo>
                      <a:lnTo>
                        <a:pt x="335" y="39"/>
                      </a:lnTo>
                      <a:lnTo>
                        <a:pt x="335" y="41"/>
                      </a:lnTo>
                      <a:lnTo>
                        <a:pt x="335" y="43"/>
                      </a:lnTo>
                      <a:lnTo>
                        <a:pt x="334" y="44"/>
                      </a:lnTo>
                      <a:close/>
                      <a:moveTo>
                        <a:pt x="300" y="81"/>
                      </a:moveTo>
                      <a:lnTo>
                        <a:pt x="284" y="98"/>
                      </a:lnTo>
                      <a:lnTo>
                        <a:pt x="283" y="98"/>
                      </a:lnTo>
                      <a:lnTo>
                        <a:pt x="282" y="98"/>
                      </a:lnTo>
                      <a:lnTo>
                        <a:pt x="280" y="98"/>
                      </a:lnTo>
                      <a:lnTo>
                        <a:pt x="278" y="98"/>
                      </a:lnTo>
                      <a:lnTo>
                        <a:pt x="278" y="97"/>
                      </a:lnTo>
                      <a:lnTo>
                        <a:pt x="277" y="96"/>
                      </a:lnTo>
                      <a:lnTo>
                        <a:pt x="278" y="93"/>
                      </a:lnTo>
                      <a:lnTo>
                        <a:pt x="278" y="92"/>
                      </a:lnTo>
                      <a:lnTo>
                        <a:pt x="294" y="77"/>
                      </a:lnTo>
                      <a:lnTo>
                        <a:pt x="295" y="76"/>
                      </a:lnTo>
                      <a:lnTo>
                        <a:pt x="296" y="76"/>
                      </a:lnTo>
                      <a:lnTo>
                        <a:pt x="297" y="76"/>
                      </a:lnTo>
                      <a:lnTo>
                        <a:pt x="298" y="76"/>
                      </a:lnTo>
                      <a:lnTo>
                        <a:pt x="300" y="77"/>
                      </a:lnTo>
                      <a:lnTo>
                        <a:pt x="300" y="79"/>
                      </a:lnTo>
                      <a:lnTo>
                        <a:pt x="300" y="80"/>
                      </a:lnTo>
                      <a:lnTo>
                        <a:pt x="300" y="81"/>
                      </a:lnTo>
                      <a:close/>
                      <a:moveTo>
                        <a:pt x="264" y="119"/>
                      </a:moveTo>
                      <a:lnTo>
                        <a:pt x="249" y="136"/>
                      </a:lnTo>
                      <a:lnTo>
                        <a:pt x="248" y="136"/>
                      </a:lnTo>
                      <a:lnTo>
                        <a:pt x="247" y="136"/>
                      </a:lnTo>
                      <a:lnTo>
                        <a:pt x="245" y="136"/>
                      </a:lnTo>
                      <a:lnTo>
                        <a:pt x="243" y="136"/>
                      </a:lnTo>
                      <a:lnTo>
                        <a:pt x="243" y="134"/>
                      </a:lnTo>
                      <a:lnTo>
                        <a:pt x="242" y="133"/>
                      </a:lnTo>
                      <a:lnTo>
                        <a:pt x="243" y="131"/>
                      </a:lnTo>
                      <a:lnTo>
                        <a:pt x="243" y="130"/>
                      </a:lnTo>
                      <a:lnTo>
                        <a:pt x="258" y="114"/>
                      </a:lnTo>
                      <a:lnTo>
                        <a:pt x="260" y="113"/>
                      </a:lnTo>
                      <a:lnTo>
                        <a:pt x="261" y="113"/>
                      </a:lnTo>
                      <a:lnTo>
                        <a:pt x="262" y="113"/>
                      </a:lnTo>
                      <a:lnTo>
                        <a:pt x="264" y="113"/>
                      </a:lnTo>
                      <a:lnTo>
                        <a:pt x="264" y="114"/>
                      </a:lnTo>
                      <a:lnTo>
                        <a:pt x="265" y="117"/>
                      </a:lnTo>
                      <a:lnTo>
                        <a:pt x="264" y="118"/>
                      </a:lnTo>
                      <a:lnTo>
                        <a:pt x="264" y="119"/>
                      </a:lnTo>
                      <a:close/>
                      <a:moveTo>
                        <a:pt x="229" y="157"/>
                      </a:moveTo>
                      <a:lnTo>
                        <a:pt x="214" y="173"/>
                      </a:lnTo>
                      <a:lnTo>
                        <a:pt x="213" y="173"/>
                      </a:lnTo>
                      <a:lnTo>
                        <a:pt x="211" y="173"/>
                      </a:lnTo>
                      <a:lnTo>
                        <a:pt x="210" y="173"/>
                      </a:lnTo>
                      <a:lnTo>
                        <a:pt x="209" y="173"/>
                      </a:lnTo>
                      <a:lnTo>
                        <a:pt x="208" y="172"/>
                      </a:lnTo>
                      <a:lnTo>
                        <a:pt x="208" y="171"/>
                      </a:lnTo>
                      <a:lnTo>
                        <a:pt x="208" y="168"/>
                      </a:lnTo>
                      <a:lnTo>
                        <a:pt x="209" y="167"/>
                      </a:lnTo>
                      <a:lnTo>
                        <a:pt x="223" y="152"/>
                      </a:lnTo>
                      <a:lnTo>
                        <a:pt x="224" y="151"/>
                      </a:lnTo>
                      <a:lnTo>
                        <a:pt x="225" y="151"/>
                      </a:lnTo>
                      <a:lnTo>
                        <a:pt x="228" y="151"/>
                      </a:lnTo>
                      <a:lnTo>
                        <a:pt x="229" y="151"/>
                      </a:lnTo>
                      <a:lnTo>
                        <a:pt x="229" y="152"/>
                      </a:lnTo>
                      <a:lnTo>
                        <a:pt x="230" y="154"/>
                      </a:lnTo>
                      <a:lnTo>
                        <a:pt x="229" y="156"/>
                      </a:lnTo>
                      <a:lnTo>
                        <a:pt x="229" y="157"/>
                      </a:lnTo>
                      <a:close/>
                      <a:moveTo>
                        <a:pt x="194" y="194"/>
                      </a:moveTo>
                      <a:lnTo>
                        <a:pt x="178" y="211"/>
                      </a:lnTo>
                      <a:lnTo>
                        <a:pt x="177" y="211"/>
                      </a:lnTo>
                      <a:lnTo>
                        <a:pt x="176" y="211"/>
                      </a:lnTo>
                      <a:lnTo>
                        <a:pt x="175" y="211"/>
                      </a:lnTo>
                      <a:lnTo>
                        <a:pt x="174" y="211"/>
                      </a:lnTo>
                      <a:lnTo>
                        <a:pt x="173" y="210"/>
                      </a:lnTo>
                      <a:lnTo>
                        <a:pt x="173" y="207"/>
                      </a:lnTo>
                      <a:lnTo>
                        <a:pt x="173" y="206"/>
                      </a:lnTo>
                      <a:lnTo>
                        <a:pt x="174" y="205"/>
                      </a:lnTo>
                      <a:lnTo>
                        <a:pt x="188" y="190"/>
                      </a:lnTo>
                      <a:lnTo>
                        <a:pt x="189" y="188"/>
                      </a:lnTo>
                      <a:lnTo>
                        <a:pt x="191" y="188"/>
                      </a:lnTo>
                      <a:lnTo>
                        <a:pt x="193" y="188"/>
                      </a:lnTo>
                      <a:lnTo>
                        <a:pt x="194" y="188"/>
                      </a:lnTo>
                      <a:lnTo>
                        <a:pt x="195" y="190"/>
                      </a:lnTo>
                      <a:lnTo>
                        <a:pt x="195" y="192"/>
                      </a:lnTo>
                      <a:lnTo>
                        <a:pt x="195" y="193"/>
                      </a:lnTo>
                      <a:lnTo>
                        <a:pt x="194" y="194"/>
                      </a:lnTo>
                      <a:close/>
                      <a:moveTo>
                        <a:pt x="158" y="232"/>
                      </a:moveTo>
                      <a:lnTo>
                        <a:pt x="143" y="248"/>
                      </a:lnTo>
                      <a:lnTo>
                        <a:pt x="142" y="248"/>
                      </a:lnTo>
                      <a:lnTo>
                        <a:pt x="141" y="248"/>
                      </a:lnTo>
                      <a:lnTo>
                        <a:pt x="140" y="248"/>
                      </a:lnTo>
                      <a:lnTo>
                        <a:pt x="138" y="248"/>
                      </a:lnTo>
                      <a:lnTo>
                        <a:pt x="137" y="247"/>
                      </a:lnTo>
                      <a:lnTo>
                        <a:pt x="137" y="245"/>
                      </a:lnTo>
                      <a:lnTo>
                        <a:pt x="137" y="244"/>
                      </a:lnTo>
                      <a:lnTo>
                        <a:pt x="138" y="243"/>
                      </a:lnTo>
                      <a:lnTo>
                        <a:pt x="154" y="227"/>
                      </a:lnTo>
                      <a:lnTo>
                        <a:pt x="155" y="226"/>
                      </a:lnTo>
                      <a:lnTo>
                        <a:pt x="156" y="226"/>
                      </a:lnTo>
                      <a:lnTo>
                        <a:pt x="157" y="226"/>
                      </a:lnTo>
                      <a:lnTo>
                        <a:pt x="158" y="226"/>
                      </a:lnTo>
                      <a:lnTo>
                        <a:pt x="160" y="227"/>
                      </a:lnTo>
                      <a:lnTo>
                        <a:pt x="160" y="230"/>
                      </a:lnTo>
                      <a:lnTo>
                        <a:pt x="160" y="231"/>
                      </a:lnTo>
                      <a:lnTo>
                        <a:pt x="158" y="232"/>
                      </a:lnTo>
                      <a:close/>
                      <a:moveTo>
                        <a:pt x="123" y="270"/>
                      </a:moveTo>
                      <a:lnTo>
                        <a:pt x="109" y="286"/>
                      </a:lnTo>
                      <a:lnTo>
                        <a:pt x="108" y="286"/>
                      </a:lnTo>
                      <a:lnTo>
                        <a:pt x="106" y="286"/>
                      </a:lnTo>
                      <a:lnTo>
                        <a:pt x="104" y="286"/>
                      </a:lnTo>
                      <a:lnTo>
                        <a:pt x="103" y="286"/>
                      </a:lnTo>
                      <a:lnTo>
                        <a:pt x="102" y="285"/>
                      </a:lnTo>
                      <a:lnTo>
                        <a:pt x="102" y="282"/>
                      </a:lnTo>
                      <a:lnTo>
                        <a:pt x="102" y="281"/>
                      </a:lnTo>
                      <a:lnTo>
                        <a:pt x="103" y="280"/>
                      </a:lnTo>
                      <a:lnTo>
                        <a:pt x="118" y="265"/>
                      </a:lnTo>
                      <a:lnTo>
                        <a:pt x="120" y="264"/>
                      </a:lnTo>
                      <a:lnTo>
                        <a:pt x="121" y="264"/>
                      </a:lnTo>
                      <a:lnTo>
                        <a:pt x="122" y="264"/>
                      </a:lnTo>
                      <a:lnTo>
                        <a:pt x="123" y="264"/>
                      </a:lnTo>
                      <a:lnTo>
                        <a:pt x="124" y="265"/>
                      </a:lnTo>
                      <a:lnTo>
                        <a:pt x="124" y="267"/>
                      </a:lnTo>
                      <a:lnTo>
                        <a:pt x="124" y="268"/>
                      </a:lnTo>
                      <a:lnTo>
                        <a:pt x="123" y="270"/>
                      </a:lnTo>
                      <a:close/>
                      <a:moveTo>
                        <a:pt x="89" y="307"/>
                      </a:moveTo>
                      <a:lnTo>
                        <a:pt x="74" y="324"/>
                      </a:lnTo>
                      <a:lnTo>
                        <a:pt x="73" y="324"/>
                      </a:lnTo>
                      <a:lnTo>
                        <a:pt x="71" y="324"/>
                      </a:lnTo>
                      <a:lnTo>
                        <a:pt x="69" y="324"/>
                      </a:lnTo>
                      <a:lnTo>
                        <a:pt x="68" y="324"/>
                      </a:lnTo>
                      <a:lnTo>
                        <a:pt x="68" y="322"/>
                      </a:lnTo>
                      <a:lnTo>
                        <a:pt x="67" y="320"/>
                      </a:lnTo>
                      <a:lnTo>
                        <a:pt x="67" y="319"/>
                      </a:lnTo>
                      <a:lnTo>
                        <a:pt x="68" y="318"/>
                      </a:lnTo>
                      <a:lnTo>
                        <a:pt x="83" y="302"/>
                      </a:lnTo>
                      <a:lnTo>
                        <a:pt x="84" y="301"/>
                      </a:lnTo>
                      <a:lnTo>
                        <a:pt x="86" y="301"/>
                      </a:lnTo>
                      <a:lnTo>
                        <a:pt x="87" y="301"/>
                      </a:lnTo>
                      <a:lnTo>
                        <a:pt x="88" y="301"/>
                      </a:lnTo>
                      <a:lnTo>
                        <a:pt x="89" y="302"/>
                      </a:lnTo>
                      <a:lnTo>
                        <a:pt x="89" y="305"/>
                      </a:lnTo>
                      <a:lnTo>
                        <a:pt x="89" y="306"/>
                      </a:lnTo>
                      <a:lnTo>
                        <a:pt x="89" y="307"/>
                      </a:lnTo>
                      <a:close/>
                      <a:moveTo>
                        <a:pt x="54" y="345"/>
                      </a:moveTo>
                      <a:lnTo>
                        <a:pt x="39" y="361"/>
                      </a:lnTo>
                      <a:lnTo>
                        <a:pt x="37" y="361"/>
                      </a:lnTo>
                      <a:lnTo>
                        <a:pt x="36" y="361"/>
                      </a:lnTo>
                      <a:lnTo>
                        <a:pt x="34" y="361"/>
                      </a:lnTo>
                      <a:lnTo>
                        <a:pt x="33" y="361"/>
                      </a:lnTo>
                      <a:lnTo>
                        <a:pt x="33" y="360"/>
                      </a:lnTo>
                      <a:lnTo>
                        <a:pt x="31" y="358"/>
                      </a:lnTo>
                      <a:lnTo>
                        <a:pt x="33" y="357"/>
                      </a:lnTo>
                      <a:lnTo>
                        <a:pt x="33" y="355"/>
                      </a:lnTo>
                      <a:lnTo>
                        <a:pt x="48" y="340"/>
                      </a:lnTo>
                      <a:lnTo>
                        <a:pt x="49" y="339"/>
                      </a:lnTo>
                      <a:lnTo>
                        <a:pt x="50" y="339"/>
                      </a:lnTo>
                      <a:lnTo>
                        <a:pt x="51" y="339"/>
                      </a:lnTo>
                      <a:lnTo>
                        <a:pt x="54" y="339"/>
                      </a:lnTo>
                      <a:lnTo>
                        <a:pt x="54" y="340"/>
                      </a:lnTo>
                      <a:lnTo>
                        <a:pt x="54" y="342"/>
                      </a:lnTo>
                      <a:lnTo>
                        <a:pt x="54" y="344"/>
                      </a:lnTo>
                      <a:lnTo>
                        <a:pt x="54" y="345"/>
                      </a:lnTo>
                      <a:close/>
                      <a:moveTo>
                        <a:pt x="19" y="382"/>
                      </a:moveTo>
                      <a:lnTo>
                        <a:pt x="6" y="395"/>
                      </a:lnTo>
                      <a:lnTo>
                        <a:pt x="4" y="397"/>
                      </a:lnTo>
                      <a:lnTo>
                        <a:pt x="3" y="397"/>
                      </a:lnTo>
                      <a:lnTo>
                        <a:pt x="2" y="397"/>
                      </a:lnTo>
                      <a:lnTo>
                        <a:pt x="1" y="395"/>
                      </a:lnTo>
                      <a:lnTo>
                        <a:pt x="0" y="394"/>
                      </a:lnTo>
                      <a:lnTo>
                        <a:pt x="0" y="393"/>
                      </a:lnTo>
                      <a:lnTo>
                        <a:pt x="0" y="392"/>
                      </a:lnTo>
                      <a:lnTo>
                        <a:pt x="1" y="391"/>
                      </a:lnTo>
                      <a:lnTo>
                        <a:pt x="13" y="378"/>
                      </a:lnTo>
                      <a:lnTo>
                        <a:pt x="14" y="377"/>
                      </a:lnTo>
                      <a:lnTo>
                        <a:pt x="15" y="377"/>
                      </a:lnTo>
                      <a:lnTo>
                        <a:pt x="17" y="377"/>
                      </a:lnTo>
                      <a:lnTo>
                        <a:pt x="19" y="377"/>
                      </a:lnTo>
                      <a:lnTo>
                        <a:pt x="19" y="378"/>
                      </a:lnTo>
                      <a:lnTo>
                        <a:pt x="20" y="380"/>
                      </a:lnTo>
                      <a:lnTo>
                        <a:pt x="19" y="381"/>
                      </a:lnTo>
                      <a:lnTo>
                        <a:pt x="19" y="382"/>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10" name="Freeform 78"/>
                <p:cNvSpPr>
                  <a:spLocks noEditPoints="1"/>
                </p:cNvSpPr>
                <p:nvPr/>
              </p:nvSpPr>
              <p:spPr bwMode="auto">
                <a:xfrm>
                  <a:off x="4177" y="2833"/>
                  <a:ext cx="629" cy="411"/>
                </a:xfrm>
                <a:custGeom>
                  <a:avLst/>
                  <a:gdLst>
                    <a:gd name="T0" fmla="*/ 25 w 629"/>
                    <a:gd name="T1" fmla="*/ 16 h 411"/>
                    <a:gd name="T2" fmla="*/ 20 w 629"/>
                    <a:gd name="T3" fmla="*/ 19 h 411"/>
                    <a:gd name="T4" fmla="*/ 0 w 629"/>
                    <a:gd name="T5" fmla="*/ 2 h 411"/>
                    <a:gd name="T6" fmla="*/ 5 w 629"/>
                    <a:gd name="T7" fmla="*/ 1 h 411"/>
                    <a:gd name="T8" fmla="*/ 68 w 629"/>
                    <a:gd name="T9" fmla="*/ 44 h 411"/>
                    <a:gd name="T10" fmla="*/ 63 w 629"/>
                    <a:gd name="T11" fmla="*/ 47 h 411"/>
                    <a:gd name="T12" fmla="*/ 44 w 629"/>
                    <a:gd name="T13" fmla="*/ 30 h 411"/>
                    <a:gd name="T14" fmla="*/ 48 w 629"/>
                    <a:gd name="T15" fmla="*/ 29 h 411"/>
                    <a:gd name="T16" fmla="*/ 112 w 629"/>
                    <a:gd name="T17" fmla="*/ 73 h 411"/>
                    <a:gd name="T18" fmla="*/ 106 w 629"/>
                    <a:gd name="T19" fmla="*/ 75 h 411"/>
                    <a:gd name="T20" fmla="*/ 86 w 629"/>
                    <a:gd name="T21" fmla="*/ 57 h 411"/>
                    <a:gd name="T22" fmla="*/ 92 w 629"/>
                    <a:gd name="T23" fmla="*/ 57 h 411"/>
                    <a:gd name="T24" fmla="*/ 154 w 629"/>
                    <a:gd name="T25" fmla="*/ 101 h 411"/>
                    <a:gd name="T26" fmla="*/ 150 w 629"/>
                    <a:gd name="T27" fmla="*/ 103 h 411"/>
                    <a:gd name="T28" fmla="*/ 130 w 629"/>
                    <a:gd name="T29" fmla="*/ 86 h 411"/>
                    <a:gd name="T30" fmla="*/ 134 w 629"/>
                    <a:gd name="T31" fmla="*/ 84 h 411"/>
                    <a:gd name="T32" fmla="*/ 198 w 629"/>
                    <a:gd name="T33" fmla="*/ 128 h 411"/>
                    <a:gd name="T34" fmla="*/ 192 w 629"/>
                    <a:gd name="T35" fmla="*/ 131 h 411"/>
                    <a:gd name="T36" fmla="*/ 173 w 629"/>
                    <a:gd name="T37" fmla="*/ 114 h 411"/>
                    <a:gd name="T38" fmla="*/ 178 w 629"/>
                    <a:gd name="T39" fmla="*/ 113 h 411"/>
                    <a:gd name="T40" fmla="*/ 241 w 629"/>
                    <a:gd name="T41" fmla="*/ 156 h 411"/>
                    <a:gd name="T42" fmla="*/ 235 w 629"/>
                    <a:gd name="T43" fmla="*/ 159 h 411"/>
                    <a:gd name="T44" fmla="*/ 215 w 629"/>
                    <a:gd name="T45" fmla="*/ 142 h 411"/>
                    <a:gd name="T46" fmla="*/ 221 w 629"/>
                    <a:gd name="T47" fmla="*/ 141 h 411"/>
                    <a:gd name="T48" fmla="*/ 285 w 629"/>
                    <a:gd name="T49" fmla="*/ 184 h 411"/>
                    <a:gd name="T50" fmla="*/ 279 w 629"/>
                    <a:gd name="T51" fmla="*/ 187 h 411"/>
                    <a:gd name="T52" fmla="*/ 259 w 629"/>
                    <a:gd name="T53" fmla="*/ 170 h 411"/>
                    <a:gd name="T54" fmla="*/ 264 w 629"/>
                    <a:gd name="T55" fmla="*/ 169 h 411"/>
                    <a:gd name="T56" fmla="*/ 327 w 629"/>
                    <a:gd name="T57" fmla="*/ 213 h 411"/>
                    <a:gd name="T58" fmla="*/ 321 w 629"/>
                    <a:gd name="T59" fmla="*/ 215 h 411"/>
                    <a:gd name="T60" fmla="*/ 302 w 629"/>
                    <a:gd name="T61" fmla="*/ 198 h 411"/>
                    <a:gd name="T62" fmla="*/ 307 w 629"/>
                    <a:gd name="T63" fmla="*/ 197 h 411"/>
                    <a:gd name="T64" fmla="*/ 371 w 629"/>
                    <a:gd name="T65" fmla="*/ 241 h 411"/>
                    <a:gd name="T66" fmla="*/ 365 w 629"/>
                    <a:gd name="T67" fmla="*/ 243 h 411"/>
                    <a:gd name="T68" fmla="*/ 346 w 629"/>
                    <a:gd name="T69" fmla="*/ 226 h 411"/>
                    <a:gd name="T70" fmla="*/ 351 w 629"/>
                    <a:gd name="T71" fmla="*/ 224 h 411"/>
                    <a:gd name="T72" fmla="*/ 414 w 629"/>
                    <a:gd name="T73" fmla="*/ 269 h 411"/>
                    <a:gd name="T74" fmla="*/ 408 w 629"/>
                    <a:gd name="T75" fmla="*/ 271 h 411"/>
                    <a:gd name="T76" fmla="*/ 388 w 629"/>
                    <a:gd name="T77" fmla="*/ 254 h 411"/>
                    <a:gd name="T78" fmla="*/ 394 w 629"/>
                    <a:gd name="T79" fmla="*/ 253 h 411"/>
                    <a:gd name="T80" fmla="*/ 457 w 629"/>
                    <a:gd name="T81" fmla="*/ 296 h 411"/>
                    <a:gd name="T82" fmla="*/ 452 w 629"/>
                    <a:gd name="T83" fmla="*/ 300 h 411"/>
                    <a:gd name="T84" fmla="*/ 432 w 629"/>
                    <a:gd name="T85" fmla="*/ 282 h 411"/>
                    <a:gd name="T86" fmla="*/ 437 w 629"/>
                    <a:gd name="T87" fmla="*/ 281 h 411"/>
                    <a:gd name="T88" fmla="*/ 500 w 629"/>
                    <a:gd name="T89" fmla="*/ 324 h 411"/>
                    <a:gd name="T90" fmla="*/ 494 w 629"/>
                    <a:gd name="T91" fmla="*/ 327 h 411"/>
                    <a:gd name="T92" fmla="*/ 475 w 629"/>
                    <a:gd name="T93" fmla="*/ 310 h 411"/>
                    <a:gd name="T94" fmla="*/ 480 w 629"/>
                    <a:gd name="T95" fmla="*/ 309 h 411"/>
                    <a:gd name="T96" fmla="*/ 544 w 629"/>
                    <a:gd name="T97" fmla="*/ 353 h 411"/>
                    <a:gd name="T98" fmla="*/ 538 w 629"/>
                    <a:gd name="T99" fmla="*/ 355 h 411"/>
                    <a:gd name="T100" fmla="*/ 518 w 629"/>
                    <a:gd name="T101" fmla="*/ 338 h 411"/>
                    <a:gd name="T102" fmla="*/ 524 w 629"/>
                    <a:gd name="T103" fmla="*/ 337 h 411"/>
                    <a:gd name="T104" fmla="*/ 586 w 629"/>
                    <a:gd name="T105" fmla="*/ 381 h 411"/>
                    <a:gd name="T106" fmla="*/ 581 w 629"/>
                    <a:gd name="T107" fmla="*/ 383 h 411"/>
                    <a:gd name="T108" fmla="*/ 561 w 629"/>
                    <a:gd name="T109" fmla="*/ 367 h 411"/>
                    <a:gd name="T110" fmla="*/ 566 w 629"/>
                    <a:gd name="T111" fmla="*/ 365 h 411"/>
                    <a:gd name="T112" fmla="*/ 629 w 629"/>
                    <a:gd name="T113" fmla="*/ 409 h 411"/>
                    <a:gd name="T114" fmla="*/ 623 w 629"/>
                    <a:gd name="T115" fmla="*/ 411 h 411"/>
                    <a:gd name="T116" fmla="*/ 605 w 629"/>
                    <a:gd name="T117" fmla="*/ 394 h 411"/>
                    <a:gd name="T118" fmla="*/ 609 w 629"/>
                    <a:gd name="T119" fmla="*/ 392 h 4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9" h="411">
                      <a:moveTo>
                        <a:pt x="5" y="1"/>
                      </a:moveTo>
                      <a:lnTo>
                        <a:pt x="24" y="13"/>
                      </a:lnTo>
                      <a:lnTo>
                        <a:pt x="25" y="14"/>
                      </a:lnTo>
                      <a:lnTo>
                        <a:pt x="25" y="15"/>
                      </a:lnTo>
                      <a:lnTo>
                        <a:pt x="25" y="16"/>
                      </a:lnTo>
                      <a:lnTo>
                        <a:pt x="25" y="17"/>
                      </a:lnTo>
                      <a:lnTo>
                        <a:pt x="24" y="19"/>
                      </a:lnTo>
                      <a:lnTo>
                        <a:pt x="23" y="20"/>
                      </a:lnTo>
                      <a:lnTo>
                        <a:pt x="21" y="20"/>
                      </a:lnTo>
                      <a:lnTo>
                        <a:pt x="20" y="19"/>
                      </a:lnTo>
                      <a:lnTo>
                        <a:pt x="1" y="7"/>
                      </a:lnTo>
                      <a:lnTo>
                        <a:pt x="0" y="6"/>
                      </a:lnTo>
                      <a:lnTo>
                        <a:pt x="0" y="5"/>
                      </a:lnTo>
                      <a:lnTo>
                        <a:pt x="0" y="3"/>
                      </a:lnTo>
                      <a:lnTo>
                        <a:pt x="0" y="2"/>
                      </a:lnTo>
                      <a:lnTo>
                        <a:pt x="1" y="1"/>
                      </a:lnTo>
                      <a:lnTo>
                        <a:pt x="3" y="0"/>
                      </a:lnTo>
                      <a:lnTo>
                        <a:pt x="4" y="0"/>
                      </a:lnTo>
                      <a:lnTo>
                        <a:pt x="5" y="1"/>
                      </a:lnTo>
                      <a:close/>
                      <a:moveTo>
                        <a:pt x="48" y="29"/>
                      </a:moveTo>
                      <a:lnTo>
                        <a:pt x="67" y="41"/>
                      </a:lnTo>
                      <a:lnTo>
                        <a:pt x="68" y="42"/>
                      </a:lnTo>
                      <a:lnTo>
                        <a:pt x="68" y="43"/>
                      </a:lnTo>
                      <a:lnTo>
                        <a:pt x="68" y="44"/>
                      </a:lnTo>
                      <a:lnTo>
                        <a:pt x="68" y="46"/>
                      </a:lnTo>
                      <a:lnTo>
                        <a:pt x="67" y="47"/>
                      </a:lnTo>
                      <a:lnTo>
                        <a:pt x="66" y="48"/>
                      </a:lnTo>
                      <a:lnTo>
                        <a:pt x="64" y="48"/>
                      </a:lnTo>
                      <a:lnTo>
                        <a:pt x="63" y="47"/>
                      </a:lnTo>
                      <a:lnTo>
                        <a:pt x="45" y="35"/>
                      </a:lnTo>
                      <a:lnTo>
                        <a:pt x="44" y="34"/>
                      </a:lnTo>
                      <a:lnTo>
                        <a:pt x="43" y="33"/>
                      </a:lnTo>
                      <a:lnTo>
                        <a:pt x="43" y="32"/>
                      </a:lnTo>
                      <a:lnTo>
                        <a:pt x="44" y="30"/>
                      </a:lnTo>
                      <a:lnTo>
                        <a:pt x="45" y="29"/>
                      </a:lnTo>
                      <a:lnTo>
                        <a:pt x="46" y="28"/>
                      </a:lnTo>
                      <a:lnTo>
                        <a:pt x="47" y="28"/>
                      </a:lnTo>
                      <a:lnTo>
                        <a:pt x="48" y="29"/>
                      </a:lnTo>
                      <a:close/>
                      <a:moveTo>
                        <a:pt x="92" y="57"/>
                      </a:moveTo>
                      <a:lnTo>
                        <a:pt x="110" y="69"/>
                      </a:lnTo>
                      <a:lnTo>
                        <a:pt x="111" y="70"/>
                      </a:lnTo>
                      <a:lnTo>
                        <a:pt x="112" y="72"/>
                      </a:lnTo>
                      <a:lnTo>
                        <a:pt x="112" y="73"/>
                      </a:lnTo>
                      <a:lnTo>
                        <a:pt x="111" y="74"/>
                      </a:lnTo>
                      <a:lnTo>
                        <a:pt x="110" y="75"/>
                      </a:lnTo>
                      <a:lnTo>
                        <a:pt x="108" y="75"/>
                      </a:lnTo>
                      <a:lnTo>
                        <a:pt x="107" y="75"/>
                      </a:lnTo>
                      <a:lnTo>
                        <a:pt x="106" y="75"/>
                      </a:lnTo>
                      <a:lnTo>
                        <a:pt x="87" y="63"/>
                      </a:lnTo>
                      <a:lnTo>
                        <a:pt x="86" y="62"/>
                      </a:lnTo>
                      <a:lnTo>
                        <a:pt x="86" y="61"/>
                      </a:lnTo>
                      <a:lnTo>
                        <a:pt x="86" y="60"/>
                      </a:lnTo>
                      <a:lnTo>
                        <a:pt x="86" y="57"/>
                      </a:lnTo>
                      <a:lnTo>
                        <a:pt x="87" y="56"/>
                      </a:lnTo>
                      <a:lnTo>
                        <a:pt x="88" y="56"/>
                      </a:lnTo>
                      <a:lnTo>
                        <a:pt x="91" y="56"/>
                      </a:lnTo>
                      <a:lnTo>
                        <a:pt x="92" y="57"/>
                      </a:lnTo>
                      <a:close/>
                      <a:moveTo>
                        <a:pt x="134" y="84"/>
                      </a:moveTo>
                      <a:lnTo>
                        <a:pt x="153" y="97"/>
                      </a:lnTo>
                      <a:lnTo>
                        <a:pt x="154" y="97"/>
                      </a:lnTo>
                      <a:lnTo>
                        <a:pt x="154" y="99"/>
                      </a:lnTo>
                      <a:lnTo>
                        <a:pt x="154" y="101"/>
                      </a:lnTo>
                      <a:lnTo>
                        <a:pt x="154" y="102"/>
                      </a:lnTo>
                      <a:lnTo>
                        <a:pt x="153" y="103"/>
                      </a:lnTo>
                      <a:lnTo>
                        <a:pt x="152" y="103"/>
                      </a:lnTo>
                      <a:lnTo>
                        <a:pt x="151" y="103"/>
                      </a:lnTo>
                      <a:lnTo>
                        <a:pt x="150" y="103"/>
                      </a:lnTo>
                      <a:lnTo>
                        <a:pt x="131" y="92"/>
                      </a:lnTo>
                      <a:lnTo>
                        <a:pt x="130" y="90"/>
                      </a:lnTo>
                      <a:lnTo>
                        <a:pt x="130" y="89"/>
                      </a:lnTo>
                      <a:lnTo>
                        <a:pt x="130" y="87"/>
                      </a:lnTo>
                      <a:lnTo>
                        <a:pt x="130" y="86"/>
                      </a:lnTo>
                      <a:lnTo>
                        <a:pt x="131" y="84"/>
                      </a:lnTo>
                      <a:lnTo>
                        <a:pt x="132" y="84"/>
                      </a:lnTo>
                      <a:lnTo>
                        <a:pt x="133" y="84"/>
                      </a:lnTo>
                      <a:lnTo>
                        <a:pt x="134" y="84"/>
                      </a:lnTo>
                      <a:close/>
                      <a:moveTo>
                        <a:pt x="178" y="113"/>
                      </a:moveTo>
                      <a:lnTo>
                        <a:pt x="197" y="124"/>
                      </a:lnTo>
                      <a:lnTo>
                        <a:pt x="198" y="126"/>
                      </a:lnTo>
                      <a:lnTo>
                        <a:pt x="198" y="127"/>
                      </a:lnTo>
                      <a:lnTo>
                        <a:pt x="198" y="128"/>
                      </a:lnTo>
                      <a:lnTo>
                        <a:pt x="198" y="130"/>
                      </a:lnTo>
                      <a:lnTo>
                        <a:pt x="197" y="131"/>
                      </a:lnTo>
                      <a:lnTo>
                        <a:pt x="195" y="131"/>
                      </a:lnTo>
                      <a:lnTo>
                        <a:pt x="194" y="131"/>
                      </a:lnTo>
                      <a:lnTo>
                        <a:pt x="192" y="131"/>
                      </a:lnTo>
                      <a:lnTo>
                        <a:pt x="174" y="119"/>
                      </a:lnTo>
                      <a:lnTo>
                        <a:pt x="173" y="119"/>
                      </a:lnTo>
                      <a:lnTo>
                        <a:pt x="172" y="116"/>
                      </a:lnTo>
                      <a:lnTo>
                        <a:pt x="172" y="115"/>
                      </a:lnTo>
                      <a:lnTo>
                        <a:pt x="173" y="114"/>
                      </a:lnTo>
                      <a:lnTo>
                        <a:pt x="174" y="113"/>
                      </a:lnTo>
                      <a:lnTo>
                        <a:pt x="175" y="113"/>
                      </a:lnTo>
                      <a:lnTo>
                        <a:pt x="177" y="113"/>
                      </a:lnTo>
                      <a:lnTo>
                        <a:pt x="178" y="113"/>
                      </a:lnTo>
                      <a:close/>
                      <a:moveTo>
                        <a:pt x="221" y="141"/>
                      </a:moveTo>
                      <a:lnTo>
                        <a:pt x="240" y="153"/>
                      </a:lnTo>
                      <a:lnTo>
                        <a:pt x="240" y="154"/>
                      </a:lnTo>
                      <a:lnTo>
                        <a:pt x="241" y="155"/>
                      </a:lnTo>
                      <a:lnTo>
                        <a:pt x="241" y="156"/>
                      </a:lnTo>
                      <a:lnTo>
                        <a:pt x="240" y="159"/>
                      </a:lnTo>
                      <a:lnTo>
                        <a:pt x="238" y="160"/>
                      </a:lnTo>
                      <a:lnTo>
                        <a:pt x="237" y="160"/>
                      </a:lnTo>
                      <a:lnTo>
                        <a:pt x="235" y="159"/>
                      </a:lnTo>
                      <a:lnTo>
                        <a:pt x="217" y="147"/>
                      </a:lnTo>
                      <a:lnTo>
                        <a:pt x="215" y="146"/>
                      </a:lnTo>
                      <a:lnTo>
                        <a:pt x="215" y="144"/>
                      </a:lnTo>
                      <a:lnTo>
                        <a:pt x="215" y="143"/>
                      </a:lnTo>
                      <a:lnTo>
                        <a:pt x="215" y="142"/>
                      </a:lnTo>
                      <a:lnTo>
                        <a:pt x="217" y="141"/>
                      </a:lnTo>
                      <a:lnTo>
                        <a:pt x="218" y="141"/>
                      </a:lnTo>
                      <a:lnTo>
                        <a:pt x="220" y="140"/>
                      </a:lnTo>
                      <a:lnTo>
                        <a:pt x="221" y="141"/>
                      </a:lnTo>
                      <a:close/>
                      <a:moveTo>
                        <a:pt x="264" y="169"/>
                      </a:moveTo>
                      <a:lnTo>
                        <a:pt x="282" y="181"/>
                      </a:lnTo>
                      <a:lnTo>
                        <a:pt x="284" y="182"/>
                      </a:lnTo>
                      <a:lnTo>
                        <a:pt x="285" y="183"/>
                      </a:lnTo>
                      <a:lnTo>
                        <a:pt x="285" y="184"/>
                      </a:lnTo>
                      <a:lnTo>
                        <a:pt x="284" y="186"/>
                      </a:lnTo>
                      <a:lnTo>
                        <a:pt x="282" y="187"/>
                      </a:lnTo>
                      <a:lnTo>
                        <a:pt x="281" y="188"/>
                      </a:lnTo>
                      <a:lnTo>
                        <a:pt x="280" y="188"/>
                      </a:lnTo>
                      <a:lnTo>
                        <a:pt x="279" y="187"/>
                      </a:lnTo>
                      <a:lnTo>
                        <a:pt x="260" y="175"/>
                      </a:lnTo>
                      <a:lnTo>
                        <a:pt x="259" y="174"/>
                      </a:lnTo>
                      <a:lnTo>
                        <a:pt x="259" y="173"/>
                      </a:lnTo>
                      <a:lnTo>
                        <a:pt x="259" y="171"/>
                      </a:lnTo>
                      <a:lnTo>
                        <a:pt x="259" y="170"/>
                      </a:lnTo>
                      <a:lnTo>
                        <a:pt x="260" y="169"/>
                      </a:lnTo>
                      <a:lnTo>
                        <a:pt x="261" y="168"/>
                      </a:lnTo>
                      <a:lnTo>
                        <a:pt x="262" y="168"/>
                      </a:lnTo>
                      <a:lnTo>
                        <a:pt x="264" y="169"/>
                      </a:lnTo>
                      <a:close/>
                      <a:moveTo>
                        <a:pt x="307" y="197"/>
                      </a:moveTo>
                      <a:lnTo>
                        <a:pt x="326" y="209"/>
                      </a:lnTo>
                      <a:lnTo>
                        <a:pt x="327" y="210"/>
                      </a:lnTo>
                      <a:lnTo>
                        <a:pt x="327" y="211"/>
                      </a:lnTo>
                      <a:lnTo>
                        <a:pt x="327" y="213"/>
                      </a:lnTo>
                      <a:lnTo>
                        <a:pt x="327" y="214"/>
                      </a:lnTo>
                      <a:lnTo>
                        <a:pt x="326" y="215"/>
                      </a:lnTo>
                      <a:lnTo>
                        <a:pt x="325" y="216"/>
                      </a:lnTo>
                      <a:lnTo>
                        <a:pt x="324" y="216"/>
                      </a:lnTo>
                      <a:lnTo>
                        <a:pt x="321" y="215"/>
                      </a:lnTo>
                      <a:lnTo>
                        <a:pt x="304" y="203"/>
                      </a:lnTo>
                      <a:lnTo>
                        <a:pt x="302" y="202"/>
                      </a:lnTo>
                      <a:lnTo>
                        <a:pt x="301" y="201"/>
                      </a:lnTo>
                      <a:lnTo>
                        <a:pt x="301" y="200"/>
                      </a:lnTo>
                      <a:lnTo>
                        <a:pt x="302" y="198"/>
                      </a:lnTo>
                      <a:lnTo>
                        <a:pt x="304" y="197"/>
                      </a:lnTo>
                      <a:lnTo>
                        <a:pt x="305" y="196"/>
                      </a:lnTo>
                      <a:lnTo>
                        <a:pt x="306" y="196"/>
                      </a:lnTo>
                      <a:lnTo>
                        <a:pt x="307" y="197"/>
                      </a:lnTo>
                      <a:close/>
                      <a:moveTo>
                        <a:pt x="351" y="224"/>
                      </a:moveTo>
                      <a:lnTo>
                        <a:pt x="369" y="237"/>
                      </a:lnTo>
                      <a:lnTo>
                        <a:pt x="371" y="240"/>
                      </a:lnTo>
                      <a:lnTo>
                        <a:pt x="371" y="241"/>
                      </a:lnTo>
                      <a:lnTo>
                        <a:pt x="371" y="242"/>
                      </a:lnTo>
                      <a:lnTo>
                        <a:pt x="369" y="243"/>
                      </a:lnTo>
                      <a:lnTo>
                        <a:pt x="368" y="243"/>
                      </a:lnTo>
                      <a:lnTo>
                        <a:pt x="366" y="243"/>
                      </a:lnTo>
                      <a:lnTo>
                        <a:pt x="365" y="243"/>
                      </a:lnTo>
                      <a:lnTo>
                        <a:pt x="346" y="231"/>
                      </a:lnTo>
                      <a:lnTo>
                        <a:pt x="346" y="230"/>
                      </a:lnTo>
                      <a:lnTo>
                        <a:pt x="345" y="229"/>
                      </a:lnTo>
                      <a:lnTo>
                        <a:pt x="345" y="228"/>
                      </a:lnTo>
                      <a:lnTo>
                        <a:pt x="346" y="226"/>
                      </a:lnTo>
                      <a:lnTo>
                        <a:pt x="346" y="224"/>
                      </a:lnTo>
                      <a:lnTo>
                        <a:pt x="347" y="224"/>
                      </a:lnTo>
                      <a:lnTo>
                        <a:pt x="350" y="224"/>
                      </a:lnTo>
                      <a:lnTo>
                        <a:pt x="351" y="224"/>
                      </a:lnTo>
                      <a:close/>
                      <a:moveTo>
                        <a:pt x="394" y="253"/>
                      </a:moveTo>
                      <a:lnTo>
                        <a:pt x="412" y="266"/>
                      </a:lnTo>
                      <a:lnTo>
                        <a:pt x="413" y="266"/>
                      </a:lnTo>
                      <a:lnTo>
                        <a:pt x="414" y="267"/>
                      </a:lnTo>
                      <a:lnTo>
                        <a:pt x="414" y="269"/>
                      </a:lnTo>
                      <a:lnTo>
                        <a:pt x="413" y="270"/>
                      </a:lnTo>
                      <a:lnTo>
                        <a:pt x="412" y="271"/>
                      </a:lnTo>
                      <a:lnTo>
                        <a:pt x="411" y="271"/>
                      </a:lnTo>
                      <a:lnTo>
                        <a:pt x="409" y="271"/>
                      </a:lnTo>
                      <a:lnTo>
                        <a:pt x="408" y="271"/>
                      </a:lnTo>
                      <a:lnTo>
                        <a:pt x="389" y="260"/>
                      </a:lnTo>
                      <a:lnTo>
                        <a:pt x="388" y="258"/>
                      </a:lnTo>
                      <a:lnTo>
                        <a:pt x="388" y="257"/>
                      </a:lnTo>
                      <a:lnTo>
                        <a:pt x="388" y="255"/>
                      </a:lnTo>
                      <a:lnTo>
                        <a:pt x="388" y="254"/>
                      </a:lnTo>
                      <a:lnTo>
                        <a:pt x="389" y="253"/>
                      </a:lnTo>
                      <a:lnTo>
                        <a:pt x="391" y="253"/>
                      </a:lnTo>
                      <a:lnTo>
                        <a:pt x="392" y="253"/>
                      </a:lnTo>
                      <a:lnTo>
                        <a:pt x="394" y="253"/>
                      </a:lnTo>
                      <a:close/>
                      <a:moveTo>
                        <a:pt x="437" y="281"/>
                      </a:moveTo>
                      <a:lnTo>
                        <a:pt x="455" y="293"/>
                      </a:lnTo>
                      <a:lnTo>
                        <a:pt x="457" y="294"/>
                      </a:lnTo>
                      <a:lnTo>
                        <a:pt x="457" y="295"/>
                      </a:lnTo>
                      <a:lnTo>
                        <a:pt x="457" y="296"/>
                      </a:lnTo>
                      <a:lnTo>
                        <a:pt x="457" y="298"/>
                      </a:lnTo>
                      <a:lnTo>
                        <a:pt x="455" y="300"/>
                      </a:lnTo>
                      <a:lnTo>
                        <a:pt x="454" y="300"/>
                      </a:lnTo>
                      <a:lnTo>
                        <a:pt x="453" y="300"/>
                      </a:lnTo>
                      <a:lnTo>
                        <a:pt x="452" y="300"/>
                      </a:lnTo>
                      <a:lnTo>
                        <a:pt x="433" y="287"/>
                      </a:lnTo>
                      <a:lnTo>
                        <a:pt x="432" y="285"/>
                      </a:lnTo>
                      <a:lnTo>
                        <a:pt x="431" y="284"/>
                      </a:lnTo>
                      <a:lnTo>
                        <a:pt x="431" y="283"/>
                      </a:lnTo>
                      <a:lnTo>
                        <a:pt x="432" y="282"/>
                      </a:lnTo>
                      <a:lnTo>
                        <a:pt x="433" y="281"/>
                      </a:lnTo>
                      <a:lnTo>
                        <a:pt x="434" y="281"/>
                      </a:lnTo>
                      <a:lnTo>
                        <a:pt x="435" y="281"/>
                      </a:lnTo>
                      <a:lnTo>
                        <a:pt x="437" y="281"/>
                      </a:lnTo>
                      <a:close/>
                      <a:moveTo>
                        <a:pt x="480" y="309"/>
                      </a:moveTo>
                      <a:lnTo>
                        <a:pt x="499" y="321"/>
                      </a:lnTo>
                      <a:lnTo>
                        <a:pt x="500" y="322"/>
                      </a:lnTo>
                      <a:lnTo>
                        <a:pt x="500" y="323"/>
                      </a:lnTo>
                      <a:lnTo>
                        <a:pt x="500" y="324"/>
                      </a:lnTo>
                      <a:lnTo>
                        <a:pt x="500" y="325"/>
                      </a:lnTo>
                      <a:lnTo>
                        <a:pt x="499" y="327"/>
                      </a:lnTo>
                      <a:lnTo>
                        <a:pt x="498" y="328"/>
                      </a:lnTo>
                      <a:lnTo>
                        <a:pt x="495" y="328"/>
                      </a:lnTo>
                      <a:lnTo>
                        <a:pt x="494" y="327"/>
                      </a:lnTo>
                      <a:lnTo>
                        <a:pt x="477" y="315"/>
                      </a:lnTo>
                      <a:lnTo>
                        <a:pt x="475" y="314"/>
                      </a:lnTo>
                      <a:lnTo>
                        <a:pt x="474" y="313"/>
                      </a:lnTo>
                      <a:lnTo>
                        <a:pt x="474" y="311"/>
                      </a:lnTo>
                      <a:lnTo>
                        <a:pt x="475" y="310"/>
                      </a:lnTo>
                      <a:lnTo>
                        <a:pt x="475" y="309"/>
                      </a:lnTo>
                      <a:lnTo>
                        <a:pt x="478" y="308"/>
                      </a:lnTo>
                      <a:lnTo>
                        <a:pt x="479" y="308"/>
                      </a:lnTo>
                      <a:lnTo>
                        <a:pt x="480" y="309"/>
                      </a:lnTo>
                      <a:close/>
                      <a:moveTo>
                        <a:pt x="524" y="337"/>
                      </a:moveTo>
                      <a:lnTo>
                        <a:pt x="541" y="349"/>
                      </a:lnTo>
                      <a:lnTo>
                        <a:pt x="542" y="350"/>
                      </a:lnTo>
                      <a:lnTo>
                        <a:pt x="544" y="351"/>
                      </a:lnTo>
                      <a:lnTo>
                        <a:pt x="544" y="353"/>
                      </a:lnTo>
                      <a:lnTo>
                        <a:pt x="542" y="354"/>
                      </a:lnTo>
                      <a:lnTo>
                        <a:pt x="541" y="355"/>
                      </a:lnTo>
                      <a:lnTo>
                        <a:pt x="540" y="356"/>
                      </a:lnTo>
                      <a:lnTo>
                        <a:pt x="539" y="356"/>
                      </a:lnTo>
                      <a:lnTo>
                        <a:pt x="538" y="355"/>
                      </a:lnTo>
                      <a:lnTo>
                        <a:pt x="519" y="343"/>
                      </a:lnTo>
                      <a:lnTo>
                        <a:pt x="518" y="342"/>
                      </a:lnTo>
                      <a:lnTo>
                        <a:pt x="518" y="341"/>
                      </a:lnTo>
                      <a:lnTo>
                        <a:pt x="518" y="340"/>
                      </a:lnTo>
                      <a:lnTo>
                        <a:pt x="518" y="338"/>
                      </a:lnTo>
                      <a:lnTo>
                        <a:pt x="519" y="337"/>
                      </a:lnTo>
                      <a:lnTo>
                        <a:pt x="520" y="336"/>
                      </a:lnTo>
                      <a:lnTo>
                        <a:pt x="521" y="336"/>
                      </a:lnTo>
                      <a:lnTo>
                        <a:pt x="524" y="337"/>
                      </a:lnTo>
                      <a:close/>
                      <a:moveTo>
                        <a:pt x="566" y="365"/>
                      </a:moveTo>
                      <a:lnTo>
                        <a:pt x="585" y="377"/>
                      </a:lnTo>
                      <a:lnTo>
                        <a:pt x="586" y="378"/>
                      </a:lnTo>
                      <a:lnTo>
                        <a:pt x="586" y="380"/>
                      </a:lnTo>
                      <a:lnTo>
                        <a:pt x="586" y="381"/>
                      </a:lnTo>
                      <a:lnTo>
                        <a:pt x="586" y="382"/>
                      </a:lnTo>
                      <a:lnTo>
                        <a:pt x="585" y="383"/>
                      </a:lnTo>
                      <a:lnTo>
                        <a:pt x="584" y="383"/>
                      </a:lnTo>
                      <a:lnTo>
                        <a:pt x="582" y="383"/>
                      </a:lnTo>
                      <a:lnTo>
                        <a:pt x="581" y="383"/>
                      </a:lnTo>
                      <a:lnTo>
                        <a:pt x="562" y="371"/>
                      </a:lnTo>
                      <a:lnTo>
                        <a:pt x="561" y="370"/>
                      </a:lnTo>
                      <a:lnTo>
                        <a:pt x="561" y="369"/>
                      </a:lnTo>
                      <a:lnTo>
                        <a:pt x="560" y="368"/>
                      </a:lnTo>
                      <a:lnTo>
                        <a:pt x="561" y="367"/>
                      </a:lnTo>
                      <a:lnTo>
                        <a:pt x="562" y="365"/>
                      </a:lnTo>
                      <a:lnTo>
                        <a:pt x="564" y="364"/>
                      </a:lnTo>
                      <a:lnTo>
                        <a:pt x="565" y="364"/>
                      </a:lnTo>
                      <a:lnTo>
                        <a:pt x="566" y="365"/>
                      </a:lnTo>
                      <a:close/>
                      <a:moveTo>
                        <a:pt x="609" y="392"/>
                      </a:moveTo>
                      <a:lnTo>
                        <a:pt x="628" y="405"/>
                      </a:lnTo>
                      <a:lnTo>
                        <a:pt x="629" y="405"/>
                      </a:lnTo>
                      <a:lnTo>
                        <a:pt x="629" y="408"/>
                      </a:lnTo>
                      <a:lnTo>
                        <a:pt x="629" y="409"/>
                      </a:lnTo>
                      <a:lnTo>
                        <a:pt x="629" y="410"/>
                      </a:lnTo>
                      <a:lnTo>
                        <a:pt x="628" y="411"/>
                      </a:lnTo>
                      <a:lnTo>
                        <a:pt x="627" y="411"/>
                      </a:lnTo>
                      <a:lnTo>
                        <a:pt x="625" y="411"/>
                      </a:lnTo>
                      <a:lnTo>
                        <a:pt x="623" y="411"/>
                      </a:lnTo>
                      <a:lnTo>
                        <a:pt x="606" y="400"/>
                      </a:lnTo>
                      <a:lnTo>
                        <a:pt x="605" y="398"/>
                      </a:lnTo>
                      <a:lnTo>
                        <a:pt x="603" y="397"/>
                      </a:lnTo>
                      <a:lnTo>
                        <a:pt x="603" y="395"/>
                      </a:lnTo>
                      <a:lnTo>
                        <a:pt x="605" y="394"/>
                      </a:lnTo>
                      <a:lnTo>
                        <a:pt x="606" y="392"/>
                      </a:lnTo>
                      <a:lnTo>
                        <a:pt x="607" y="392"/>
                      </a:lnTo>
                      <a:lnTo>
                        <a:pt x="608" y="392"/>
                      </a:lnTo>
                      <a:lnTo>
                        <a:pt x="609" y="392"/>
                      </a:lnTo>
                      <a:close/>
                    </a:path>
                  </a:pathLst>
                </a:custGeom>
                <a:solidFill>
                  <a:srgbClr val="99CCCC"/>
                </a:solidFill>
                <a:ln w="1588">
                  <a:solidFill>
                    <a:srgbClr val="99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11" name="Freeform 79"/>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12" name="Freeform 80"/>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13" name="Line 81"/>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14" name="Line 82"/>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15" name="Freeform 83"/>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16" name="Line 84"/>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17" name="Line 85"/>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18" name="Line 86"/>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19" name="Line 87"/>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20" name="Freeform 88"/>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1" name="Line 89"/>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22" name="Line 90"/>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23" name="Line 91"/>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24" name="Freeform 9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5" name="Freeform 93"/>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6" name="Freeform 9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7" name="Freeform 95"/>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8" name="Freeform 9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29" name="Freeform 97"/>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0" name="Freeform 9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1" name="Freeform 99"/>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2" name="Freeform 10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3" name="Freeform 101"/>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4" name="Freeform 10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5" name="Freeform 103"/>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6" name="Freeform 10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7" name="Freeform 105"/>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8" name="Freeform 10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39" name="Freeform 107"/>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40" name="Freeform 10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41" name="Freeform 109"/>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42" name="Freeform 110"/>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43" name="Freeform 111"/>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44" name="Rectangle 112"/>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945" name="Rectangle 113"/>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946" name="Rectangle 114"/>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947" name="Rectangle 115"/>
                <p:cNvSpPr>
                  <a:spLocks noChangeArrowheads="1"/>
                </p:cNvSpPr>
                <p:nvPr/>
              </p:nvSpPr>
              <p:spPr bwMode="auto">
                <a:xfrm>
                  <a:off x="3962" y="2673"/>
                  <a:ext cx="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0" name="Rectangle 118"/>
                <p:cNvSpPr>
                  <a:spLocks noChangeArrowheads="1"/>
                </p:cNvSpPr>
                <p:nvPr/>
              </p:nvSpPr>
              <p:spPr bwMode="auto">
                <a:xfrm>
                  <a:off x="5396" y="2797"/>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1" name="Rectangle 119"/>
                <p:cNvSpPr>
                  <a:spLocks noChangeArrowheads="1"/>
                </p:cNvSpPr>
                <p:nvPr/>
              </p:nvSpPr>
              <p:spPr bwMode="auto">
                <a:xfrm>
                  <a:off x="5226" y="3781"/>
                  <a:ext cx="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3" name="Rectangle 121"/>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4" name="Freeform 12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5" name="Freeform 123"/>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6" name="Freeform 12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7" name="Freeform 125"/>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8" name="Freeform 12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59" name="Freeform 127"/>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60" name="Freeform 128"/>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61" name="Freeform 129"/>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62" name="Line 130"/>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3" name="Line 131"/>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4" name="Freeform 132"/>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65" name="Line 133"/>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6" name="Line 134"/>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7" name="Line 135"/>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8" name="Line 136"/>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69" name="Freeform 137"/>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0" name="Line 138"/>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71" name="Line 139"/>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72" name="Line 140"/>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68973" name="Freeform 141"/>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4" name="Freeform 14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5" name="Freeform 143"/>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6" name="Freeform 14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7" name="Freeform 145"/>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8" name="Freeform 14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79" name="Freeform 147"/>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0" name="Freeform 14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1" name="Freeform 149"/>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2" name="Freeform 15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3" name="Freeform 151"/>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4" name="Freeform 15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5" name="Freeform 153"/>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6" name="Freeform 15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7" name="Freeform 155"/>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8" name="Freeform 15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89" name="Freeform 157"/>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90" name="Freeform 15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91" name="Freeform 159"/>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92" name="Freeform 160"/>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993" name="Rectangle 161"/>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8994" name="Rectangle 162"/>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68995" name="Rectangle 163"/>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8996" name="Rectangle 164"/>
                <p:cNvSpPr>
                  <a:spLocks noChangeArrowheads="1"/>
                </p:cNvSpPr>
                <p:nvPr/>
              </p:nvSpPr>
              <p:spPr bwMode="auto">
                <a:xfrm>
                  <a:off x="3984" y="2840"/>
                  <a:ext cx="195" cy="24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1</a:t>
                  </a:r>
                </a:p>
              </p:txBody>
            </p:sp>
            <p:sp>
              <p:nvSpPr>
                <p:cNvPr id="68997" name="Rectangle 165"/>
                <p:cNvSpPr>
                  <a:spLocks noChangeArrowheads="1"/>
                </p:cNvSpPr>
                <p:nvPr/>
              </p:nvSpPr>
              <p:spPr bwMode="auto">
                <a:xfrm>
                  <a:off x="4141" y="278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69000" name="Rectangle 168"/>
                <p:cNvSpPr>
                  <a:spLocks noChangeArrowheads="1"/>
                </p:cNvSpPr>
                <p:nvPr/>
              </p:nvSpPr>
              <p:spPr bwMode="auto">
                <a:xfrm>
                  <a:off x="5105" y="3802"/>
                  <a:ext cx="195" cy="24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3</a:t>
                  </a:r>
                </a:p>
              </p:txBody>
            </p:sp>
            <p:sp>
              <p:nvSpPr>
                <p:cNvPr id="69002" name="Rectangle 170"/>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endParaRPr kumimoji="0" lang="en-US" altLang="zh-CN" sz="1500" b="1"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3" name="Freeform 171"/>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4" name="Freeform 17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5" name="Freeform 173"/>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6" name="Freeform 17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7" name="Freeform 175"/>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008" name="Freeform 17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8625" name="Rectangle 391"/>
              <p:cNvSpPr>
                <a:spLocks noChangeArrowheads="1"/>
              </p:cNvSpPr>
              <p:nvPr/>
            </p:nvSpPr>
            <p:spPr bwMode="auto">
              <a:xfrm>
                <a:off x="6997700" y="144463"/>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6" name="Text Box 392"/>
              <p:cNvSpPr txBox="1">
                <a:spLocks noChangeArrowheads="1"/>
              </p:cNvSpPr>
              <p:nvPr/>
            </p:nvSpPr>
            <p:spPr bwMode="auto">
              <a:xfrm>
                <a:off x="6658770" y="25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68627" name="Rectangle 393"/>
              <p:cNvSpPr>
                <a:spLocks noChangeArrowheads="1"/>
              </p:cNvSpPr>
              <p:nvPr/>
            </p:nvSpPr>
            <p:spPr bwMode="auto">
              <a:xfrm>
                <a:off x="8855075" y="1917700"/>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8" name="Text Box 394"/>
              <p:cNvSpPr txBox="1">
                <a:spLocks noChangeArrowheads="1"/>
              </p:cNvSpPr>
              <p:nvPr/>
            </p:nvSpPr>
            <p:spPr bwMode="auto">
              <a:xfrm>
                <a:off x="8661400" y="1773238"/>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1" u="none" strike="noStrike" kern="1200" cap="none" spc="0" normalizeH="0" baseline="-2500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8629" name="Rectangle 395"/>
              <p:cNvSpPr>
                <a:spLocks noChangeArrowheads="1"/>
              </p:cNvSpPr>
              <p:nvPr/>
            </p:nvSpPr>
            <p:spPr bwMode="auto">
              <a:xfrm>
                <a:off x="7861300" y="1628775"/>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30" name="Text Box 396"/>
              <p:cNvSpPr txBox="1">
                <a:spLocks noChangeArrowheads="1"/>
              </p:cNvSpPr>
              <p:nvPr/>
            </p:nvSpPr>
            <p:spPr bwMode="auto">
              <a:xfrm>
                <a:off x="7667625" y="148431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1"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grpSp>
        <p:sp>
          <p:nvSpPr>
            <p:cNvPr id="377" name="Rectangle 164"/>
            <p:cNvSpPr>
              <a:spLocks noChangeArrowheads="1"/>
            </p:cNvSpPr>
            <p:nvPr/>
          </p:nvSpPr>
          <p:spPr bwMode="auto">
            <a:xfrm>
              <a:off x="4171418" y="4596085"/>
              <a:ext cx="309380" cy="3847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2</a:t>
              </a:r>
            </a:p>
          </p:txBody>
        </p:sp>
      </p:grpSp>
      <p:sp>
        <p:nvSpPr>
          <p:cNvPr id="378" name="Rectangle 168"/>
          <p:cNvSpPr>
            <a:spLocks noChangeArrowheads="1"/>
          </p:cNvSpPr>
          <p:nvPr/>
        </p:nvSpPr>
        <p:spPr bwMode="auto">
          <a:xfrm>
            <a:off x="6405349" y="4742724"/>
            <a:ext cx="309380" cy="384721"/>
          </a:xfrm>
          <a:prstGeom prst="rect">
            <a:avLst/>
          </a:prstGeom>
          <a:noFill/>
          <a:ln>
            <a:noFill/>
          </a:ln>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1</a:t>
            </a:r>
          </a:p>
        </p:txBody>
      </p:sp>
      <p:sp>
        <p:nvSpPr>
          <p:cNvPr id="379" name="Rectangle 168"/>
          <p:cNvSpPr>
            <a:spLocks noChangeArrowheads="1"/>
          </p:cNvSpPr>
          <p:nvPr/>
        </p:nvSpPr>
        <p:spPr bwMode="auto">
          <a:xfrm>
            <a:off x="6901804" y="5039739"/>
            <a:ext cx="309380" cy="384721"/>
          </a:xfrm>
          <a:prstGeom prst="rect">
            <a:avLst/>
          </a:prstGeom>
          <a:noFill/>
          <a:ln>
            <a:noFill/>
          </a:ln>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2</a:t>
            </a:r>
          </a:p>
        </p:txBody>
      </p:sp>
      <p:sp>
        <p:nvSpPr>
          <p:cNvPr id="380" name="Rectangle 168"/>
          <p:cNvSpPr>
            <a:spLocks noChangeArrowheads="1"/>
          </p:cNvSpPr>
          <p:nvPr/>
        </p:nvSpPr>
        <p:spPr bwMode="auto">
          <a:xfrm>
            <a:off x="7468374" y="5873072"/>
            <a:ext cx="309563" cy="3841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500" b="1" i="0" u="none" strike="noStrike" kern="1200" cap="none" spc="0" normalizeH="0" baseline="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a</a:t>
            </a:r>
            <a:r>
              <a:rPr kumimoji="0" lang="en-US" altLang="zh-CN" sz="2500" b="1" i="0" u="none" strike="noStrike" kern="1200" cap="none" spc="0" normalizeH="0" baseline="-25000" noProof="0" dirty="0">
                <a:ln>
                  <a:noFill/>
                </a:ln>
                <a:solidFill>
                  <a:srgbClr val="FF0000"/>
                </a:solidFill>
                <a:effectLst/>
                <a:uLnTx/>
                <a:uFillTx/>
                <a:latin typeface="Symbol" panose="05050102010706020507" pitchFamily="18" charset="2"/>
                <a:ea typeface="微软雅黑" panose="020B0503020204020204" pitchFamily="34" charset="-122"/>
                <a:cs typeface="Times New Roman" panose="02020603050405020304" pitchFamily="18" charset="0"/>
              </a:rPr>
              <a:t>3</a:t>
            </a:r>
          </a:p>
        </p:txBody>
      </p:sp>
      <p:sp>
        <p:nvSpPr>
          <p:cNvPr id="353" name="页脚占位符 1">
            <a:extLst>
              <a:ext uri="{FF2B5EF4-FFF2-40B4-BE49-F238E27FC236}">
                <a16:creationId xmlns:a16="http://schemas.microsoft.com/office/drawing/2014/main" id="{1095EB48-82C9-4403-AB28-2131AB377B41}"/>
              </a:ext>
            </a:extLst>
          </p:cNvPr>
          <p:cNvSpPr>
            <a:spLocks noGrp="1"/>
          </p:cNvSpPr>
          <p:nvPr>
            <p:ph type="ftr" sz="quarter" idx="11"/>
          </p:nvPr>
        </p:nvSpPr>
        <p:spPr>
          <a:xfrm>
            <a:off x="3124200" y="6448251"/>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54" name="灯片编号占位符 2">
            <a:extLst>
              <a:ext uri="{FF2B5EF4-FFF2-40B4-BE49-F238E27FC236}">
                <a16:creationId xmlns:a16="http://schemas.microsoft.com/office/drawing/2014/main" id="{884D5B77-A9D5-45A1-8102-4B0BDEDBFF2D}"/>
              </a:ext>
            </a:extLst>
          </p:cNvPr>
          <p:cNvSpPr>
            <a:spLocks noGrp="1"/>
          </p:cNvSpPr>
          <p:nvPr>
            <p:ph type="sldNum" sz="quarter" idx="12"/>
          </p:nvPr>
        </p:nvSpPr>
        <p:spPr>
          <a:xfrm>
            <a:off x="6553200" y="6448251"/>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4" name="文本框 3">
            <a:extLst>
              <a:ext uri="{FF2B5EF4-FFF2-40B4-BE49-F238E27FC236}">
                <a16:creationId xmlns:a16="http://schemas.microsoft.com/office/drawing/2014/main" id="{A434220A-AA88-47DC-ADD3-263D55FCF262}"/>
              </a:ext>
            </a:extLst>
          </p:cNvPr>
          <p:cNvSpPr txBox="1"/>
          <p:nvPr/>
        </p:nvSpPr>
        <p:spPr>
          <a:xfrm>
            <a:off x="5907211" y="2106859"/>
            <a:ext cx="2622834"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为一组整数</a:t>
            </a:r>
          </a:p>
        </p:txBody>
      </p:sp>
    </p:spTree>
    <p:extLst>
      <p:ext uri="{BB962C8B-B14F-4D97-AF65-F5344CB8AC3E}">
        <p14:creationId xmlns:p14="http://schemas.microsoft.com/office/powerpoint/2010/main" val="4207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4894"/>
                                        </p:tgtEl>
                                        <p:attrNameLst>
                                          <p:attrName>style.visibility</p:attrName>
                                        </p:attrNameLst>
                                      </p:cBhvr>
                                      <p:to>
                                        <p:strVal val="visible"/>
                                      </p:to>
                                    </p:set>
                                    <p:animEffect transition="in" filter="fade">
                                      <p:cBhvr>
                                        <p:cTn id="7" dur="500"/>
                                        <p:tgtEl>
                                          <p:spTgt spid="8748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631"/>
                                        </p:tgtEl>
                                        <p:attrNameLst>
                                          <p:attrName>style.visibility</p:attrName>
                                        </p:attrNameLst>
                                      </p:cBhvr>
                                      <p:to>
                                        <p:strVal val="visible"/>
                                      </p:to>
                                    </p:set>
                                    <p:animEffect transition="in" filter="fade">
                                      <p:cBhvr>
                                        <p:cTn id="10" dur="500"/>
                                        <p:tgtEl>
                                          <p:spTgt spid="68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Rot="1" noChangeArrowheads="1"/>
          </p:cNvSpPr>
          <p:nvPr>
            <p:ph type="title" idx="4294967295"/>
          </p:nvPr>
        </p:nvSpPr>
        <p:spPr bwMode="auto">
          <a:xfrm>
            <a:off x="1906686" y="-51175"/>
            <a:ext cx="7010400" cy="1527175"/>
          </a:xfrm>
          <a:prstGeom prst="rect">
            <a:avLst/>
          </a:prstGeom>
          <a:noFill/>
        </p:spPr>
        <p:txBody>
          <a:bodyPr anchor="ctr">
            <a:normAutofit/>
          </a:body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简单立方的原胞和晶格基矢</a:t>
            </a:r>
          </a:p>
        </p:txBody>
      </p:sp>
      <p:sp>
        <p:nvSpPr>
          <p:cNvPr id="69636" name="Rectangle 6"/>
          <p:cNvSpPr>
            <a:spLocks noGrp="1" noRot="1" noChangeArrowheads="1"/>
          </p:cNvSpPr>
          <p:nvPr>
            <p:ph type="body" idx="4294967295"/>
          </p:nvPr>
        </p:nvSpPr>
        <p:spPr bwMode="auto">
          <a:xfrm>
            <a:off x="1043608" y="1336055"/>
            <a:ext cx="4032250" cy="6477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en-US" sz="26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惯用晶胞边长为 </a:t>
            </a:r>
            <a:r>
              <a:rPr lang="en-US" altLang="zh-CN" sz="2600" b="1" i="1"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26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9637" name="Object 4"/>
          <p:cNvGraphicFramePr>
            <a:graphicFrameLocks noGrp="1" noChangeAspect="1"/>
          </p:cNvGraphicFramePr>
          <p:nvPr>
            <p:ph idx="4294967295"/>
            <p:extLst>
              <p:ext uri="{D42A27DB-BD31-4B8C-83A1-F6EECF244321}">
                <p14:modId xmlns:p14="http://schemas.microsoft.com/office/powerpoint/2010/main" val="1660198717"/>
              </p:ext>
            </p:extLst>
          </p:nvPr>
        </p:nvGraphicFramePr>
        <p:xfrm>
          <a:off x="5468540" y="2436349"/>
          <a:ext cx="1284702" cy="1733703"/>
        </p:xfrm>
        <a:graphic>
          <a:graphicData uri="http://schemas.openxmlformats.org/presentationml/2006/ole">
            <mc:AlternateContent xmlns:mc="http://schemas.openxmlformats.org/markup-compatibility/2006">
              <mc:Choice xmlns:v="urn:schemas-microsoft-com:vml" Requires="v">
                <p:oleObj spid="_x0000_s70112" name="Equation" r:id="rId4" imgW="12192000" imgH="16459200" progId="Equation.DSMT4">
                  <p:embed/>
                </p:oleObj>
              </mc:Choice>
              <mc:Fallback>
                <p:oleObj name="Equation" r:id="rId4" imgW="12192000" imgH="16459200" progId="Equation.DSMT4">
                  <p:embed/>
                  <p:pic>
                    <p:nvPicPr>
                      <p:cNvPr id="0" name="Object 4"/>
                      <p:cNvPicPr>
                        <a:picLocks noGrp="1" noChangeAspect="1" noChangeArrowheads="1"/>
                      </p:cNvPicPr>
                      <p:nvPr/>
                    </p:nvPicPr>
                    <p:blipFill>
                      <a:blip r:embed="rId5"/>
                      <a:srcRect/>
                      <a:stretch>
                        <a:fillRect/>
                      </a:stretch>
                    </p:blipFill>
                    <p:spPr bwMode="auto">
                      <a:xfrm>
                        <a:off x="5468540" y="2436349"/>
                        <a:ext cx="1284702" cy="1733703"/>
                      </a:xfrm>
                      <a:prstGeom prst="rect">
                        <a:avLst/>
                      </a:prstGeom>
                      <a:noFill/>
                      <a:ln>
                        <a:noFill/>
                      </a:ln>
                    </p:spPr>
                  </p:pic>
                </p:oleObj>
              </mc:Fallback>
            </mc:AlternateContent>
          </a:graphicData>
        </a:graphic>
      </p:graphicFrame>
      <p:grpSp>
        <p:nvGrpSpPr>
          <p:cNvPr id="69638" name="Group 6"/>
          <p:cNvGrpSpPr/>
          <p:nvPr/>
        </p:nvGrpSpPr>
        <p:grpSpPr bwMode="auto">
          <a:xfrm>
            <a:off x="1761331" y="2348880"/>
            <a:ext cx="2725737" cy="2827338"/>
            <a:chOff x="4604" y="2259"/>
            <a:chExt cx="2119" cy="2063"/>
          </a:xfrm>
        </p:grpSpPr>
        <p:sp>
          <p:nvSpPr>
            <p:cNvPr id="69645" name="Line 7"/>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6" name="Line 8"/>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9647" name="Line 9"/>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8" name="Line 10"/>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9" name="Line 11"/>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0" name="Line 12"/>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1" name="Line 13"/>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9652" name="Line 14"/>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3" name="Line 15"/>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9654" name="Line 16"/>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5" name="Line 17"/>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6" name="Line 18"/>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57" name="Oval 19"/>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58" name="Oval 20"/>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59" name="Oval 21"/>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60" name="Oval 22"/>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61" name="Oval 23"/>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62" name="Oval 24"/>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63" name="Oval 25"/>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64" name="Oval 26"/>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9639" name="Line 27"/>
          <p:cNvSpPr>
            <a:spLocks noChangeShapeType="1"/>
          </p:cNvSpPr>
          <p:nvPr/>
        </p:nvSpPr>
        <p:spPr bwMode="auto">
          <a:xfrm flipV="1">
            <a:off x="1864518" y="4293568"/>
            <a:ext cx="720725" cy="79216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0" name="Line 28"/>
          <p:cNvSpPr>
            <a:spLocks noChangeShapeType="1"/>
          </p:cNvSpPr>
          <p:nvPr/>
        </p:nvSpPr>
        <p:spPr bwMode="auto">
          <a:xfrm flipH="1" flipV="1">
            <a:off x="1832768" y="3069605"/>
            <a:ext cx="0" cy="201612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1" name="Line 29"/>
          <p:cNvSpPr>
            <a:spLocks noChangeShapeType="1"/>
          </p:cNvSpPr>
          <p:nvPr/>
        </p:nvSpPr>
        <p:spPr bwMode="auto">
          <a:xfrm flipV="1">
            <a:off x="1832768" y="5098430"/>
            <a:ext cx="180022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2" name="Text Box 30"/>
          <p:cNvSpPr txBox="1">
            <a:spLocks noChangeArrowheads="1"/>
          </p:cNvSpPr>
          <p:nvPr/>
        </p:nvSpPr>
        <p:spPr bwMode="auto">
          <a:xfrm>
            <a:off x="3229768" y="5022230"/>
            <a:ext cx="528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9643" name="Text Box 31"/>
          <p:cNvSpPr txBox="1">
            <a:spLocks noChangeArrowheads="1"/>
          </p:cNvSpPr>
          <p:nvPr/>
        </p:nvSpPr>
        <p:spPr bwMode="auto">
          <a:xfrm>
            <a:off x="2077243" y="3783980"/>
            <a:ext cx="528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69644" name="Text Box 32"/>
          <p:cNvSpPr txBox="1">
            <a:spLocks noChangeArrowheads="1"/>
          </p:cNvSpPr>
          <p:nvPr/>
        </p:nvSpPr>
        <p:spPr bwMode="auto">
          <a:xfrm>
            <a:off x="1329531" y="2918793"/>
            <a:ext cx="528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34"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5" name="页脚占位符 1">
            <a:extLst>
              <a:ext uri="{FF2B5EF4-FFF2-40B4-BE49-F238E27FC236}">
                <a16:creationId xmlns:a16="http://schemas.microsoft.com/office/drawing/2014/main" id="{BA601F69-0BFE-42CE-AE28-57C7906253AF}"/>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36" name="灯片编号占位符 2">
            <a:extLst>
              <a:ext uri="{FF2B5EF4-FFF2-40B4-BE49-F238E27FC236}">
                <a16:creationId xmlns:a16="http://schemas.microsoft.com/office/drawing/2014/main" id="{BA41633D-158B-4203-8210-1DC90BD1DD3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rrowheads="1"/>
          </p:cNvSpPr>
          <p:nvPr>
            <p:ph type="title" idx="4294967295"/>
          </p:nvPr>
        </p:nvSpPr>
        <p:spPr bwMode="auto">
          <a:xfrm>
            <a:off x="1787101" y="-43059"/>
            <a:ext cx="7010400"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体心立方的原胞和晶格基矢</a:t>
            </a:r>
          </a:p>
        </p:txBody>
      </p:sp>
      <p:graphicFrame>
        <p:nvGraphicFramePr>
          <p:cNvPr id="70660" name="Object 4"/>
          <p:cNvGraphicFramePr>
            <a:graphicFrameLocks noChangeAspect="1"/>
          </p:cNvGraphicFramePr>
          <p:nvPr/>
        </p:nvGraphicFramePr>
        <p:xfrm>
          <a:off x="3943350" y="1196752"/>
          <a:ext cx="4794250" cy="2487613"/>
        </p:xfrm>
        <a:graphic>
          <a:graphicData uri="http://schemas.openxmlformats.org/presentationml/2006/ole">
            <mc:AlternateContent xmlns:mc="http://schemas.openxmlformats.org/markup-compatibility/2006">
              <mc:Choice xmlns:v="urn:schemas-microsoft-com:vml" Requires="v">
                <p:oleObj spid="_x0000_s71294" name="Equation" r:id="rId4" imgW="55778400" imgH="28956000" progId="Equation.DSMT4">
                  <p:embed/>
                </p:oleObj>
              </mc:Choice>
              <mc:Fallback>
                <p:oleObj name="Equation" r:id="rId4" imgW="55778400" imgH="28956000" progId="Equation.DSMT4">
                  <p:embed/>
                  <p:pic>
                    <p:nvPicPr>
                      <p:cNvPr id="0" name="Object 4"/>
                      <p:cNvPicPr>
                        <a:picLocks noChangeAspect="1" noChangeArrowheads="1"/>
                      </p:cNvPicPr>
                      <p:nvPr/>
                    </p:nvPicPr>
                    <p:blipFill>
                      <a:blip r:embed="rId5"/>
                      <a:srcRect/>
                      <a:stretch>
                        <a:fillRect/>
                      </a:stretch>
                    </p:blipFill>
                    <p:spPr bwMode="auto">
                      <a:xfrm>
                        <a:off x="3943350" y="1196752"/>
                        <a:ext cx="4794250" cy="2487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661" name="Group 5"/>
          <p:cNvGrpSpPr/>
          <p:nvPr/>
        </p:nvGrpSpPr>
        <p:grpSpPr bwMode="auto">
          <a:xfrm>
            <a:off x="199230" y="1341815"/>
            <a:ext cx="3598863" cy="3467100"/>
            <a:chOff x="4286" y="0"/>
            <a:chExt cx="2267" cy="2184"/>
          </a:xfrm>
        </p:grpSpPr>
        <p:pic>
          <p:nvPicPr>
            <p:cNvPr id="70838" name="Picture 4" descr="cubicbody-centered_w_rhombohedralprimitivecell_jpg"/>
            <p:cNvPicPr>
              <a:picLocks noChangeAspect="1" noChangeArrowheads="1"/>
            </p:cNvPicPr>
            <p:nvPr/>
          </p:nvPicPr>
          <p:blipFill>
            <a:blip r:embed="rId6">
              <a:extLst>
                <a:ext uri="{28A0092B-C50C-407E-A947-70E740481C1C}">
                  <a14:useLocalDpi xmlns:a14="http://schemas.microsoft.com/office/drawing/2010/main" val="0"/>
                </a:ext>
              </a:extLst>
            </a:blip>
            <a:srcRect l="8275" r="15134"/>
            <a:stretch>
              <a:fillRect/>
            </a:stretch>
          </p:blipFill>
          <p:spPr bwMode="auto">
            <a:xfrm>
              <a:off x="4286" y="0"/>
              <a:ext cx="2267" cy="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839" name="Oval 10"/>
            <p:cNvSpPr>
              <a:spLocks noChangeArrowheads="1"/>
            </p:cNvSpPr>
            <p:nvPr/>
          </p:nvSpPr>
          <p:spPr bwMode="auto">
            <a:xfrm>
              <a:off x="5283" y="161"/>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0" name="Oval 11"/>
            <p:cNvSpPr>
              <a:spLocks noChangeArrowheads="1"/>
            </p:cNvSpPr>
            <p:nvPr/>
          </p:nvSpPr>
          <p:spPr bwMode="auto">
            <a:xfrm>
              <a:off x="5782" y="932"/>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1" name="Oval 12"/>
            <p:cNvSpPr>
              <a:spLocks noChangeArrowheads="1"/>
            </p:cNvSpPr>
            <p:nvPr/>
          </p:nvSpPr>
          <p:spPr bwMode="auto">
            <a:xfrm>
              <a:off x="6100" y="1295"/>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2" name="Oval 11"/>
            <p:cNvSpPr>
              <a:spLocks noChangeArrowheads="1"/>
            </p:cNvSpPr>
            <p:nvPr/>
          </p:nvSpPr>
          <p:spPr bwMode="auto">
            <a:xfrm>
              <a:off x="5944" y="638"/>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3" name="Oval 11"/>
            <p:cNvSpPr>
              <a:spLocks noChangeArrowheads="1"/>
            </p:cNvSpPr>
            <p:nvPr/>
          </p:nvSpPr>
          <p:spPr bwMode="auto">
            <a:xfrm>
              <a:off x="5435" y="819"/>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4" name="Oval 11"/>
            <p:cNvSpPr>
              <a:spLocks noChangeArrowheads="1"/>
            </p:cNvSpPr>
            <p:nvPr/>
          </p:nvSpPr>
          <p:spPr bwMode="auto">
            <a:xfrm>
              <a:off x="5168" y="522"/>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5" name="Oval 11"/>
            <p:cNvSpPr>
              <a:spLocks noChangeArrowheads="1"/>
            </p:cNvSpPr>
            <p:nvPr/>
          </p:nvSpPr>
          <p:spPr bwMode="auto">
            <a:xfrm>
              <a:off x="5930" y="1525"/>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846" name="Oval 11"/>
            <p:cNvSpPr>
              <a:spLocks noChangeArrowheads="1"/>
            </p:cNvSpPr>
            <p:nvPr/>
          </p:nvSpPr>
          <p:spPr bwMode="auto">
            <a:xfrm>
              <a:off x="5279" y="1117"/>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0662" name="AutoShape 15"/>
          <p:cNvSpPr>
            <a:spLocks noChangeAspect="1" noChangeArrowheads="1" noTextEdit="1"/>
          </p:cNvSpPr>
          <p:nvPr/>
        </p:nvSpPr>
        <p:spPr bwMode="auto">
          <a:xfrm>
            <a:off x="5832475" y="3500438"/>
            <a:ext cx="3311525"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2" name="Rectangle 6"/>
          <p:cNvSpPr txBox="1">
            <a:spLocks noRot="1" noChangeArrowheads="1"/>
          </p:cNvSpPr>
          <p:nvPr/>
        </p:nvSpPr>
        <p:spPr bwMode="auto">
          <a:xfrm>
            <a:off x="171500" y="4897050"/>
            <a:ext cx="3813868" cy="49157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marL="0" indent="0" eaLnBrk="1" hangingPunct="1">
              <a:buNone/>
            </a:pPr>
            <a:r>
              <a:rPr lang="zh-CN" altLang="en-US"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惯用晶胞边矢量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eaLnBrk="1" hangingPunct="1">
              <a:buNone/>
            </a:pPr>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95" name="组合 194"/>
          <p:cNvGrpSpPr/>
          <p:nvPr/>
        </p:nvGrpSpPr>
        <p:grpSpPr>
          <a:xfrm>
            <a:off x="5680411" y="3445801"/>
            <a:ext cx="3311525" cy="3308475"/>
            <a:chOff x="2864059" y="3524522"/>
            <a:chExt cx="3311525" cy="3308475"/>
          </a:xfrm>
        </p:grpSpPr>
        <p:sp>
          <p:nvSpPr>
            <p:cNvPr id="196" name="矩形 195"/>
            <p:cNvSpPr/>
            <p:nvPr/>
          </p:nvSpPr>
          <p:spPr bwMode="auto">
            <a:xfrm>
              <a:off x="3230384" y="6358333"/>
              <a:ext cx="2315757" cy="47466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97" name="组合 196"/>
            <p:cNvGrpSpPr/>
            <p:nvPr/>
          </p:nvGrpSpPr>
          <p:grpSpPr>
            <a:xfrm>
              <a:off x="2864059" y="3524522"/>
              <a:ext cx="3311525" cy="3144838"/>
              <a:chOff x="5940425" y="-26988"/>
              <a:chExt cx="3311525" cy="3144838"/>
            </a:xfrm>
          </p:grpSpPr>
          <p:grpSp>
            <p:nvGrpSpPr>
              <p:cNvPr id="199" name="Group 4"/>
              <p:cNvGrpSpPr>
                <a:grpSpLocks noChangeAspect="1"/>
              </p:cNvGrpSpPr>
              <p:nvPr/>
            </p:nvGrpSpPr>
            <p:grpSpPr bwMode="auto">
              <a:xfrm>
                <a:off x="5940425" y="-26988"/>
                <a:ext cx="3311525" cy="3144838"/>
                <a:chOff x="3674" y="2205"/>
                <a:chExt cx="2086" cy="1981"/>
              </a:xfrm>
            </p:grpSpPr>
            <p:sp>
              <p:nvSpPr>
                <p:cNvPr id="206" name="AutoShape 5"/>
                <p:cNvSpPr>
                  <a:spLocks noChangeAspect="1" noChangeArrowheads="1" noTextEdit="1"/>
                </p:cNvSpPr>
                <p:nvPr/>
              </p:nvSpPr>
              <p:spPr bwMode="auto">
                <a:xfrm>
                  <a:off x="3674" y="2205"/>
                  <a:ext cx="2086" cy="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7" name="Freeform 6"/>
                <p:cNvSpPr>
                  <a:spLocks noEditPoints="1"/>
                </p:cNvSpPr>
                <p:nvPr/>
              </p:nvSpPr>
              <p:spPr bwMode="auto">
                <a:xfrm>
                  <a:off x="4432" y="3155"/>
                  <a:ext cx="278" cy="328"/>
                </a:xfrm>
                <a:custGeom>
                  <a:avLst/>
                  <a:gdLst>
                    <a:gd name="T0" fmla="*/ 253 w 278"/>
                    <a:gd name="T1" fmla="*/ 45 h 328"/>
                    <a:gd name="T2" fmla="*/ 16 w 278"/>
                    <a:gd name="T3" fmla="*/ 328 h 328"/>
                    <a:gd name="T4" fmla="*/ 0 w 278"/>
                    <a:gd name="T5" fmla="*/ 315 h 328"/>
                    <a:gd name="T6" fmla="*/ 238 w 278"/>
                    <a:gd name="T7" fmla="*/ 32 h 328"/>
                    <a:gd name="T8" fmla="*/ 253 w 278"/>
                    <a:gd name="T9" fmla="*/ 45 h 328"/>
                    <a:gd name="T10" fmla="*/ 225 w 278"/>
                    <a:gd name="T11" fmla="*/ 33 h 328"/>
                    <a:gd name="T12" fmla="*/ 278 w 278"/>
                    <a:gd name="T13" fmla="*/ 0 h 328"/>
                    <a:gd name="T14" fmla="*/ 254 w 278"/>
                    <a:gd name="T15" fmla="*/ 58 h 328"/>
                    <a:gd name="T16" fmla="*/ 225 w 278"/>
                    <a:gd name="T17" fmla="*/ 33 h 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8" h="328">
                      <a:moveTo>
                        <a:pt x="253" y="45"/>
                      </a:moveTo>
                      <a:lnTo>
                        <a:pt x="16" y="328"/>
                      </a:lnTo>
                      <a:lnTo>
                        <a:pt x="0" y="315"/>
                      </a:lnTo>
                      <a:lnTo>
                        <a:pt x="238" y="32"/>
                      </a:lnTo>
                      <a:lnTo>
                        <a:pt x="253" y="45"/>
                      </a:lnTo>
                      <a:close/>
                      <a:moveTo>
                        <a:pt x="225" y="33"/>
                      </a:moveTo>
                      <a:lnTo>
                        <a:pt x="278" y="0"/>
                      </a:lnTo>
                      <a:lnTo>
                        <a:pt x="254" y="58"/>
                      </a:lnTo>
                      <a:lnTo>
                        <a:pt x="225" y="33"/>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8" name="Freeform 7"/>
                <p:cNvSpPr>
                  <a:spLocks noEditPoints="1"/>
                </p:cNvSpPr>
                <p:nvPr/>
              </p:nvSpPr>
              <p:spPr bwMode="auto">
                <a:xfrm>
                  <a:off x="4432" y="3483"/>
                  <a:ext cx="742" cy="384"/>
                </a:xfrm>
                <a:custGeom>
                  <a:avLst/>
                  <a:gdLst>
                    <a:gd name="T0" fmla="*/ 10 w 742"/>
                    <a:gd name="T1" fmla="*/ 0 h 384"/>
                    <a:gd name="T2" fmla="*/ 702 w 742"/>
                    <a:gd name="T3" fmla="*/ 353 h 384"/>
                    <a:gd name="T4" fmla="*/ 694 w 742"/>
                    <a:gd name="T5" fmla="*/ 370 h 384"/>
                    <a:gd name="T6" fmla="*/ 0 w 742"/>
                    <a:gd name="T7" fmla="*/ 18 h 384"/>
                    <a:gd name="T8" fmla="*/ 10 w 742"/>
                    <a:gd name="T9" fmla="*/ 0 h 384"/>
                    <a:gd name="T10" fmla="*/ 699 w 742"/>
                    <a:gd name="T11" fmla="*/ 340 h 384"/>
                    <a:gd name="T12" fmla="*/ 742 w 742"/>
                    <a:gd name="T13" fmla="*/ 384 h 384"/>
                    <a:gd name="T14" fmla="*/ 681 w 742"/>
                    <a:gd name="T15" fmla="*/ 375 h 384"/>
                    <a:gd name="T16" fmla="*/ 699 w 742"/>
                    <a:gd name="T17" fmla="*/ 34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2" h="384">
                      <a:moveTo>
                        <a:pt x="10" y="0"/>
                      </a:moveTo>
                      <a:lnTo>
                        <a:pt x="702" y="353"/>
                      </a:lnTo>
                      <a:lnTo>
                        <a:pt x="694" y="370"/>
                      </a:lnTo>
                      <a:lnTo>
                        <a:pt x="0" y="18"/>
                      </a:lnTo>
                      <a:lnTo>
                        <a:pt x="10" y="0"/>
                      </a:lnTo>
                      <a:close/>
                      <a:moveTo>
                        <a:pt x="699" y="340"/>
                      </a:moveTo>
                      <a:lnTo>
                        <a:pt x="742" y="384"/>
                      </a:lnTo>
                      <a:lnTo>
                        <a:pt x="681" y="375"/>
                      </a:lnTo>
                      <a:lnTo>
                        <a:pt x="699" y="34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9" name="Line 8"/>
                <p:cNvSpPr>
                  <a:spLocks noChangeShapeType="1"/>
                </p:cNvSpPr>
                <p:nvPr/>
              </p:nvSpPr>
              <p:spPr bwMode="auto">
                <a:xfrm>
                  <a:off x="4454" y="2513"/>
                  <a:ext cx="719" cy="335"/>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0" name="Line 9"/>
                <p:cNvSpPr>
                  <a:spLocks noChangeShapeType="1"/>
                </p:cNvSpPr>
                <p:nvPr/>
              </p:nvSpPr>
              <p:spPr bwMode="auto">
                <a:xfrm>
                  <a:off x="5184" y="2852"/>
                  <a:ext cx="251" cy="624"/>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1" name="Line 10"/>
                <p:cNvSpPr>
                  <a:spLocks noChangeShapeType="1"/>
                </p:cNvSpPr>
                <p:nvPr/>
              </p:nvSpPr>
              <p:spPr bwMode="auto">
                <a:xfrm>
                  <a:off x="4736" y="3149"/>
                  <a:ext cx="694" cy="33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2" name="Line 11"/>
                <p:cNvSpPr>
                  <a:spLocks noChangeShapeType="1"/>
                </p:cNvSpPr>
                <p:nvPr/>
              </p:nvSpPr>
              <p:spPr bwMode="auto">
                <a:xfrm flipH="1">
                  <a:off x="5185" y="3492"/>
                  <a:ext cx="240" cy="357"/>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3" name="Line 12"/>
                <p:cNvSpPr>
                  <a:spLocks noChangeShapeType="1"/>
                </p:cNvSpPr>
                <p:nvPr/>
              </p:nvSpPr>
              <p:spPr bwMode="auto">
                <a:xfrm>
                  <a:off x="4449" y="2518"/>
                  <a:ext cx="262" cy="61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4" name="Freeform 13"/>
                <p:cNvSpPr>
                  <a:spLocks noEditPoints="1"/>
                </p:cNvSpPr>
                <p:nvPr/>
              </p:nvSpPr>
              <p:spPr bwMode="auto">
                <a:xfrm>
                  <a:off x="4184" y="2886"/>
                  <a:ext cx="264" cy="604"/>
                </a:xfrm>
                <a:custGeom>
                  <a:avLst/>
                  <a:gdLst>
                    <a:gd name="T0" fmla="*/ 29 w 264"/>
                    <a:gd name="T1" fmla="*/ 41 h 604"/>
                    <a:gd name="T2" fmla="*/ 264 w 264"/>
                    <a:gd name="T3" fmla="*/ 596 h 604"/>
                    <a:gd name="T4" fmla="*/ 246 w 264"/>
                    <a:gd name="T5" fmla="*/ 604 h 604"/>
                    <a:gd name="T6" fmla="*/ 11 w 264"/>
                    <a:gd name="T7" fmla="*/ 49 h 604"/>
                    <a:gd name="T8" fmla="*/ 29 w 264"/>
                    <a:gd name="T9" fmla="*/ 41 h 604"/>
                    <a:gd name="T10" fmla="*/ 5 w 264"/>
                    <a:gd name="T11" fmla="*/ 62 h 604"/>
                    <a:gd name="T12" fmla="*/ 0 w 264"/>
                    <a:gd name="T13" fmla="*/ 0 h 604"/>
                    <a:gd name="T14" fmla="*/ 41 w 264"/>
                    <a:gd name="T15" fmla="*/ 47 h 604"/>
                    <a:gd name="T16" fmla="*/ 5 w 264"/>
                    <a:gd name="T17" fmla="*/ 62 h 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604">
                      <a:moveTo>
                        <a:pt x="29" y="41"/>
                      </a:moveTo>
                      <a:lnTo>
                        <a:pt x="264" y="596"/>
                      </a:lnTo>
                      <a:lnTo>
                        <a:pt x="246" y="604"/>
                      </a:lnTo>
                      <a:lnTo>
                        <a:pt x="11" y="49"/>
                      </a:lnTo>
                      <a:lnTo>
                        <a:pt x="29" y="41"/>
                      </a:lnTo>
                      <a:close/>
                      <a:moveTo>
                        <a:pt x="5" y="62"/>
                      </a:moveTo>
                      <a:lnTo>
                        <a:pt x="0" y="0"/>
                      </a:lnTo>
                      <a:lnTo>
                        <a:pt x="41" y="47"/>
                      </a:lnTo>
                      <a:lnTo>
                        <a:pt x="5" y="62"/>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 name="Line 14"/>
                <p:cNvSpPr>
                  <a:spLocks noChangeShapeType="1"/>
                </p:cNvSpPr>
                <p:nvPr/>
              </p:nvSpPr>
              <p:spPr bwMode="auto">
                <a:xfrm flipH="1">
                  <a:off x="4186" y="2492"/>
                  <a:ext cx="272" cy="362"/>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16" name="Freeform 15"/>
                <p:cNvSpPr>
                  <a:spLocks noEditPoints="1"/>
                </p:cNvSpPr>
                <p:nvPr/>
              </p:nvSpPr>
              <p:spPr bwMode="auto">
                <a:xfrm>
                  <a:off x="4804" y="3256"/>
                  <a:ext cx="372" cy="590"/>
                </a:xfrm>
                <a:custGeom>
                  <a:avLst/>
                  <a:gdLst>
                    <a:gd name="T0" fmla="*/ 19 w 372"/>
                    <a:gd name="T1" fmla="*/ 25 h 590"/>
                    <a:gd name="T2" fmla="*/ 13 w 372"/>
                    <a:gd name="T3" fmla="*/ 25 h 590"/>
                    <a:gd name="T4" fmla="*/ 2 w 372"/>
                    <a:gd name="T5" fmla="*/ 1 h 590"/>
                    <a:gd name="T6" fmla="*/ 7 w 372"/>
                    <a:gd name="T7" fmla="*/ 2 h 590"/>
                    <a:gd name="T8" fmla="*/ 46 w 372"/>
                    <a:gd name="T9" fmla="*/ 68 h 590"/>
                    <a:gd name="T10" fmla="*/ 40 w 372"/>
                    <a:gd name="T11" fmla="*/ 68 h 590"/>
                    <a:gd name="T12" fmla="*/ 29 w 372"/>
                    <a:gd name="T13" fmla="*/ 45 h 590"/>
                    <a:gd name="T14" fmla="*/ 34 w 372"/>
                    <a:gd name="T15" fmla="*/ 46 h 590"/>
                    <a:gd name="T16" fmla="*/ 73 w 372"/>
                    <a:gd name="T17" fmla="*/ 112 h 590"/>
                    <a:gd name="T18" fmla="*/ 67 w 372"/>
                    <a:gd name="T19" fmla="*/ 112 h 590"/>
                    <a:gd name="T20" fmla="*/ 56 w 372"/>
                    <a:gd name="T21" fmla="*/ 88 h 590"/>
                    <a:gd name="T22" fmla="*/ 61 w 372"/>
                    <a:gd name="T23" fmla="*/ 89 h 590"/>
                    <a:gd name="T24" fmla="*/ 100 w 372"/>
                    <a:gd name="T25" fmla="*/ 156 h 590"/>
                    <a:gd name="T26" fmla="*/ 94 w 372"/>
                    <a:gd name="T27" fmla="*/ 155 h 590"/>
                    <a:gd name="T28" fmla="*/ 84 w 372"/>
                    <a:gd name="T29" fmla="*/ 132 h 590"/>
                    <a:gd name="T30" fmla="*/ 89 w 372"/>
                    <a:gd name="T31" fmla="*/ 133 h 590"/>
                    <a:gd name="T32" fmla="*/ 128 w 372"/>
                    <a:gd name="T33" fmla="*/ 200 h 590"/>
                    <a:gd name="T34" fmla="*/ 121 w 372"/>
                    <a:gd name="T35" fmla="*/ 199 h 590"/>
                    <a:gd name="T36" fmla="*/ 112 w 372"/>
                    <a:gd name="T37" fmla="*/ 175 h 590"/>
                    <a:gd name="T38" fmla="*/ 116 w 372"/>
                    <a:gd name="T39" fmla="*/ 176 h 590"/>
                    <a:gd name="T40" fmla="*/ 155 w 372"/>
                    <a:gd name="T41" fmla="*/ 243 h 590"/>
                    <a:gd name="T42" fmla="*/ 149 w 372"/>
                    <a:gd name="T43" fmla="*/ 243 h 590"/>
                    <a:gd name="T44" fmla="*/ 139 w 372"/>
                    <a:gd name="T45" fmla="*/ 219 h 590"/>
                    <a:gd name="T46" fmla="*/ 143 w 372"/>
                    <a:gd name="T47" fmla="*/ 220 h 590"/>
                    <a:gd name="T48" fmla="*/ 182 w 372"/>
                    <a:gd name="T49" fmla="*/ 287 h 590"/>
                    <a:gd name="T50" fmla="*/ 176 w 372"/>
                    <a:gd name="T51" fmla="*/ 287 h 590"/>
                    <a:gd name="T52" fmla="*/ 166 w 372"/>
                    <a:gd name="T53" fmla="*/ 262 h 590"/>
                    <a:gd name="T54" fmla="*/ 171 w 372"/>
                    <a:gd name="T55" fmla="*/ 263 h 590"/>
                    <a:gd name="T56" fmla="*/ 209 w 372"/>
                    <a:gd name="T57" fmla="*/ 330 h 590"/>
                    <a:gd name="T58" fmla="*/ 203 w 372"/>
                    <a:gd name="T59" fmla="*/ 330 h 590"/>
                    <a:gd name="T60" fmla="*/ 193 w 372"/>
                    <a:gd name="T61" fmla="*/ 307 h 590"/>
                    <a:gd name="T62" fmla="*/ 198 w 372"/>
                    <a:gd name="T63" fmla="*/ 308 h 590"/>
                    <a:gd name="T64" fmla="*/ 236 w 372"/>
                    <a:gd name="T65" fmla="*/ 374 h 590"/>
                    <a:gd name="T66" fmla="*/ 230 w 372"/>
                    <a:gd name="T67" fmla="*/ 374 h 590"/>
                    <a:gd name="T68" fmla="*/ 220 w 372"/>
                    <a:gd name="T69" fmla="*/ 350 h 590"/>
                    <a:gd name="T70" fmla="*/ 226 w 372"/>
                    <a:gd name="T71" fmla="*/ 352 h 590"/>
                    <a:gd name="T72" fmla="*/ 265 w 372"/>
                    <a:gd name="T73" fmla="*/ 417 h 590"/>
                    <a:gd name="T74" fmla="*/ 258 w 372"/>
                    <a:gd name="T75" fmla="*/ 417 h 590"/>
                    <a:gd name="T76" fmla="*/ 247 w 372"/>
                    <a:gd name="T77" fmla="*/ 394 h 590"/>
                    <a:gd name="T78" fmla="*/ 253 w 372"/>
                    <a:gd name="T79" fmla="*/ 395 h 590"/>
                    <a:gd name="T80" fmla="*/ 292 w 372"/>
                    <a:gd name="T81" fmla="*/ 461 h 590"/>
                    <a:gd name="T82" fmla="*/ 286 w 372"/>
                    <a:gd name="T83" fmla="*/ 461 h 590"/>
                    <a:gd name="T84" fmla="*/ 275 w 372"/>
                    <a:gd name="T85" fmla="*/ 437 h 590"/>
                    <a:gd name="T86" fmla="*/ 280 w 372"/>
                    <a:gd name="T87" fmla="*/ 439 h 590"/>
                    <a:gd name="T88" fmla="*/ 319 w 372"/>
                    <a:gd name="T89" fmla="*/ 504 h 590"/>
                    <a:gd name="T90" fmla="*/ 313 w 372"/>
                    <a:gd name="T91" fmla="*/ 504 h 590"/>
                    <a:gd name="T92" fmla="*/ 302 w 372"/>
                    <a:gd name="T93" fmla="*/ 481 h 590"/>
                    <a:gd name="T94" fmla="*/ 307 w 372"/>
                    <a:gd name="T95" fmla="*/ 482 h 590"/>
                    <a:gd name="T96" fmla="*/ 346 w 372"/>
                    <a:gd name="T97" fmla="*/ 548 h 590"/>
                    <a:gd name="T98" fmla="*/ 340 w 372"/>
                    <a:gd name="T99" fmla="*/ 548 h 590"/>
                    <a:gd name="T100" fmla="*/ 329 w 372"/>
                    <a:gd name="T101" fmla="*/ 524 h 590"/>
                    <a:gd name="T102" fmla="*/ 334 w 372"/>
                    <a:gd name="T103" fmla="*/ 526 h 590"/>
                    <a:gd name="T104" fmla="*/ 372 w 372"/>
                    <a:gd name="T105" fmla="*/ 589 h 590"/>
                    <a:gd name="T106" fmla="*/ 365 w 372"/>
                    <a:gd name="T107" fmla="*/ 589 h 590"/>
                    <a:gd name="T108" fmla="*/ 356 w 372"/>
                    <a:gd name="T109" fmla="*/ 568 h 590"/>
                    <a:gd name="T110" fmla="*/ 361 w 372"/>
                    <a:gd name="T111" fmla="*/ 569 h 5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2" h="590">
                      <a:moveTo>
                        <a:pt x="7" y="2"/>
                      </a:moveTo>
                      <a:lnTo>
                        <a:pt x="19" y="21"/>
                      </a:lnTo>
                      <a:lnTo>
                        <a:pt x="19" y="22"/>
                      </a:lnTo>
                      <a:lnTo>
                        <a:pt x="19" y="24"/>
                      </a:lnTo>
                      <a:lnTo>
                        <a:pt x="19" y="25"/>
                      </a:lnTo>
                      <a:lnTo>
                        <a:pt x="18" y="26"/>
                      </a:lnTo>
                      <a:lnTo>
                        <a:pt x="16" y="26"/>
                      </a:lnTo>
                      <a:lnTo>
                        <a:pt x="15" y="26"/>
                      </a:lnTo>
                      <a:lnTo>
                        <a:pt x="14" y="26"/>
                      </a:lnTo>
                      <a:lnTo>
                        <a:pt x="13" y="25"/>
                      </a:lnTo>
                      <a:lnTo>
                        <a:pt x="1" y="6"/>
                      </a:lnTo>
                      <a:lnTo>
                        <a:pt x="0" y="5"/>
                      </a:lnTo>
                      <a:lnTo>
                        <a:pt x="0" y="4"/>
                      </a:lnTo>
                      <a:lnTo>
                        <a:pt x="1" y="2"/>
                      </a:lnTo>
                      <a:lnTo>
                        <a:pt x="2" y="1"/>
                      </a:lnTo>
                      <a:lnTo>
                        <a:pt x="4" y="0"/>
                      </a:lnTo>
                      <a:lnTo>
                        <a:pt x="5" y="0"/>
                      </a:lnTo>
                      <a:lnTo>
                        <a:pt x="6" y="1"/>
                      </a:lnTo>
                      <a:lnTo>
                        <a:pt x="7" y="2"/>
                      </a:lnTo>
                      <a:close/>
                      <a:moveTo>
                        <a:pt x="34" y="46"/>
                      </a:moveTo>
                      <a:lnTo>
                        <a:pt x="46" y="65"/>
                      </a:lnTo>
                      <a:lnTo>
                        <a:pt x="47" y="66"/>
                      </a:lnTo>
                      <a:lnTo>
                        <a:pt x="47" y="67"/>
                      </a:lnTo>
                      <a:lnTo>
                        <a:pt x="46" y="68"/>
                      </a:lnTo>
                      <a:lnTo>
                        <a:pt x="45" y="69"/>
                      </a:lnTo>
                      <a:lnTo>
                        <a:pt x="44" y="71"/>
                      </a:lnTo>
                      <a:lnTo>
                        <a:pt x="42" y="71"/>
                      </a:lnTo>
                      <a:lnTo>
                        <a:pt x="41" y="69"/>
                      </a:lnTo>
                      <a:lnTo>
                        <a:pt x="40" y="68"/>
                      </a:lnTo>
                      <a:lnTo>
                        <a:pt x="28" y="49"/>
                      </a:lnTo>
                      <a:lnTo>
                        <a:pt x="27" y="48"/>
                      </a:lnTo>
                      <a:lnTo>
                        <a:pt x="28" y="47"/>
                      </a:lnTo>
                      <a:lnTo>
                        <a:pt x="28" y="46"/>
                      </a:lnTo>
                      <a:lnTo>
                        <a:pt x="29" y="45"/>
                      </a:lnTo>
                      <a:lnTo>
                        <a:pt x="31" y="44"/>
                      </a:lnTo>
                      <a:lnTo>
                        <a:pt x="32" y="45"/>
                      </a:lnTo>
                      <a:lnTo>
                        <a:pt x="33" y="45"/>
                      </a:lnTo>
                      <a:lnTo>
                        <a:pt x="34" y="46"/>
                      </a:lnTo>
                      <a:close/>
                      <a:moveTo>
                        <a:pt x="61" y="89"/>
                      </a:moveTo>
                      <a:lnTo>
                        <a:pt x="73" y="108"/>
                      </a:lnTo>
                      <a:lnTo>
                        <a:pt x="74" y="109"/>
                      </a:lnTo>
                      <a:lnTo>
                        <a:pt x="74" y="111"/>
                      </a:lnTo>
                      <a:lnTo>
                        <a:pt x="73" y="112"/>
                      </a:lnTo>
                      <a:lnTo>
                        <a:pt x="72" y="113"/>
                      </a:lnTo>
                      <a:lnTo>
                        <a:pt x="71" y="114"/>
                      </a:lnTo>
                      <a:lnTo>
                        <a:pt x="69" y="114"/>
                      </a:lnTo>
                      <a:lnTo>
                        <a:pt x="68" y="113"/>
                      </a:lnTo>
                      <a:lnTo>
                        <a:pt x="67" y="112"/>
                      </a:lnTo>
                      <a:lnTo>
                        <a:pt x="55" y="93"/>
                      </a:lnTo>
                      <a:lnTo>
                        <a:pt x="55" y="92"/>
                      </a:lnTo>
                      <a:lnTo>
                        <a:pt x="55" y="91"/>
                      </a:lnTo>
                      <a:lnTo>
                        <a:pt x="55" y="89"/>
                      </a:lnTo>
                      <a:lnTo>
                        <a:pt x="56" y="88"/>
                      </a:lnTo>
                      <a:lnTo>
                        <a:pt x="58" y="88"/>
                      </a:lnTo>
                      <a:lnTo>
                        <a:pt x="60" y="88"/>
                      </a:lnTo>
                      <a:lnTo>
                        <a:pt x="61" y="88"/>
                      </a:lnTo>
                      <a:lnTo>
                        <a:pt x="61" y="89"/>
                      </a:lnTo>
                      <a:close/>
                      <a:moveTo>
                        <a:pt x="89" y="133"/>
                      </a:moveTo>
                      <a:lnTo>
                        <a:pt x="101" y="152"/>
                      </a:lnTo>
                      <a:lnTo>
                        <a:pt x="101" y="153"/>
                      </a:lnTo>
                      <a:lnTo>
                        <a:pt x="101" y="154"/>
                      </a:lnTo>
                      <a:lnTo>
                        <a:pt x="100" y="156"/>
                      </a:lnTo>
                      <a:lnTo>
                        <a:pt x="98" y="158"/>
                      </a:lnTo>
                      <a:lnTo>
                        <a:pt x="96" y="158"/>
                      </a:lnTo>
                      <a:lnTo>
                        <a:pt x="95" y="156"/>
                      </a:lnTo>
                      <a:lnTo>
                        <a:pt x="94" y="155"/>
                      </a:lnTo>
                      <a:lnTo>
                        <a:pt x="82" y="136"/>
                      </a:lnTo>
                      <a:lnTo>
                        <a:pt x="82" y="135"/>
                      </a:lnTo>
                      <a:lnTo>
                        <a:pt x="82" y="134"/>
                      </a:lnTo>
                      <a:lnTo>
                        <a:pt x="82" y="133"/>
                      </a:lnTo>
                      <a:lnTo>
                        <a:pt x="84" y="132"/>
                      </a:lnTo>
                      <a:lnTo>
                        <a:pt x="85" y="132"/>
                      </a:lnTo>
                      <a:lnTo>
                        <a:pt x="87" y="132"/>
                      </a:lnTo>
                      <a:lnTo>
                        <a:pt x="88" y="132"/>
                      </a:lnTo>
                      <a:lnTo>
                        <a:pt x="89" y="133"/>
                      </a:lnTo>
                      <a:close/>
                      <a:moveTo>
                        <a:pt x="116" y="176"/>
                      </a:moveTo>
                      <a:lnTo>
                        <a:pt x="128" y="195"/>
                      </a:lnTo>
                      <a:lnTo>
                        <a:pt x="128" y="196"/>
                      </a:lnTo>
                      <a:lnTo>
                        <a:pt x="128" y="199"/>
                      </a:lnTo>
                      <a:lnTo>
                        <a:pt x="128" y="200"/>
                      </a:lnTo>
                      <a:lnTo>
                        <a:pt x="127" y="200"/>
                      </a:lnTo>
                      <a:lnTo>
                        <a:pt x="126" y="201"/>
                      </a:lnTo>
                      <a:lnTo>
                        <a:pt x="123" y="201"/>
                      </a:lnTo>
                      <a:lnTo>
                        <a:pt x="122" y="200"/>
                      </a:lnTo>
                      <a:lnTo>
                        <a:pt x="121" y="199"/>
                      </a:lnTo>
                      <a:lnTo>
                        <a:pt x="111" y="181"/>
                      </a:lnTo>
                      <a:lnTo>
                        <a:pt x="109" y="179"/>
                      </a:lnTo>
                      <a:lnTo>
                        <a:pt x="109" y="178"/>
                      </a:lnTo>
                      <a:lnTo>
                        <a:pt x="111" y="176"/>
                      </a:lnTo>
                      <a:lnTo>
                        <a:pt x="112" y="175"/>
                      </a:lnTo>
                      <a:lnTo>
                        <a:pt x="113" y="175"/>
                      </a:lnTo>
                      <a:lnTo>
                        <a:pt x="114" y="175"/>
                      </a:lnTo>
                      <a:lnTo>
                        <a:pt x="115" y="175"/>
                      </a:lnTo>
                      <a:lnTo>
                        <a:pt x="116" y="176"/>
                      </a:lnTo>
                      <a:close/>
                      <a:moveTo>
                        <a:pt x="143" y="220"/>
                      </a:moveTo>
                      <a:lnTo>
                        <a:pt x="155" y="239"/>
                      </a:lnTo>
                      <a:lnTo>
                        <a:pt x="155" y="240"/>
                      </a:lnTo>
                      <a:lnTo>
                        <a:pt x="155" y="242"/>
                      </a:lnTo>
                      <a:lnTo>
                        <a:pt x="155" y="243"/>
                      </a:lnTo>
                      <a:lnTo>
                        <a:pt x="154" y="245"/>
                      </a:lnTo>
                      <a:lnTo>
                        <a:pt x="153" y="245"/>
                      </a:lnTo>
                      <a:lnTo>
                        <a:pt x="152" y="245"/>
                      </a:lnTo>
                      <a:lnTo>
                        <a:pt x="149" y="243"/>
                      </a:lnTo>
                      <a:lnTo>
                        <a:pt x="138" y="225"/>
                      </a:lnTo>
                      <a:lnTo>
                        <a:pt x="136" y="222"/>
                      </a:lnTo>
                      <a:lnTo>
                        <a:pt x="136" y="221"/>
                      </a:lnTo>
                      <a:lnTo>
                        <a:pt x="138" y="220"/>
                      </a:lnTo>
                      <a:lnTo>
                        <a:pt x="139" y="219"/>
                      </a:lnTo>
                      <a:lnTo>
                        <a:pt x="140" y="219"/>
                      </a:lnTo>
                      <a:lnTo>
                        <a:pt x="141" y="219"/>
                      </a:lnTo>
                      <a:lnTo>
                        <a:pt x="142" y="219"/>
                      </a:lnTo>
                      <a:lnTo>
                        <a:pt x="143" y="220"/>
                      </a:lnTo>
                      <a:close/>
                      <a:moveTo>
                        <a:pt x="171" y="263"/>
                      </a:moveTo>
                      <a:lnTo>
                        <a:pt x="182" y="282"/>
                      </a:lnTo>
                      <a:lnTo>
                        <a:pt x="183" y="285"/>
                      </a:lnTo>
                      <a:lnTo>
                        <a:pt x="182" y="286"/>
                      </a:lnTo>
                      <a:lnTo>
                        <a:pt x="182" y="287"/>
                      </a:lnTo>
                      <a:lnTo>
                        <a:pt x="181" y="288"/>
                      </a:lnTo>
                      <a:lnTo>
                        <a:pt x="180" y="288"/>
                      </a:lnTo>
                      <a:lnTo>
                        <a:pt x="179" y="288"/>
                      </a:lnTo>
                      <a:lnTo>
                        <a:pt x="178" y="288"/>
                      </a:lnTo>
                      <a:lnTo>
                        <a:pt x="176" y="287"/>
                      </a:lnTo>
                      <a:lnTo>
                        <a:pt x="165" y="268"/>
                      </a:lnTo>
                      <a:lnTo>
                        <a:pt x="163" y="267"/>
                      </a:lnTo>
                      <a:lnTo>
                        <a:pt x="163" y="265"/>
                      </a:lnTo>
                      <a:lnTo>
                        <a:pt x="165" y="263"/>
                      </a:lnTo>
                      <a:lnTo>
                        <a:pt x="166" y="262"/>
                      </a:lnTo>
                      <a:lnTo>
                        <a:pt x="167" y="262"/>
                      </a:lnTo>
                      <a:lnTo>
                        <a:pt x="168" y="262"/>
                      </a:lnTo>
                      <a:lnTo>
                        <a:pt x="169" y="263"/>
                      </a:lnTo>
                      <a:lnTo>
                        <a:pt x="171" y="263"/>
                      </a:lnTo>
                      <a:close/>
                      <a:moveTo>
                        <a:pt x="198" y="308"/>
                      </a:moveTo>
                      <a:lnTo>
                        <a:pt x="209" y="326"/>
                      </a:lnTo>
                      <a:lnTo>
                        <a:pt x="210" y="328"/>
                      </a:lnTo>
                      <a:lnTo>
                        <a:pt x="210" y="329"/>
                      </a:lnTo>
                      <a:lnTo>
                        <a:pt x="209" y="330"/>
                      </a:lnTo>
                      <a:lnTo>
                        <a:pt x="208" y="332"/>
                      </a:lnTo>
                      <a:lnTo>
                        <a:pt x="207" y="332"/>
                      </a:lnTo>
                      <a:lnTo>
                        <a:pt x="206" y="332"/>
                      </a:lnTo>
                      <a:lnTo>
                        <a:pt x="205" y="332"/>
                      </a:lnTo>
                      <a:lnTo>
                        <a:pt x="203" y="330"/>
                      </a:lnTo>
                      <a:lnTo>
                        <a:pt x="192" y="312"/>
                      </a:lnTo>
                      <a:lnTo>
                        <a:pt x="192" y="310"/>
                      </a:lnTo>
                      <a:lnTo>
                        <a:pt x="192" y="308"/>
                      </a:lnTo>
                      <a:lnTo>
                        <a:pt x="192" y="307"/>
                      </a:lnTo>
                      <a:lnTo>
                        <a:pt x="193" y="307"/>
                      </a:lnTo>
                      <a:lnTo>
                        <a:pt x="194" y="306"/>
                      </a:lnTo>
                      <a:lnTo>
                        <a:pt x="195" y="306"/>
                      </a:lnTo>
                      <a:lnTo>
                        <a:pt x="198" y="307"/>
                      </a:lnTo>
                      <a:lnTo>
                        <a:pt x="198" y="308"/>
                      </a:lnTo>
                      <a:close/>
                      <a:moveTo>
                        <a:pt x="226" y="352"/>
                      </a:moveTo>
                      <a:lnTo>
                        <a:pt x="238" y="370"/>
                      </a:lnTo>
                      <a:lnTo>
                        <a:pt x="238" y="372"/>
                      </a:lnTo>
                      <a:lnTo>
                        <a:pt x="238" y="373"/>
                      </a:lnTo>
                      <a:lnTo>
                        <a:pt x="236" y="374"/>
                      </a:lnTo>
                      <a:lnTo>
                        <a:pt x="236" y="375"/>
                      </a:lnTo>
                      <a:lnTo>
                        <a:pt x="234" y="375"/>
                      </a:lnTo>
                      <a:lnTo>
                        <a:pt x="233" y="375"/>
                      </a:lnTo>
                      <a:lnTo>
                        <a:pt x="232" y="375"/>
                      </a:lnTo>
                      <a:lnTo>
                        <a:pt x="230" y="374"/>
                      </a:lnTo>
                      <a:lnTo>
                        <a:pt x="219" y="355"/>
                      </a:lnTo>
                      <a:lnTo>
                        <a:pt x="219" y="354"/>
                      </a:lnTo>
                      <a:lnTo>
                        <a:pt x="219" y="353"/>
                      </a:lnTo>
                      <a:lnTo>
                        <a:pt x="219" y="350"/>
                      </a:lnTo>
                      <a:lnTo>
                        <a:pt x="220" y="350"/>
                      </a:lnTo>
                      <a:lnTo>
                        <a:pt x="221" y="349"/>
                      </a:lnTo>
                      <a:lnTo>
                        <a:pt x="223" y="349"/>
                      </a:lnTo>
                      <a:lnTo>
                        <a:pt x="225" y="350"/>
                      </a:lnTo>
                      <a:lnTo>
                        <a:pt x="226" y="352"/>
                      </a:lnTo>
                      <a:close/>
                      <a:moveTo>
                        <a:pt x="253" y="395"/>
                      </a:moveTo>
                      <a:lnTo>
                        <a:pt x="265" y="414"/>
                      </a:lnTo>
                      <a:lnTo>
                        <a:pt x="265" y="415"/>
                      </a:lnTo>
                      <a:lnTo>
                        <a:pt x="265" y="416"/>
                      </a:lnTo>
                      <a:lnTo>
                        <a:pt x="265" y="417"/>
                      </a:lnTo>
                      <a:lnTo>
                        <a:pt x="263" y="419"/>
                      </a:lnTo>
                      <a:lnTo>
                        <a:pt x="261" y="419"/>
                      </a:lnTo>
                      <a:lnTo>
                        <a:pt x="260" y="419"/>
                      </a:lnTo>
                      <a:lnTo>
                        <a:pt x="259" y="419"/>
                      </a:lnTo>
                      <a:lnTo>
                        <a:pt x="258" y="417"/>
                      </a:lnTo>
                      <a:lnTo>
                        <a:pt x="246" y="399"/>
                      </a:lnTo>
                      <a:lnTo>
                        <a:pt x="246" y="397"/>
                      </a:lnTo>
                      <a:lnTo>
                        <a:pt x="246" y="396"/>
                      </a:lnTo>
                      <a:lnTo>
                        <a:pt x="246" y="395"/>
                      </a:lnTo>
                      <a:lnTo>
                        <a:pt x="247" y="394"/>
                      </a:lnTo>
                      <a:lnTo>
                        <a:pt x="249" y="393"/>
                      </a:lnTo>
                      <a:lnTo>
                        <a:pt x="250" y="393"/>
                      </a:lnTo>
                      <a:lnTo>
                        <a:pt x="252" y="394"/>
                      </a:lnTo>
                      <a:lnTo>
                        <a:pt x="253" y="395"/>
                      </a:lnTo>
                      <a:close/>
                      <a:moveTo>
                        <a:pt x="280" y="439"/>
                      </a:moveTo>
                      <a:lnTo>
                        <a:pt x="292" y="457"/>
                      </a:lnTo>
                      <a:lnTo>
                        <a:pt x="292" y="459"/>
                      </a:lnTo>
                      <a:lnTo>
                        <a:pt x="292" y="460"/>
                      </a:lnTo>
                      <a:lnTo>
                        <a:pt x="292" y="461"/>
                      </a:lnTo>
                      <a:lnTo>
                        <a:pt x="290" y="462"/>
                      </a:lnTo>
                      <a:lnTo>
                        <a:pt x="289" y="462"/>
                      </a:lnTo>
                      <a:lnTo>
                        <a:pt x="287" y="462"/>
                      </a:lnTo>
                      <a:lnTo>
                        <a:pt x="286" y="462"/>
                      </a:lnTo>
                      <a:lnTo>
                        <a:pt x="286" y="461"/>
                      </a:lnTo>
                      <a:lnTo>
                        <a:pt x="274" y="442"/>
                      </a:lnTo>
                      <a:lnTo>
                        <a:pt x="273" y="441"/>
                      </a:lnTo>
                      <a:lnTo>
                        <a:pt x="273" y="440"/>
                      </a:lnTo>
                      <a:lnTo>
                        <a:pt x="274" y="439"/>
                      </a:lnTo>
                      <a:lnTo>
                        <a:pt x="275" y="437"/>
                      </a:lnTo>
                      <a:lnTo>
                        <a:pt x="276" y="436"/>
                      </a:lnTo>
                      <a:lnTo>
                        <a:pt x="278" y="436"/>
                      </a:lnTo>
                      <a:lnTo>
                        <a:pt x="279" y="437"/>
                      </a:lnTo>
                      <a:lnTo>
                        <a:pt x="280" y="439"/>
                      </a:lnTo>
                      <a:close/>
                      <a:moveTo>
                        <a:pt x="307" y="482"/>
                      </a:moveTo>
                      <a:lnTo>
                        <a:pt x="319" y="501"/>
                      </a:lnTo>
                      <a:lnTo>
                        <a:pt x="319" y="502"/>
                      </a:lnTo>
                      <a:lnTo>
                        <a:pt x="319" y="503"/>
                      </a:lnTo>
                      <a:lnTo>
                        <a:pt x="319" y="504"/>
                      </a:lnTo>
                      <a:lnTo>
                        <a:pt x="318" y="506"/>
                      </a:lnTo>
                      <a:lnTo>
                        <a:pt x="316" y="507"/>
                      </a:lnTo>
                      <a:lnTo>
                        <a:pt x="315" y="507"/>
                      </a:lnTo>
                      <a:lnTo>
                        <a:pt x="314" y="506"/>
                      </a:lnTo>
                      <a:lnTo>
                        <a:pt x="313" y="504"/>
                      </a:lnTo>
                      <a:lnTo>
                        <a:pt x="301" y="486"/>
                      </a:lnTo>
                      <a:lnTo>
                        <a:pt x="300" y="484"/>
                      </a:lnTo>
                      <a:lnTo>
                        <a:pt x="300" y="483"/>
                      </a:lnTo>
                      <a:lnTo>
                        <a:pt x="301" y="482"/>
                      </a:lnTo>
                      <a:lnTo>
                        <a:pt x="302" y="481"/>
                      </a:lnTo>
                      <a:lnTo>
                        <a:pt x="303" y="480"/>
                      </a:lnTo>
                      <a:lnTo>
                        <a:pt x="305" y="481"/>
                      </a:lnTo>
                      <a:lnTo>
                        <a:pt x="306" y="481"/>
                      </a:lnTo>
                      <a:lnTo>
                        <a:pt x="307" y="482"/>
                      </a:lnTo>
                      <a:close/>
                      <a:moveTo>
                        <a:pt x="334" y="526"/>
                      </a:moveTo>
                      <a:lnTo>
                        <a:pt x="346" y="544"/>
                      </a:lnTo>
                      <a:lnTo>
                        <a:pt x="347" y="546"/>
                      </a:lnTo>
                      <a:lnTo>
                        <a:pt x="347" y="547"/>
                      </a:lnTo>
                      <a:lnTo>
                        <a:pt x="346" y="548"/>
                      </a:lnTo>
                      <a:lnTo>
                        <a:pt x="345" y="549"/>
                      </a:lnTo>
                      <a:lnTo>
                        <a:pt x="343" y="550"/>
                      </a:lnTo>
                      <a:lnTo>
                        <a:pt x="342" y="550"/>
                      </a:lnTo>
                      <a:lnTo>
                        <a:pt x="341" y="549"/>
                      </a:lnTo>
                      <a:lnTo>
                        <a:pt x="340" y="548"/>
                      </a:lnTo>
                      <a:lnTo>
                        <a:pt x="328" y="529"/>
                      </a:lnTo>
                      <a:lnTo>
                        <a:pt x="328" y="528"/>
                      </a:lnTo>
                      <a:lnTo>
                        <a:pt x="328" y="527"/>
                      </a:lnTo>
                      <a:lnTo>
                        <a:pt x="328" y="526"/>
                      </a:lnTo>
                      <a:lnTo>
                        <a:pt x="329" y="524"/>
                      </a:lnTo>
                      <a:lnTo>
                        <a:pt x="330" y="524"/>
                      </a:lnTo>
                      <a:lnTo>
                        <a:pt x="332" y="524"/>
                      </a:lnTo>
                      <a:lnTo>
                        <a:pt x="333" y="524"/>
                      </a:lnTo>
                      <a:lnTo>
                        <a:pt x="334" y="526"/>
                      </a:lnTo>
                      <a:close/>
                      <a:moveTo>
                        <a:pt x="361" y="569"/>
                      </a:moveTo>
                      <a:lnTo>
                        <a:pt x="372" y="584"/>
                      </a:lnTo>
                      <a:lnTo>
                        <a:pt x="372" y="587"/>
                      </a:lnTo>
                      <a:lnTo>
                        <a:pt x="372" y="588"/>
                      </a:lnTo>
                      <a:lnTo>
                        <a:pt x="372" y="589"/>
                      </a:lnTo>
                      <a:lnTo>
                        <a:pt x="370" y="590"/>
                      </a:lnTo>
                      <a:lnTo>
                        <a:pt x="369" y="590"/>
                      </a:lnTo>
                      <a:lnTo>
                        <a:pt x="367" y="590"/>
                      </a:lnTo>
                      <a:lnTo>
                        <a:pt x="366" y="590"/>
                      </a:lnTo>
                      <a:lnTo>
                        <a:pt x="365" y="589"/>
                      </a:lnTo>
                      <a:lnTo>
                        <a:pt x="355" y="574"/>
                      </a:lnTo>
                      <a:lnTo>
                        <a:pt x="355" y="571"/>
                      </a:lnTo>
                      <a:lnTo>
                        <a:pt x="355" y="570"/>
                      </a:lnTo>
                      <a:lnTo>
                        <a:pt x="355" y="569"/>
                      </a:lnTo>
                      <a:lnTo>
                        <a:pt x="356" y="568"/>
                      </a:lnTo>
                      <a:lnTo>
                        <a:pt x="357" y="568"/>
                      </a:lnTo>
                      <a:lnTo>
                        <a:pt x="360" y="568"/>
                      </a:lnTo>
                      <a:lnTo>
                        <a:pt x="361" y="568"/>
                      </a:lnTo>
                      <a:lnTo>
                        <a:pt x="361" y="569"/>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7" name="Freeform 16"/>
                <p:cNvSpPr>
                  <a:spLocks noEditPoints="1"/>
                </p:cNvSpPr>
                <p:nvPr/>
              </p:nvSpPr>
              <p:spPr bwMode="auto">
                <a:xfrm>
                  <a:off x="4809" y="2856"/>
                  <a:ext cx="370" cy="397"/>
                </a:xfrm>
                <a:custGeom>
                  <a:avLst/>
                  <a:gdLst>
                    <a:gd name="T0" fmla="*/ 351 w 370"/>
                    <a:gd name="T1" fmla="*/ 23 h 397"/>
                    <a:gd name="T2" fmla="*/ 348 w 370"/>
                    <a:gd name="T3" fmla="*/ 20 h 397"/>
                    <a:gd name="T4" fmla="*/ 365 w 370"/>
                    <a:gd name="T5" fmla="*/ 0 h 397"/>
                    <a:gd name="T6" fmla="*/ 370 w 370"/>
                    <a:gd name="T7" fmla="*/ 1 h 397"/>
                    <a:gd name="T8" fmla="*/ 369 w 370"/>
                    <a:gd name="T9" fmla="*/ 6 h 397"/>
                    <a:gd name="T10" fmla="*/ 316 w 370"/>
                    <a:gd name="T11" fmla="*/ 60 h 397"/>
                    <a:gd name="T12" fmla="*/ 313 w 370"/>
                    <a:gd name="T13" fmla="*/ 58 h 397"/>
                    <a:gd name="T14" fmla="*/ 330 w 370"/>
                    <a:gd name="T15" fmla="*/ 38 h 397"/>
                    <a:gd name="T16" fmla="*/ 335 w 370"/>
                    <a:gd name="T17" fmla="*/ 39 h 397"/>
                    <a:gd name="T18" fmla="*/ 334 w 370"/>
                    <a:gd name="T19" fmla="*/ 44 h 397"/>
                    <a:gd name="T20" fmla="*/ 282 w 370"/>
                    <a:gd name="T21" fmla="*/ 98 h 397"/>
                    <a:gd name="T22" fmla="*/ 277 w 370"/>
                    <a:gd name="T23" fmla="*/ 96 h 397"/>
                    <a:gd name="T24" fmla="*/ 295 w 370"/>
                    <a:gd name="T25" fmla="*/ 76 h 397"/>
                    <a:gd name="T26" fmla="*/ 300 w 370"/>
                    <a:gd name="T27" fmla="*/ 77 h 397"/>
                    <a:gd name="T28" fmla="*/ 300 w 370"/>
                    <a:gd name="T29" fmla="*/ 81 h 397"/>
                    <a:gd name="T30" fmla="*/ 247 w 370"/>
                    <a:gd name="T31" fmla="*/ 136 h 397"/>
                    <a:gd name="T32" fmla="*/ 242 w 370"/>
                    <a:gd name="T33" fmla="*/ 133 h 397"/>
                    <a:gd name="T34" fmla="*/ 260 w 370"/>
                    <a:gd name="T35" fmla="*/ 113 h 397"/>
                    <a:gd name="T36" fmla="*/ 264 w 370"/>
                    <a:gd name="T37" fmla="*/ 114 h 397"/>
                    <a:gd name="T38" fmla="*/ 264 w 370"/>
                    <a:gd name="T39" fmla="*/ 119 h 397"/>
                    <a:gd name="T40" fmla="*/ 211 w 370"/>
                    <a:gd name="T41" fmla="*/ 173 h 397"/>
                    <a:gd name="T42" fmla="*/ 208 w 370"/>
                    <a:gd name="T43" fmla="*/ 171 h 397"/>
                    <a:gd name="T44" fmla="*/ 224 w 370"/>
                    <a:gd name="T45" fmla="*/ 151 h 397"/>
                    <a:gd name="T46" fmla="*/ 229 w 370"/>
                    <a:gd name="T47" fmla="*/ 152 h 397"/>
                    <a:gd name="T48" fmla="*/ 229 w 370"/>
                    <a:gd name="T49" fmla="*/ 157 h 397"/>
                    <a:gd name="T50" fmla="*/ 176 w 370"/>
                    <a:gd name="T51" fmla="*/ 211 h 397"/>
                    <a:gd name="T52" fmla="*/ 173 w 370"/>
                    <a:gd name="T53" fmla="*/ 207 h 397"/>
                    <a:gd name="T54" fmla="*/ 189 w 370"/>
                    <a:gd name="T55" fmla="*/ 188 h 397"/>
                    <a:gd name="T56" fmla="*/ 195 w 370"/>
                    <a:gd name="T57" fmla="*/ 190 h 397"/>
                    <a:gd name="T58" fmla="*/ 194 w 370"/>
                    <a:gd name="T59" fmla="*/ 194 h 397"/>
                    <a:gd name="T60" fmla="*/ 141 w 370"/>
                    <a:gd name="T61" fmla="*/ 248 h 397"/>
                    <a:gd name="T62" fmla="*/ 137 w 370"/>
                    <a:gd name="T63" fmla="*/ 245 h 397"/>
                    <a:gd name="T64" fmla="*/ 155 w 370"/>
                    <a:gd name="T65" fmla="*/ 226 h 397"/>
                    <a:gd name="T66" fmla="*/ 160 w 370"/>
                    <a:gd name="T67" fmla="*/ 227 h 397"/>
                    <a:gd name="T68" fmla="*/ 158 w 370"/>
                    <a:gd name="T69" fmla="*/ 232 h 397"/>
                    <a:gd name="T70" fmla="*/ 106 w 370"/>
                    <a:gd name="T71" fmla="*/ 286 h 397"/>
                    <a:gd name="T72" fmla="*/ 102 w 370"/>
                    <a:gd name="T73" fmla="*/ 282 h 397"/>
                    <a:gd name="T74" fmla="*/ 120 w 370"/>
                    <a:gd name="T75" fmla="*/ 264 h 397"/>
                    <a:gd name="T76" fmla="*/ 124 w 370"/>
                    <a:gd name="T77" fmla="*/ 265 h 397"/>
                    <a:gd name="T78" fmla="*/ 123 w 370"/>
                    <a:gd name="T79" fmla="*/ 270 h 397"/>
                    <a:gd name="T80" fmla="*/ 71 w 370"/>
                    <a:gd name="T81" fmla="*/ 324 h 397"/>
                    <a:gd name="T82" fmla="*/ 67 w 370"/>
                    <a:gd name="T83" fmla="*/ 320 h 397"/>
                    <a:gd name="T84" fmla="*/ 84 w 370"/>
                    <a:gd name="T85" fmla="*/ 301 h 397"/>
                    <a:gd name="T86" fmla="*/ 89 w 370"/>
                    <a:gd name="T87" fmla="*/ 302 h 397"/>
                    <a:gd name="T88" fmla="*/ 89 w 370"/>
                    <a:gd name="T89" fmla="*/ 307 h 397"/>
                    <a:gd name="T90" fmla="*/ 36 w 370"/>
                    <a:gd name="T91" fmla="*/ 361 h 397"/>
                    <a:gd name="T92" fmla="*/ 31 w 370"/>
                    <a:gd name="T93" fmla="*/ 358 h 397"/>
                    <a:gd name="T94" fmla="*/ 49 w 370"/>
                    <a:gd name="T95" fmla="*/ 339 h 397"/>
                    <a:gd name="T96" fmla="*/ 54 w 370"/>
                    <a:gd name="T97" fmla="*/ 340 h 397"/>
                    <a:gd name="T98" fmla="*/ 54 w 370"/>
                    <a:gd name="T99" fmla="*/ 345 h 397"/>
                    <a:gd name="T100" fmla="*/ 3 w 370"/>
                    <a:gd name="T101" fmla="*/ 397 h 397"/>
                    <a:gd name="T102" fmla="*/ 0 w 370"/>
                    <a:gd name="T103" fmla="*/ 393 h 397"/>
                    <a:gd name="T104" fmla="*/ 14 w 370"/>
                    <a:gd name="T105" fmla="*/ 377 h 397"/>
                    <a:gd name="T106" fmla="*/ 19 w 370"/>
                    <a:gd name="T107" fmla="*/ 378 h 397"/>
                    <a:gd name="T108" fmla="*/ 19 w 370"/>
                    <a:gd name="T109" fmla="*/ 382 h 3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97">
                      <a:moveTo>
                        <a:pt x="369" y="6"/>
                      </a:moveTo>
                      <a:lnTo>
                        <a:pt x="354" y="23"/>
                      </a:lnTo>
                      <a:lnTo>
                        <a:pt x="352" y="23"/>
                      </a:lnTo>
                      <a:lnTo>
                        <a:pt x="351" y="23"/>
                      </a:lnTo>
                      <a:lnTo>
                        <a:pt x="350" y="23"/>
                      </a:lnTo>
                      <a:lnTo>
                        <a:pt x="349" y="23"/>
                      </a:lnTo>
                      <a:lnTo>
                        <a:pt x="348" y="21"/>
                      </a:lnTo>
                      <a:lnTo>
                        <a:pt x="348" y="20"/>
                      </a:lnTo>
                      <a:lnTo>
                        <a:pt x="348" y="18"/>
                      </a:lnTo>
                      <a:lnTo>
                        <a:pt x="349" y="17"/>
                      </a:lnTo>
                      <a:lnTo>
                        <a:pt x="364" y="1"/>
                      </a:lnTo>
                      <a:lnTo>
                        <a:pt x="365" y="0"/>
                      </a:lnTo>
                      <a:lnTo>
                        <a:pt x="367" y="0"/>
                      </a:lnTo>
                      <a:lnTo>
                        <a:pt x="368" y="0"/>
                      </a:lnTo>
                      <a:lnTo>
                        <a:pt x="369" y="0"/>
                      </a:lnTo>
                      <a:lnTo>
                        <a:pt x="370" y="1"/>
                      </a:lnTo>
                      <a:lnTo>
                        <a:pt x="370" y="4"/>
                      </a:lnTo>
                      <a:lnTo>
                        <a:pt x="370" y="5"/>
                      </a:lnTo>
                      <a:lnTo>
                        <a:pt x="369" y="6"/>
                      </a:lnTo>
                      <a:close/>
                      <a:moveTo>
                        <a:pt x="334" y="44"/>
                      </a:moveTo>
                      <a:lnTo>
                        <a:pt x="320" y="60"/>
                      </a:lnTo>
                      <a:lnTo>
                        <a:pt x="318" y="60"/>
                      </a:lnTo>
                      <a:lnTo>
                        <a:pt x="316" y="60"/>
                      </a:lnTo>
                      <a:lnTo>
                        <a:pt x="315" y="60"/>
                      </a:lnTo>
                      <a:lnTo>
                        <a:pt x="314" y="60"/>
                      </a:lnTo>
                      <a:lnTo>
                        <a:pt x="313" y="59"/>
                      </a:lnTo>
                      <a:lnTo>
                        <a:pt x="313" y="58"/>
                      </a:lnTo>
                      <a:lnTo>
                        <a:pt x="313" y="56"/>
                      </a:lnTo>
                      <a:lnTo>
                        <a:pt x="314" y="54"/>
                      </a:lnTo>
                      <a:lnTo>
                        <a:pt x="329" y="39"/>
                      </a:lnTo>
                      <a:lnTo>
                        <a:pt x="330" y="38"/>
                      </a:lnTo>
                      <a:lnTo>
                        <a:pt x="331" y="38"/>
                      </a:lnTo>
                      <a:lnTo>
                        <a:pt x="332" y="38"/>
                      </a:lnTo>
                      <a:lnTo>
                        <a:pt x="334" y="38"/>
                      </a:lnTo>
                      <a:lnTo>
                        <a:pt x="335" y="39"/>
                      </a:lnTo>
                      <a:lnTo>
                        <a:pt x="335" y="41"/>
                      </a:lnTo>
                      <a:lnTo>
                        <a:pt x="335" y="43"/>
                      </a:lnTo>
                      <a:lnTo>
                        <a:pt x="334" y="44"/>
                      </a:lnTo>
                      <a:close/>
                      <a:moveTo>
                        <a:pt x="300" y="81"/>
                      </a:moveTo>
                      <a:lnTo>
                        <a:pt x="284" y="98"/>
                      </a:lnTo>
                      <a:lnTo>
                        <a:pt x="283" y="98"/>
                      </a:lnTo>
                      <a:lnTo>
                        <a:pt x="282" y="98"/>
                      </a:lnTo>
                      <a:lnTo>
                        <a:pt x="280" y="98"/>
                      </a:lnTo>
                      <a:lnTo>
                        <a:pt x="278" y="98"/>
                      </a:lnTo>
                      <a:lnTo>
                        <a:pt x="278" y="97"/>
                      </a:lnTo>
                      <a:lnTo>
                        <a:pt x="277" y="96"/>
                      </a:lnTo>
                      <a:lnTo>
                        <a:pt x="278" y="93"/>
                      </a:lnTo>
                      <a:lnTo>
                        <a:pt x="278" y="92"/>
                      </a:lnTo>
                      <a:lnTo>
                        <a:pt x="294" y="77"/>
                      </a:lnTo>
                      <a:lnTo>
                        <a:pt x="295" y="76"/>
                      </a:lnTo>
                      <a:lnTo>
                        <a:pt x="296" y="76"/>
                      </a:lnTo>
                      <a:lnTo>
                        <a:pt x="297" y="76"/>
                      </a:lnTo>
                      <a:lnTo>
                        <a:pt x="298" y="76"/>
                      </a:lnTo>
                      <a:lnTo>
                        <a:pt x="300" y="77"/>
                      </a:lnTo>
                      <a:lnTo>
                        <a:pt x="300" y="79"/>
                      </a:lnTo>
                      <a:lnTo>
                        <a:pt x="300" y="80"/>
                      </a:lnTo>
                      <a:lnTo>
                        <a:pt x="300" y="81"/>
                      </a:lnTo>
                      <a:close/>
                      <a:moveTo>
                        <a:pt x="264" y="119"/>
                      </a:moveTo>
                      <a:lnTo>
                        <a:pt x="249" y="136"/>
                      </a:lnTo>
                      <a:lnTo>
                        <a:pt x="248" y="136"/>
                      </a:lnTo>
                      <a:lnTo>
                        <a:pt x="247" y="136"/>
                      </a:lnTo>
                      <a:lnTo>
                        <a:pt x="245" y="136"/>
                      </a:lnTo>
                      <a:lnTo>
                        <a:pt x="243" y="136"/>
                      </a:lnTo>
                      <a:lnTo>
                        <a:pt x="243" y="134"/>
                      </a:lnTo>
                      <a:lnTo>
                        <a:pt x="242" y="133"/>
                      </a:lnTo>
                      <a:lnTo>
                        <a:pt x="243" y="131"/>
                      </a:lnTo>
                      <a:lnTo>
                        <a:pt x="243" y="130"/>
                      </a:lnTo>
                      <a:lnTo>
                        <a:pt x="258" y="114"/>
                      </a:lnTo>
                      <a:lnTo>
                        <a:pt x="260" y="113"/>
                      </a:lnTo>
                      <a:lnTo>
                        <a:pt x="261" y="113"/>
                      </a:lnTo>
                      <a:lnTo>
                        <a:pt x="262" y="113"/>
                      </a:lnTo>
                      <a:lnTo>
                        <a:pt x="264" y="113"/>
                      </a:lnTo>
                      <a:lnTo>
                        <a:pt x="264" y="114"/>
                      </a:lnTo>
                      <a:lnTo>
                        <a:pt x="265" y="117"/>
                      </a:lnTo>
                      <a:lnTo>
                        <a:pt x="264" y="118"/>
                      </a:lnTo>
                      <a:lnTo>
                        <a:pt x="264" y="119"/>
                      </a:lnTo>
                      <a:close/>
                      <a:moveTo>
                        <a:pt x="229" y="157"/>
                      </a:moveTo>
                      <a:lnTo>
                        <a:pt x="214" y="173"/>
                      </a:lnTo>
                      <a:lnTo>
                        <a:pt x="213" y="173"/>
                      </a:lnTo>
                      <a:lnTo>
                        <a:pt x="211" y="173"/>
                      </a:lnTo>
                      <a:lnTo>
                        <a:pt x="210" y="173"/>
                      </a:lnTo>
                      <a:lnTo>
                        <a:pt x="209" y="173"/>
                      </a:lnTo>
                      <a:lnTo>
                        <a:pt x="208" y="172"/>
                      </a:lnTo>
                      <a:lnTo>
                        <a:pt x="208" y="171"/>
                      </a:lnTo>
                      <a:lnTo>
                        <a:pt x="208" y="168"/>
                      </a:lnTo>
                      <a:lnTo>
                        <a:pt x="209" y="167"/>
                      </a:lnTo>
                      <a:lnTo>
                        <a:pt x="223" y="152"/>
                      </a:lnTo>
                      <a:lnTo>
                        <a:pt x="224" y="151"/>
                      </a:lnTo>
                      <a:lnTo>
                        <a:pt x="225" y="151"/>
                      </a:lnTo>
                      <a:lnTo>
                        <a:pt x="228" y="151"/>
                      </a:lnTo>
                      <a:lnTo>
                        <a:pt x="229" y="151"/>
                      </a:lnTo>
                      <a:lnTo>
                        <a:pt x="229" y="152"/>
                      </a:lnTo>
                      <a:lnTo>
                        <a:pt x="230" y="154"/>
                      </a:lnTo>
                      <a:lnTo>
                        <a:pt x="229" y="156"/>
                      </a:lnTo>
                      <a:lnTo>
                        <a:pt x="229" y="157"/>
                      </a:lnTo>
                      <a:close/>
                      <a:moveTo>
                        <a:pt x="194" y="194"/>
                      </a:moveTo>
                      <a:lnTo>
                        <a:pt x="178" y="211"/>
                      </a:lnTo>
                      <a:lnTo>
                        <a:pt x="177" y="211"/>
                      </a:lnTo>
                      <a:lnTo>
                        <a:pt x="176" y="211"/>
                      </a:lnTo>
                      <a:lnTo>
                        <a:pt x="175" y="211"/>
                      </a:lnTo>
                      <a:lnTo>
                        <a:pt x="174" y="211"/>
                      </a:lnTo>
                      <a:lnTo>
                        <a:pt x="173" y="210"/>
                      </a:lnTo>
                      <a:lnTo>
                        <a:pt x="173" y="207"/>
                      </a:lnTo>
                      <a:lnTo>
                        <a:pt x="173" y="206"/>
                      </a:lnTo>
                      <a:lnTo>
                        <a:pt x="174" y="205"/>
                      </a:lnTo>
                      <a:lnTo>
                        <a:pt x="188" y="190"/>
                      </a:lnTo>
                      <a:lnTo>
                        <a:pt x="189" y="188"/>
                      </a:lnTo>
                      <a:lnTo>
                        <a:pt x="191" y="188"/>
                      </a:lnTo>
                      <a:lnTo>
                        <a:pt x="193" y="188"/>
                      </a:lnTo>
                      <a:lnTo>
                        <a:pt x="194" y="188"/>
                      </a:lnTo>
                      <a:lnTo>
                        <a:pt x="195" y="190"/>
                      </a:lnTo>
                      <a:lnTo>
                        <a:pt x="195" y="192"/>
                      </a:lnTo>
                      <a:lnTo>
                        <a:pt x="195" y="193"/>
                      </a:lnTo>
                      <a:lnTo>
                        <a:pt x="194" y="194"/>
                      </a:lnTo>
                      <a:close/>
                      <a:moveTo>
                        <a:pt x="158" y="232"/>
                      </a:moveTo>
                      <a:lnTo>
                        <a:pt x="143" y="248"/>
                      </a:lnTo>
                      <a:lnTo>
                        <a:pt x="142" y="248"/>
                      </a:lnTo>
                      <a:lnTo>
                        <a:pt x="141" y="248"/>
                      </a:lnTo>
                      <a:lnTo>
                        <a:pt x="140" y="248"/>
                      </a:lnTo>
                      <a:lnTo>
                        <a:pt x="138" y="248"/>
                      </a:lnTo>
                      <a:lnTo>
                        <a:pt x="137" y="247"/>
                      </a:lnTo>
                      <a:lnTo>
                        <a:pt x="137" y="245"/>
                      </a:lnTo>
                      <a:lnTo>
                        <a:pt x="137" y="244"/>
                      </a:lnTo>
                      <a:lnTo>
                        <a:pt x="138" y="243"/>
                      </a:lnTo>
                      <a:lnTo>
                        <a:pt x="154" y="227"/>
                      </a:lnTo>
                      <a:lnTo>
                        <a:pt x="155" y="226"/>
                      </a:lnTo>
                      <a:lnTo>
                        <a:pt x="156" y="226"/>
                      </a:lnTo>
                      <a:lnTo>
                        <a:pt x="157" y="226"/>
                      </a:lnTo>
                      <a:lnTo>
                        <a:pt x="158" y="226"/>
                      </a:lnTo>
                      <a:lnTo>
                        <a:pt x="160" y="227"/>
                      </a:lnTo>
                      <a:lnTo>
                        <a:pt x="160" y="230"/>
                      </a:lnTo>
                      <a:lnTo>
                        <a:pt x="160" y="231"/>
                      </a:lnTo>
                      <a:lnTo>
                        <a:pt x="158" y="232"/>
                      </a:lnTo>
                      <a:close/>
                      <a:moveTo>
                        <a:pt x="123" y="270"/>
                      </a:moveTo>
                      <a:lnTo>
                        <a:pt x="109" y="286"/>
                      </a:lnTo>
                      <a:lnTo>
                        <a:pt x="108" y="286"/>
                      </a:lnTo>
                      <a:lnTo>
                        <a:pt x="106" y="286"/>
                      </a:lnTo>
                      <a:lnTo>
                        <a:pt x="104" y="286"/>
                      </a:lnTo>
                      <a:lnTo>
                        <a:pt x="103" y="286"/>
                      </a:lnTo>
                      <a:lnTo>
                        <a:pt x="102" y="285"/>
                      </a:lnTo>
                      <a:lnTo>
                        <a:pt x="102" y="282"/>
                      </a:lnTo>
                      <a:lnTo>
                        <a:pt x="102" y="281"/>
                      </a:lnTo>
                      <a:lnTo>
                        <a:pt x="103" y="280"/>
                      </a:lnTo>
                      <a:lnTo>
                        <a:pt x="118" y="265"/>
                      </a:lnTo>
                      <a:lnTo>
                        <a:pt x="120" y="264"/>
                      </a:lnTo>
                      <a:lnTo>
                        <a:pt x="121" y="264"/>
                      </a:lnTo>
                      <a:lnTo>
                        <a:pt x="122" y="264"/>
                      </a:lnTo>
                      <a:lnTo>
                        <a:pt x="123" y="264"/>
                      </a:lnTo>
                      <a:lnTo>
                        <a:pt x="124" y="265"/>
                      </a:lnTo>
                      <a:lnTo>
                        <a:pt x="124" y="267"/>
                      </a:lnTo>
                      <a:lnTo>
                        <a:pt x="124" y="268"/>
                      </a:lnTo>
                      <a:lnTo>
                        <a:pt x="123" y="270"/>
                      </a:lnTo>
                      <a:close/>
                      <a:moveTo>
                        <a:pt x="89" y="307"/>
                      </a:moveTo>
                      <a:lnTo>
                        <a:pt x="74" y="324"/>
                      </a:lnTo>
                      <a:lnTo>
                        <a:pt x="73" y="324"/>
                      </a:lnTo>
                      <a:lnTo>
                        <a:pt x="71" y="324"/>
                      </a:lnTo>
                      <a:lnTo>
                        <a:pt x="69" y="324"/>
                      </a:lnTo>
                      <a:lnTo>
                        <a:pt x="68" y="324"/>
                      </a:lnTo>
                      <a:lnTo>
                        <a:pt x="68" y="322"/>
                      </a:lnTo>
                      <a:lnTo>
                        <a:pt x="67" y="320"/>
                      </a:lnTo>
                      <a:lnTo>
                        <a:pt x="67" y="319"/>
                      </a:lnTo>
                      <a:lnTo>
                        <a:pt x="68" y="318"/>
                      </a:lnTo>
                      <a:lnTo>
                        <a:pt x="83" y="302"/>
                      </a:lnTo>
                      <a:lnTo>
                        <a:pt x="84" y="301"/>
                      </a:lnTo>
                      <a:lnTo>
                        <a:pt x="86" y="301"/>
                      </a:lnTo>
                      <a:lnTo>
                        <a:pt x="87" y="301"/>
                      </a:lnTo>
                      <a:lnTo>
                        <a:pt x="88" y="301"/>
                      </a:lnTo>
                      <a:lnTo>
                        <a:pt x="89" y="302"/>
                      </a:lnTo>
                      <a:lnTo>
                        <a:pt x="89" y="305"/>
                      </a:lnTo>
                      <a:lnTo>
                        <a:pt x="89" y="306"/>
                      </a:lnTo>
                      <a:lnTo>
                        <a:pt x="89" y="307"/>
                      </a:lnTo>
                      <a:close/>
                      <a:moveTo>
                        <a:pt x="54" y="345"/>
                      </a:moveTo>
                      <a:lnTo>
                        <a:pt x="39" y="361"/>
                      </a:lnTo>
                      <a:lnTo>
                        <a:pt x="37" y="361"/>
                      </a:lnTo>
                      <a:lnTo>
                        <a:pt x="36" y="361"/>
                      </a:lnTo>
                      <a:lnTo>
                        <a:pt x="34" y="361"/>
                      </a:lnTo>
                      <a:lnTo>
                        <a:pt x="33" y="361"/>
                      </a:lnTo>
                      <a:lnTo>
                        <a:pt x="33" y="360"/>
                      </a:lnTo>
                      <a:lnTo>
                        <a:pt x="31" y="358"/>
                      </a:lnTo>
                      <a:lnTo>
                        <a:pt x="33" y="357"/>
                      </a:lnTo>
                      <a:lnTo>
                        <a:pt x="33" y="355"/>
                      </a:lnTo>
                      <a:lnTo>
                        <a:pt x="48" y="340"/>
                      </a:lnTo>
                      <a:lnTo>
                        <a:pt x="49" y="339"/>
                      </a:lnTo>
                      <a:lnTo>
                        <a:pt x="50" y="339"/>
                      </a:lnTo>
                      <a:lnTo>
                        <a:pt x="51" y="339"/>
                      </a:lnTo>
                      <a:lnTo>
                        <a:pt x="54" y="339"/>
                      </a:lnTo>
                      <a:lnTo>
                        <a:pt x="54" y="340"/>
                      </a:lnTo>
                      <a:lnTo>
                        <a:pt x="54" y="342"/>
                      </a:lnTo>
                      <a:lnTo>
                        <a:pt x="54" y="344"/>
                      </a:lnTo>
                      <a:lnTo>
                        <a:pt x="54" y="345"/>
                      </a:lnTo>
                      <a:close/>
                      <a:moveTo>
                        <a:pt x="19" y="382"/>
                      </a:moveTo>
                      <a:lnTo>
                        <a:pt x="6" y="395"/>
                      </a:lnTo>
                      <a:lnTo>
                        <a:pt x="4" y="397"/>
                      </a:lnTo>
                      <a:lnTo>
                        <a:pt x="3" y="397"/>
                      </a:lnTo>
                      <a:lnTo>
                        <a:pt x="2" y="397"/>
                      </a:lnTo>
                      <a:lnTo>
                        <a:pt x="1" y="395"/>
                      </a:lnTo>
                      <a:lnTo>
                        <a:pt x="0" y="394"/>
                      </a:lnTo>
                      <a:lnTo>
                        <a:pt x="0" y="393"/>
                      </a:lnTo>
                      <a:lnTo>
                        <a:pt x="0" y="392"/>
                      </a:lnTo>
                      <a:lnTo>
                        <a:pt x="1" y="391"/>
                      </a:lnTo>
                      <a:lnTo>
                        <a:pt x="13" y="378"/>
                      </a:lnTo>
                      <a:lnTo>
                        <a:pt x="14" y="377"/>
                      </a:lnTo>
                      <a:lnTo>
                        <a:pt x="15" y="377"/>
                      </a:lnTo>
                      <a:lnTo>
                        <a:pt x="17" y="377"/>
                      </a:lnTo>
                      <a:lnTo>
                        <a:pt x="19" y="377"/>
                      </a:lnTo>
                      <a:lnTo>
                        <a:pt x="19" y="378"/>
                      </a:lnTo>
                      <a:lnTo>
                        <a:pt x="20" y="380"/>
                      </a:lnTo>
                      <a:lnTo>
                        <a:pt x="19" y="381"/>
                      </a:lnTo>
                      <a:lnTo>
                        <a:pt x="19" y="382"/>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8" name="Freeform 17"/>
                <p:cNvSpPr>
                  <a:spLocks noEditPoints="1"/>
                </p:cNvSpPr>
                <p:nvPr/>
              </p:nvSpPr>
              <p:spPr bwMode="auto">
                <a:xfrm>
                  <a:off x="4177" y="2833"/>
                  <a:ext cx="629" cy="411"/>
                </a:xfrm>
                <a:custGeom>
                  <a:avLst/>
                  <a:gdLst>
                    <a:gd name="T0" fmla="*/ 25 w 629"/>
                    <a:gd name="T1" fmla="*/ 16 h 411"/>
                    <a:gd name="T2" fmla="*/ 20 w 629"/>
                    <a:gd name="T3" fmla="*/ 19 h 411"/>
                    <a:gd name="T4" fmla="*/ 0 w 629"/>
                    <a:gd name="T5" fmla="*/ 2 h 411"/>
                    <a:gd name="T6" fmla="*/ 5 w 629"/>
                    <a:gd name="T7" fmla="*/ 1 h 411"/>
                    <a:gd name="T8" fmla="*/ 68 w 629"/>
                    <a:gd name="T9" fmla="*/ 44 h 411"/>
                    <a:gd name="T10" fmla="*/ 63 w 629"/>
                    <a:gd name="T11" fmla="*/ 47 h 411"/>
                    <a:gd name="T12" fmla="*/ 44 w 629"/>
                    <a:gd name="T13" fmla="*/ 30 h 411"/>
                    <a:gd name="T14" fmla="*/ 48 w 629"/>
                    <a:gd name="T15" fmla="*/ 29 h 411"/>
                    <a:gd name="T16" fmla="*/ 112 w 629"/>
                    <a:gd name="T17" fmla="*/ 73 h 411"/>
                    <a:gd name="T18" fmla="*/ 106 w 629"/>
                    <a:gd name="T19" fmla="*/ 75 h 411"/>
                    <a:gd name="T20" fmla="*/ 86 w 629"/>
                    <a:gd name="T21" fmla="*/ 57 h 411"/>
                    <a:gd name="T22" fmla="*/ 92 w 629"/>
                    <a:gd name="T23" fmla="*/ 57 h 411"/>
                    <a:gd name="T24" fmla="*/ 154 w 629"/>
                    <a:gd name="T25" fmla="*/ 101 h 411"/>
                    <a:gd name="T26" fmla="*/ 150 w 629"/>
                    <a:gd name="T27" fmla="*/ 103 h 411"/>
                    <a:gd name="T28" fmla="*/ 130 w 629"/>
                    <a:gd name="T29" fmla="*/ 86 h 411"/>
                    <a:gd name="T30" fmla="*/ 134 w 629"/>
                    <a:gd name="T31" fmla="*/ 84 h 411"/>
                    <a:gd name="T32" fmla="*/ 198 w 629"/>
                    <a:gd name="T33" fmla="*/ 128 h 411"/>
                    <a:gd name="T34" fmla="*/ 192 w 629"/>
                    <a:gd name="T35" fmla="*/ 131 h 411"/>
                    <a:gd name="T36" fmla="*/ 173 w 629"/>
                    <a:gd name="T37" fmla="*/ 114 h 411"/>
                    <a:gd name="T38" fmla="*/ 178 w 629"/>
                    <a:gd name="T39" fmla="*/ 113 h 411"/>
                    <a:gd name="T40" fmla="*/ 241 w 629"/>
                    <a:gd name="T41" fmla="*/ 156 h 411"/>
                    <a:gd name="T42" fmla="*/ 235 w 629"/>
                    <a:gd name="T43" fmla="*/ 159 h 411"/>
                    <a:gd name="T44" fmla="*/ 215 w 629"/>
                    <a:gd name="T45" fmla="*/ 142 h 411"/>
                    <a:gd name="T46" fmla="*/ 221 w 629"/>
                    <a:gd name="T47" fmla="*/ 141 h 411"/>
                    <a:gd name="T48" fmla="*/ 285 w 629"/>
                    <a:gd name="T49" fmla="*/ 184 h 411"/>
                    <a:gd name="T50" fmla="*/ 279 w 629"/>
                    <a:gd name="T51" fmla="*/ 187 h 411"/>
                    <a:gd name="T52" fmla="*/ 259 w 629"/>
                    <a:gd name="T53" fmla="*/ 170 h 411"/>
                    <a:gd name="T54" fmla="*/ 264 w 629"/>
                    <a:gd name="T55" fmla="*/ 169 h 411"/>
                    <a:gd name="T56" fmla="*/ 327 w 629"/>
                    <a:gd name="T57" fmla="*/ 213 h 411"/>
                    <a:gd name="T58" fmla="*/ 321 w 629"/>
                    <a:gd name="T59" fmla="*/ 215 h 411"/>
                    <a:gd name="T60" fmla="*/ 302 w 629"/>
                    <a:gd name="T61" fmla="*/ 198 h 411"/>
                    <a:gd name="T62" fmla="*/ 307 w 629"/>
                    <a:gd name="T63" fmla="*/ 197 h 411"/>
                    <a:gd name="T64" fmla="*/ 371 w 629"/>
                    <a:gd name="T65" fmla="*/ 241 h 411"/>
                    <a:gd name="T66" fmla="*/ 365 w 629"/>
                    <a:gd name="T67" fmla="*/ 243 h 411"/>
                    <a:gd name="T68" fmla="*/ 346 w 629"/>
                    <a:gd name="T69" fmla="*/ 226 h 411"/>
                    <a:gd name="T70" fmla="*/ 351 w 629"/>
                    <a:gd name="T71" fmla="*/ 224 h 411"/>
                    <a:gd name="T72" fmla="*/ 414 w 629"/>
                    <a:gd name="T73" fmla="*/ 269 h 411"/>
                    <a:gd name="T74" fmla="*/ 408 w 629"/>
                    <a:gd name="T75" fmla="*/ 271 h 411"/>
                    <a:gd name="T76" fmla="*/ 388 w 629"/>
                    <a:gd name="T77" fmla="*/ 254 h 411"/>
                    <a:gd name="T78" fmla="*/ 394 w 629"/>
                    <a:gd name="T79" fmla="*/ 253 h 411"/>
                    <a:gd name="T80" fmla="*/ 457 w 629"/>
                    <a:gd name="T81" fmla="*/ 296 h 411"/>
                    <a:gd name="T82" fmla="*/ 452 w 629"/>
                    <a:gd name="T83" fmla="*/ 300 h 411"/>
                    <a:gd name="T84" fmla="*/ 432 w 629"/>
                    <a:gd name="T85" fmla="*/ 282 h 411"/>
                    <a:gd name="T86" fmla="*/ 437 w 629"/>
                    <a:gd name="T87" fmla="*/ 281 h 411"/>
                    <a:gd name="T88" fmla="*/ 500 w 629"/>
                    <a:gd name="T89" fmla="*/ 324 h 411"/>
                    <a:gd name="T90" fmla="*/ 494 w 629"/>
                    <a:gd name="T91" fmla="*/ 327 h 411"/>
                    <a:gd name="T92" fmla="*/ 475 w 629"/>
                    <a:gd name="T93" fmla="*/ 310 h 411"/>
                    <a:gd name="T94" fmla="*/ 480 w 629"/>
                    <a:gd name="T95" fmla="*/ 309 h 411"/>
                    <a:gd name="T96" fmla="*/ 544 w 629"/>
                    <a:gd name="T97" fmla="*/ 353 h 411"/>
                    <a:gd name="T98" fmla="*/ 538 w 629"/>
                    <a:gd name="T99" fmla="*/ 355 h 411"/>
                    <a:gd name="T100" fmla="*/ 518 w 629"/>
                    <a:gd name="T101" fmla="*/ 338 h 411"/>
                    <a:gd name="T102" fmla="*/ 524 w 629"/>
                    <a:gd name="T103" fmla="*/ 337 h 411"/>
                    <a:gd name="T104" fmla="*/ 586 w 629"/>
                    <a:gd name="T105" fmla="*/ 381 h 411"/>
                    <a:gd name="T106" fmla="*/ 581 w 629"/>
                    <a:gd name="T107" fmla="*/ 383 h 411"/>
                    <a:gd name="T108" fmla="*/ 561 w 629"/>
                    <a:gd name="T109" fmla="*/ 367 h 411"/>
                    <a:gd name="T110" fmla="*/ 566 w 629"/>
                    <a:gd name="T111" fmla="*/ 365 h 411"/>
                    <a:gd name="T112" fmla="*/ 629 w 629"/>
                    <a:gd name="T113" fmla="*/ 409 h 411"/>
                    <a:gd name="T114" fmla="*/ 623 w 629"/>
                    <a:gd name="T115" fmla="*/ 411 h 411"/>
                    <a:gd name="T116" fmla="*/ 605 w 629"/>
                    <a:gd name="T117" fmla="*/ 394 h 411"/>
                    <a:gd name="T118" fmla="*/ 609 w 629"/>
                    <a:gd name="T119" fmla="*/ 392 h 4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9" h="411">
                      <a:moveTo>
                        <a:pt x="5" y="1"/>
                      </a:moveTo>
                      <a:lnTo>
                        <a:pt x="24" y="13"/>
                      </a:lnTo>
                      <a:lnTo>
                        <a:pt x="25" y="14"/>
                      </a:lnTo>
                      <a:lnTo>
                        <a:pt x="25" y="15"/>
                      </a:lnTo>
                      <a:lnTo>
                        <a:pt x="25" y="16"/>
                      </a:lnTo>
                      <a:lnTo>
                        <a:pt x="25" y="17"/>
                      </a:lnTo>
                      <a:lnTo>
                        <a:pt x="24" y="19"/>
                      </a:lnTo>
                      <a:lnTo>
                        <a:pt x="23" y="20"/>
                      </a:lnTo>
                      <a:lnTo>
                        <a:pt x="21" y="20"/>
                      </a:lnTo>
                      <a:lnTo>
                        <a:pt x="20" y="19"/>
                      </a:lnTo>
                      <a:lnTo>
                        <a:pt x="1" y="7"/>
                      </a:lnTo>
                      <a:lnTo>
                        <a:pt x="0" y="6"/>
                      </a:lnTo>
                      <a:lnTo>
                        <a:pt x="0" y="5"/>
                      </a:lnTo>
                      <a:lnTo>
                        <a:pt x="0" y="3"/>
                      </a:lnTo>
                      <a:lnTo>
                        <a:pt x="0" y="2"/>
                      </a:lnTo>
                      <a:lnTo>
                        <a:pt x="1" y="1"/>
                      </a:lnTo>
                      <a:lnTo>
                        <a:pt x="3" y="0"/>
                      </a:lnTo>
                      <a:lnTo>
                        <a:pt x="4" y="0"/>
                      </a:lnTo>
                      <a:lnTo>
                        <a:pt x="5" y="1"/>
                      </a:lnTo>
                      <a:close/>
                      <a:moveTo>
                        <a:pt x="48" y="29"/>
                      </a:moveTo>
                      <a:lnTo>
                        <a:pt x="67" y="41"/>
                      </a:lnTo>
                      <a:lnTo>
                        <a:pt x="68" y="42"/>
                      </a:lnTo>
                      <a:lnTo>
                        <a:pt x="68" y="43"/>
                      </a:lnTo>
                      <a:lnTo>
                        <a:pt x="68" y="44"/>
                      </a:lnTo>
                      <a:lnTo>
                        <a:pt x="68" y="46"/>
                      </a:lnTo>
                      <a:lnTo>
                        <a:pt x="67" y="47"/>
                      </a:lnTo>
                      <a:lnTo>
                        <a:pt x="66" y="48"/>
                      </a:lnTo>
                      <a:lnTo>
                        <a:pt x="64" y="48"/>
                      </a:lnTo>
                      <a:lnTo>
                        <a:pt x="63" y="47"/>
                      </a:lnTo>
                      <a:lnTo>
                        <a:pt x="45" y="35"/>
                      </a:lnTo>
                      <a:lnTo>
                        <a:pt x="44" y="34"/>
                      </a:lnTo>
                      <a:lnTo>
                        <a:pt x="43" y="33"/>
                      </a:lnTo>
                      <a:lnTo>
                        <a:pt x="43" y="32"/>
                      </a:lnTo>
                      <a:lnTo>
                        <a:pt x="44" y="30"/>
                      </a:lnTo>
                      <a:lnTo>
                        <a:pt x="45" y="29"/>
                      </a:lnTo>
                      <a:lnTo>
                        <a:pt x="46" y="28"/>
                      </a:lnTo>
                      <a:lnTo>
                        <a:pt x="47" y="28"/>
                      </a:lnTo>
                      <a:lnTo>
                        <a:pt x="48" y="29"/>
                      </a:lnTo>
                      <a:close/>
                      <a:moveTo>
                        <a:pt x="92" y="57"/>
                      </a:moveTo>
                      <a:lnTo>
                        <a:pt x="110" y="69"/>
                      </a:lnTo>
                      <a:lnTo>
                        <a:pt x="111" y="70"/>
                      </a:lnTo>
                      <a:lnTo>
                        <a:pt x="112" y="72"/>
                      </a:lnTo>
                      <a:lnTo>
                        <a:pt x="112" y="73"/>
                      </a:lnTo>
                      <a:lnTo>
                        <a:pt x="111" y="74"/>
                      </a:lnTo>
                      <a:lnTo>
                        <a:pt x="110" y="75"/>
                      </a:lnTo>
                      <a:lnTo>
                        <a:pt x="108" y="75"/>
                      </a:lnTo>
                      <a:lnTo>
                        <a:pt x="107" y="75"/>
                      </a:lnTo>
                      <a:lnTo>
                        <a:pt x="106" y="75"/>
                      </a:lnTo>
                      <a:lnTo>
                        <a:pt x="87" y="63"/>
                      </a:lnTo>
                      <a:lnTo>
                        <a:pt x="86" y="62"/>
                      </a:lnTo>
                      <a:lnTo>
                        <a:pt x="86" y="61"/>
                      </a:lnTo>
                      <a:lnTo>
                        <a:pt x="86" y="60"/>
                      </a:lnTo>
                      <a:lnTo>
                        <a:pt x="86" y="57"/>
                      </a:lnTo>
                      <a:lnTo>
                        <a:pt x="87" y="56"/>
                      </a:lnTo>
                      <a:lnTo>
                        <a:pt x="88" y="56"/>
                      </a:lnTo>
                      <a:lnTo>
                        <a:pt x="91" y="56"/>
                      </a:lnTo>
                      <a:lnTo>
                        <a:pt x="92" y="57"/>
                      </a:lnTo>
                      <a:close/>
                      <a:moveTo>
                        <a:pt x="134" y="84"/>
                      </a:moveTo>
                      <a:lnTo>
                        <a:pt x="153" y="97"/>
                      </a:lnTo>
                      <a:lnTo>
                        <a:pt x="154" y="97"/>
                      </a:lnTo>
                      <a:lnTo>
                        <a:pt x="154" y="99"/>
                      </a:lnTo>
                      <a:lnTo>
                        <a:pt x="154" y="101"/>
                      </a:lnTo>
                      <a:lnTo>
                        <a:pt x="154" y="102"/>
                      </a:lnTo>
                      <a:lnTo>
                        <a:pt x="153" y="103"/>
                      </a:lnTo>
                      <a:lnTo>
                        <a:pt x="152" y="103"/>
                      </a:lnTo>
                      <a:lnTo>
                        <a:pt x="151" y="103"/>
                      </a:lnTo>
                      <a:lnTo>
                        <a:pt x="150" y="103"/>
                      </a:lnTo>
                      <a:lnTo>
                        <a:pt x="131" y="92"/>
                      </a:lnTo>
                      <a:lnTo>
                        <a:pt x="130" y="90"/>
                      </a:lnTo>
                      <a:lnTo>
                        <a:pt x="130" y="89"/>
                      </a:lnTo>
                      <a:lnTo>
                        <a:pt x="130" y="87"/>
                      </a:lnTo>
                      <a:lnTo>
                        <a:pt x="130" y="86"/>
                      </a:lnTo>
                      <a:lnTo>
                        <a:pt x="131" y="84"/>
                      </a:lnTo>
                      <a:lnTo>
                        <a:pt x="132" y="84"/>
                      </a:lnTo>
                      <a:lnTo>
                        <a:pt x="133" y="84"/>
                      </a:lnTo>
                      <a:lnTo>
                        <a:pt x="134" y="84"/>
                      </a:lnTo>
                      <a:close/>
                      <a:moveTo>
                        <a:pt x="178" y="113"/>
                      </a:moveTo>
                      <a:lnTo>
                        <a:pt x="197" y="124"/>
                      </a:lnTo>
                      <a:lnTo>
                        <a:pt x="198" y="126"/>
                      </a:lnTo>
                      <a:lnTo>
                        <a:pt x="198" y="127"/>
                      </a:lnTo>
                      <a:lnTo>
                        <a:pt x="198" y="128"/>
                      </a:lnTo>
                      <a:lnTo>
                        <a:pt x="198" y="130"/>
                      </a:lnTo>
                      <a:lnTo>
                        <a:pt x="197" y="131"/>
                      </a:lnTo>
                      <a:lnTo>
                        <a:pt x="195" y="131"/>
                      </a:lnTo>
                      <a:lnTo>
                        <a:pt x="194" y="131"/>
                      </a:lnTo>
                      <a:lnTo>
                        <a:pt x="192" y="131"/>
                      </a:lnTo>
                      <a:lnTo>
                        <a:pt x="174" y="119"/>
                      </a:lnTo>
                      <a:lnTo>
                        <a:pt x="173" y="119"/>
                      </a:lnTo>
                      <a:lnTo>
                        <a:pt x="172" y="116"/>
                      </a:lnTo>
                      <a:lnTo>
                        <a:pt x="172" y="115"/>
                      </a:lnTo>
                      <a:lnTo>
                        <a:pt x="173" y="114"/>
                      </a:lnTo>
                      <a:lnTo>
                        <a:pt x="174" y="113"/>
                      </a:lnTo>
                      <a:lnTo>
                        <a:pt x="175" y="113"/>
                      </a:lnTo>
                      <a:lnTo>
                        <a:pt x="177" y="113"/>
                      </a:lnTo>
                      <a:lnTo>
                        <a:pt x="178" y="113"/>
                      </a:lnTo>
                      <a:close/>
                      <a:moveTo>
                        <a:pt x="221" y="141"/>
                      </a:moveTo>
                      <a:lnTo>
                        <a:pt x="240" y="153"/>
                      </a:lnTo>
                      <a:lnTo>
                        <a:pt x="240" y="154"/>
                      </a:lnTo>
                      <a:lnTo>
                        <a:pt x="241" y="155"/>
                      </a:lnTo>
                      <a:lnTo>
                        <a:pt x="241" y="156"/>
                      </a:lnTo>
                      <a:lnTo>
                        <a:pt x="240" y="159"/>
                      </a:lnTo>
                      <a:lnTo>
                        <a:pt x="238" y="160"/>
                      </a:lnTo>
                      <a:lnTo>
                        <a:pt x="237" y="160"/>
                      </a:lnTo>
                      <a:lnTo>
                        <a:pt x="235" y="159"/>
                      </a:lnTo>
                      <a:lnTo>
                        <a:pt x="217" y="147"/>
                      </a:lnTo>
                      <a:lnTo>
                        <a:pt x="215" y="146"/>
                      </a:lnTo>
                      <a:lnTo>
                        <a:pt x="215" y="144"/>
                      </a:lnTo>
                      <a:lnTo>
                        <a:pt x="215" y="143"/>
                      </a:lnTo>
                      <a:lnTo>
                        <a:pt x="215" y="142"/>
                      </a:lnTo>
                      <a:lnTo>
                        <a:pt x="217" y="141"/>
                      </a:lnTo>
                      <a:lnTo>
                        <a:pt x="218" y="141"/>
                      </a:lnTo>
                      <a:lnTo>
                        <a:pt x="220" y="140"/>
                      </a:lnTo>
                      <a:lnTo>
                        <a:pt x="221" y="141"/>
                      </a:lnTo>
                      <a:close/>
                      <a:moveTo>
                        <a:pt x="264" y="169"/>
                      </a:moveTo>
                      <a:lnTo>
                        <a:pt x="282" y="181"/>
                      </a:lnTo>
                      <a:lnTo>
                        <a:pt x="284" y="182"/>
                      </a:lnTo>
                      <a:lnTo>
                        <a:pt x="285" y="183"/>
                      </a:lnTo>
                      <a:lnTo>
                        <a:pt x="285" y="184"/>
                      </a:lnTo>
                      <a:lnTo>
                        <a:pt x="284" y="186"/>
                      </a:lnTo>
                      <a:lnTo>
                        <a:pt x="282" y="187"/>
                      </a:lnTo>
                      <a:lnTo>
                        <a:pt x="281" y="188"/>
                      </a:lnTo>
                      <a:lnTo>
                        <a:pt x="280" y="188"/>
                      </a:lnTo>
                      <a:lnTo>
                        <a:pt x="279" y="187"/>
                      </a:lnTo>
                      <a:lnTo>
                        <a:pt x="260" y="175"/>
                      </a:lnTo>
                      <a:lnTo>
                        <a:pt x="259" y="174"/>
                      </a:lnTo>
                      <a:lnTo>
                        <a:pt x="259" y="173"/>
                      </a:lnTo>
                      <a:lnTo>
                        <a:pt x="259" y="171"/>
                      </a:lnTo>
                      <a:lnTo>
                        <a:pt x="259" y="170"/>
                      </a:lnTo>
                      <a:lnTo>
                        <a:pt x="260" y="169"/>
                      </a:lnTo>
                      <a:lnTo>
                        <a:pt x="261" y="168"/>
                      </a:lnTo>
                      <a:lnTo>
                        <a:pt x="262" y="168"/>
                      </a:lnTo>
                      <a:lnTo>
                        <a:pt x="264" y="169"/>
                      </a:lnTo>
                      <a:close/>
                      <a:moveTo>
                        <a:pt x="307" y="197"/>
                      </a:moveTo>
                      <a:lnTo>
                        <a:pt x="326" y="209"/>
                      </a:lnTo>
                      <a:lnTo>
                        <a:pt x="327" y="210"/>
                      </a:lnTo>
                      <a:lnTo>
                        <a:pt x="327" y="211"/>
                      </a:lnTo>
                      <a:lnTo>
                        <a:pt x="327" y="213"/>
                      </a:lnTo>
                      <a:lnTo>
                        <a:pt x="327" y="214"/>
                      </a:lnTo>
                      <a:lnTo>
                        <a:pt x="326" y="215"/>
                      </a:lnTo>
                      <a:lnTo>
                        <a:pt x="325" y="216"/>
                      </a:lnTo>
                      <a:lnTo>
                        <a:pt x="324" y="216"/>
                      </a:lnTo>
                      <a:lnTo>
                        <a:pt x="321" y="215"/>
                      </a:lnTo>
                      <a:lnTo>
                        <a:pt x="304" y="203"/>
                      </a:lnTo>
                      <a:lnTo>
                        <a:pt x="302" y="202"/>
                      </a:lnTo>
                      <a:lnTo>
                        <a:pt x="301" y="201"/>
                      </a:lnTo>
                      <a:lnTo>
                        <a:pt x="301" y="200"/>
                      </a:lnTo>
                      <a:lnTo>
                        <a:pt x="302" y="198"/>
                      </a:lnTo>
                      <a:lnTo>
                        <a:pt x="304" y="197"/>
                      </a:lnTo>
                      <a:lnTo>
                        <a:pt x="305" y="196"/>
                      </a:lnTo>
                      <a:lnTo>
                        <a:pt x="306" y="196"/>
                      </a:lnTo>
                      <a:lnTo>
                        <a:pt x="307" y="197"/>
                      </a:lnTo>
                      <a:close/>
                      <a:moveTo>
                        <a:pt x="351" y="224"/>
                      </a:moveTo>
                      <a:lnTo>
                        <a:pt x="369" y="237"/>
                      </a:lnTo>
                      <a:lnTo>
                        <a:pt x="371" y="240"/>
                      </a:lnTo>
                      <a:lnTo>
                        <a:pt x="371" y="241"/>
                      </a:lnTo>
                      <a:lnTo>
                        <a:pt x="371" y="242"/>
                      </a:lnTo>
                      <a:lnTo>
                        <a:pt x="369" y="243"/>
                      </a:lnTo>
                      <a:lnTo>
                        <a:pt x="368" y="243"/>
                      </a:lnTo>
                      <a:lnTo>
                        <a:pt x="366" y="243"/>
                      </a:lnTo>
                      <a:lnTo>
                        <a:pt x="365" y="243"/>
                      </a:lnTo>
                      <a:lnTo>
                        <a:pt x="346" y="231"/>
                      </a:lnTo>
                      <a:lnTo>
                        <a:pt x="346" y="230"/>
                      </a:lnTo>
                      <a:lnTo>
                        <a:pt x="345" y="229"/>
                      </a:lnTo>
                      <a:lnTo>
                        <a:pt x="345" y="228"/>
                      </a:lnTo>
                      <a:lnTo>
                        <a:pt x="346" y="226"/>
                      </a:lnTo>
                      <a:lnTo>
                        <a:pt x="346" y="224"/>
                      </a:lnTo>
                      <a:lnTo>
                        <a:pt x="347" y="224"/>
                      </a:lnTo>
                      <a:lnTo>
                        <a:pt x="350" y="224"/>
                      </a:lnTo>
                      <a:lnTo>
                        <a:pt x="351" y="224"/>
                      </a:lnTo>
                      <a:close/>
                      <a:moveTo>
                        <a:pt x="394" y="253"/>
                      </a:moveTo>
                      <a:lnTo>
                        <a:pt x="412" y="266"/>
                      </a:lnTo>
                      <a:lnTo>
                        <a:pt x="413" y="266"/>
                      </a:lnTo>
                      <a:lnTo>
                        <a:pt x="414" y="267"/>
                      </a:lnTo>
                      <a:lnTo>
                        <a:pt x="414" y="269"/>
                      </a:lnTo>
                      <a:lnTo>
                        <a:pt x="413" y="270"/>
                      </a:lnTo>
                      <a:lnTo>
                        <a:pt x="412" y="271"/>
                      </a:lnTo>
                      <a:lnTo>
                        <a:pt x="411" y="271"/>
                      </a:lnTo>
                      <a:lnTo>
                        <a:pt x="409" y="271"/>
                      </a:lnTo>
                      <a:lnTo>
                        <a:pt x="408" y="271"/>
                      </a:lnTo>
                      <a:lnTo>
                        <a:pt x="389" y="260"/>
                      </a:lnTo>
                      <a:lnTo>
                        <a:pt x="388" y="258"/>
                      </a:lnTo>
                      <a:lnTo>
                        <a:pt x="388" y="257"/>
                      </a:lnTo>
                      <a:lnTo>
                        <a:pt x="388" y="255"/>
                      </a:lnTo>
                      <a:lnTo>
                        <a:pt x="388" y="254"/>
                      </a:lnTo>
                      <a:lnTo>
                        <a:pt x="389" y="253"/>
                      </a:lnTo>
                      <a:lnTo>
                        <a:pt x="391" y="253"/>
                      </a:lnTo>
                      <a:lnTo>
                        <a:pt x="392" y="253"/>
                      </a:lnTo>
                      <a:lnTo>
                        <a:pt x="394" y="253"/>
                      </a:lnTo>
                      <a:close/>
                      <a:moveTo>
                        <a:pt x="437" y="281"/>
                      </a:moveTo>
                      <a:lnTo>
                        <a:pt x="455" y="293"/>
                      </a:lnTo>
                      <a:lnTo>
                        <a:pt x="457" y="294"/>
                      </a:lnTo>
                      <a:lnTo>
                        <a:pt x="457" y="295"/>
                      </a:lnTo>
                      <a:lnTo>
                        <a:pt x="457" y="296"/>
                      </a:lnTo>
                      <a:lnTo>
                        <a:pt x="457" y="298"/>
                      </a:lnTo>
                      <a:lnTo>
                        <a:pt x="455" y="300"/>
                      </a:lnTo>
                      <a:lnTo>
                        <a:pt x="454" y="300"/>
                      </a:lnTo>
                      <a:lnTo>
                        <a:pt x="453" y="300"/>
                      </a:lnTo>
                      <a:lnTo>
                        <a:pt x="452" y="300"/>
                      </a:lnTo>
                      <a:lnTo>
                        <a:pt x="433" y="287"/>
                      </a:lnTo>
                      <a:lnTo>
                        <a:pt x="432" y="285"/>
                      </a:lnTo>
                      <a:lnTo>
                        <a:pt x="431" y="284"/>
                      </a:lnTo>
                      <a:lnTo>
                        <a:pt x="431" y="283"/>
                      </a:lnTo>
                      <a:lnTo>
                        <a:pt x="432" y="282"/>
                      </a:lnTo>
                      <a:lnTo>
                        <a:pt x="433" y="281"/>
                      </a:lnTo>
                      <a:lnTo>
                        <a:pt x="434" y="281"/>
                      </a:lnTo>
                      <a:lnTo>
                        <a:pt x="435" y="281"/>
                      </a:lnTo>
                      <a:lnTo>
                        <a:pt x="437" y="281"/>
                      </a:lnTo>
                      <a:close/>
                      <a:moveTo>
                        <a:pt x="480" y="309"/>
                      </a:moveTo>
                      <a:lnTo>
                        <a:pt x="499" y="321"/>
                      </a:lnTo>
                      <a:lnTo>
                        <a:pt x="500" y="322"/>
                      </a:lnTo>
                      <a:lnTo>
                        <a:pt x="500" y="323"/>
                      </a:lnTo>
                      <a:lnTo>
                        <a:pt x="500" y="324"/>
                      </a:lnTo>
                      <a:lnTo>
                        <a:pt x="500" y="325"/>
                      </a:lnTo>
                      <a:lnTo>
                        <a:pt x="499" y="327"/>
                      </a:lnTo>
                      <a:lnTo>
                        <a:pt x="498" y="328"/>
                      </a:lnTo>
                      <a:lnTo>
                        <a:pt x="495" y="328"/>
                      </a:lnTo>
                      <a:lnTo>
                        <a:pt x="494" y="327"/>
                      </a:lnTo>
                      <a:lnTo>
                        <a:pt x="477" y="315"/>
                      </a:lnTo>
                      <a:lnTo>
                        <a:pt x="475" y="314"/>
                      </a:lnTo>
                      <a:lnTo>
                        <a:pt x="474" y="313"/>
                      </a:lnTo>
                      <a:lnTo>
                        <a:pt x="474" y="311"/>
                      </a:lnTo>
                      <a:lnTo>
                        <a:pt x="475" y="310"/>
                      </a:lnTo>
                      <a:lnTo>
                        <a:pt x="475" y="309"/>
                      </a:lnTo>
                      <a:lnTo>
                        <a:pt x="478" y="308"/>
                      </a:lnTo>
                      <a:lnTo>
                        <a:pt x="479" y="308"/>
                      </a:lnTo>
                      <a:lnTo>
                        <a:pt x="480" y="309"/>
                      </a:lnTo>
                      <a:close/>
                      <a:moveTo>
                        <a:pt x="524" y="337"/>
                      </a:moveTo>
                      <a:lnTo>
                        <a:pt x="541" y="349"/>
                      </a:lnTo>
                      <a:lnTo>
                        <a:pt x="542" y="350"/>
                      </a:lnTo>
                      <a:lnTo>
                        <a:pt x="544" y="351"/>
                      </a:lnTo>
                      <a:lnTo>
                        <a:pt x="544" y="353"/>
                      </a:lnTo>
                      <a:lnTo>
                        <a:pt x="542" y="354"/>
                      </a:lnTo>
                      <a:lnTo>
                        <a:pt x="541" y="355"/>
                      </a:lnTo>
                      <a:lnTo>
                        <a:pt x="540" y="356"/>
                      </a:lnTo>
                      <a:lnTo>
                        <a:pt x="539" y="356"/>
                      </a:lnTo>
                      <a:lnTo>
                        <a:pt x="538" y="355"/>
                      </a:lnTo>
                      <a:lnTo>
                        <a:pt x="519" y="343"/>
                      </a:lnTo>
                      <a:lnTo>
                        <a:pt x="518" y="342"/>
                      </a:lnTo>
                      <a:lnTo>
                        <a:pt x="518" y="341"/>
                      </a:lnTo>
                      <a:lnTo>
                        <a:pt x="518" y="340"/>
                      </a:lnTo>
                      <a:lnTo>
                        <a:pt x="518" y="338"/>
                      </a:lnTo>
                      <a:lnTo>
                        <a:pt x="519" y="337"/>
                      </a:lnTo>
                      <a:lnTo>
                        <a:pt x="520" y="336"/>
                      </a:lnTo>
                      <a:lnTo>
                        <a:pt x="521" y="336"/>
                      </a:lnTo>
                      <a:lnTo>
                        <a:pt x="524" y="337"/>
                      </a:lnTo>
                      <a:close/>
                      <a:moveTo>
                        <a:pt x="566" y="365"/>
                      </a:moveTo>
                      <a:lnTo>
                        <a:pt x="585" y="377"/>
                      </a:lnTo>
                      <a:lnTo>
                        <a:pt x="586" y="378"/>
                      </a:lnTo>
                      <a:lnTo>
                        <a:pt x="586" y="380"/>
                      </a:lnTo>
                      <a:lnTo>
                        <a:pt x="586" y="381"/>
                      </a:lnTo>
                      <a:lnTo>
                        <a:pt x="586" y="382"/>
                      </a:lnTo>
                      <a:lnTo>
                        <a:pt x="585" y="383"/>
                      </a:lnTo>
                      <a:lnTo>
                        <a:pt x="584" y="383"/>
                      </a:lnTo>
                      <a:lnTo>
                        <a:pt x="582" y="383"/>
                      </a:lnTo>
                      <a:lnTo>
                        <a:pt x="581" y="383"/>
                      </a:lnTo>
                      <a:lnTo>
                        <a:pt x="562" y="371"/>
                      </a:lnTo>
                      <a:lnTo>
                        <a:pt x="561" y="370"/>
                      </a:lnTo>
                      <a:lnTo>
                        <a:pt x="561" y="369"/>
                      </a:lnTo>
                      <a:lnTo>
                        <a:pt x="560" y="368"/>
                      </a:lnTo>
                      <a:lnTo>
                        <a:pt x="561" y="367"/>
                      </a:lnTo>
                      <a:lnTo>
                        <a:pt x="562" y="365"/>
                      </a:lnTo>
                      <a:lnTo>
                        <a:pt x="564" y="364"/>
                      </a:lnTo>
                      <a:lnTo>
                        <a:pt x="565" y="364"/>
                      </a:lnTo>
                      <a:lnTo>
                        <a:pt x="566" y="365"/>
                      </a:lnTo>
                      <a:close/>
                      <a:moveTo>
                        <a:pt x="609" y="392"/>
                      </a:moveTo>
                      <a:lnTo>
                        <a:pt x="628" y="405"/>
                      </a:lnTo>
                      <a:lnTo>
                        <a:pt x="629" y="405"/>
                      </a:lnTo>
                      <a:lnTo>
                        <a:pt x="629" y="408"/>
                      </a:lnTo>
                      <a:lnTo>
                        <a:pt x="629" y="409"/>
                      </a:lnTo>
                      <a:lnTo>
                        <a:pt x="629" y="410"/>
                      </a:lnTo>
                      <a:lnTo>
                        <a:pt x="628" y="411"/>
                      </a:lnTo>
                      <a:lnTo>
                        <a:pt x="627" y="411"/>
                      </a:lnTo>
                      <a:lnTo>
                        <a:pt x="625" y="411"/>
                      </a:lnTo>
                      <a:lnTo>
                        <a:pt x="623" y="411"/>
                      </a:lnTo>
                      <a:lnTo>
                        <a:pt x="606" y="400"/>
                      </a:lnTo>
                      <a:lnTo>
                        <a:pt x="605" y="398"/>
                      </a:lnTo>
                      <a:lnTo>
                        <a:pt x="603" y="397"/>
                      </a:lnTo>
                      <a:lnTo>
                        <a:pt x="603" y="395"/>
                      </a:lnTo>
                      <a:lnTo>
                        <a:pt x="605" y="394"/>
                      </a:lnTo>
                      <a:lnTo>
                        <a:pt x="606" y="392"/>
                      </a:lnTo>
                      <a:lnTo>
                        <a:pt x="607" y="392"/>
                      </a:lnTo>
                      <a:lnTo>
                        <a:pt x="608" y="392"/>
                      </a:lnTo>
                      <a:lnTo>
                        <a:pt x="609" y="392"/>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9" name="Freeform 18"/>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0" name="Freeform 19"/>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1" name="Line 20"/>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2" name="Line 21"/>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3" name="Freeform 22"/>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4" name="Line 23"/>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5" name="Line 24"/>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6" name="Line 25"/>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7" name="Line 26"/>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28" name="Freeform 27"/>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9" name="Line 28"/>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30" name="Line 29"/>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31" name="Line 30"/>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32" name="Freeform 31"/>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3" name="Freeform 3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4" name="Freeform 33"/>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Freeform 3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Freeform 35"/>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7" name="Freeform 3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8" name="Freeform 37"/>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9" name="Freeform 3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0" name="Freeform 39"/>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Freeform 4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2" name="Freeform 41"/>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Freeform 4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4" name="Freeform 43"/>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Freeform 4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6" name="Freeform 45"/>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7" name="Freeform 4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8" name="Freeform 47"/>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9" name="Freeform 4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0" name="Freeform 49"/>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1" name="Freeform 50"/>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2" name="Rectangle 51"/>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253" name="Rectangle 52"/>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254" name="Rectangle 53"/>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255" name="Rectangle 59"/>
                <p:cNvSpPr>
                  <a:spLocks noChangeArrowheads="1"/>
                </p:cNvSpPr>
                <p:nvPr/>
              </p:nvSpPr>
              <p:spPr bwMode="auto">
                <a:xfrm>
                  <a:off x="5325" y="3895"/>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 name="Rectangle 60"/>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Freeform 61"/>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Freeform 6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9" name="Freeform 63"/>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0" name="Freeform 6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1" name="Freeform 65"/>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Freeform 6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3" name="Freeform 67"/>
                <p:cNvSpPr>
                  <a:spLocks noEditPoints="1"/>
                </p:cNvSpPr>
                <p:nvPr/>
              </p:nvSpPr>
              <p:spPr bwMode="auto">
                <a:xfrm>
                  <a:off x="4432" y="3155"/>
                  <a:ext cx="278" cy="328"/>
                </a:xfrm>
                <a:custGeom>
                  <a:avLst/>
                  <a:gdLst>
                    <a:gd name="T0" fmla="*/ 253 w 278"/>
                    <a:gd name="T1" fmla="*/ 45 h 328"/>
                    <a:gd name="T2" fmla="*/ 16 w 278"/>
                    <a:gd name="T3" fmla="*/ 328 h 328"/>
                    <a:gd name="T4" fmla="*/ 0 w 278"/>
                    <a:gd name="T5" fmla="*/ 315 h 328"/>
                    <a:gd name="T6" fmla="*/ 238 w 278"/>
                    <a:gd name="T7" fmla="*/ 32 h 328"/>
                    <a:gd name="T8" fmla="*/ 253 w 278"/>
                    <a:gd name="T9" fmla="*/ 45 h 328"/>
                    <a:gd name="T10" fmla="*/ 225 w 278"/>
                    <a:gd name="T11" fmla="*/ 33 h 328"/>
                    <a:gd name="T12" fmla="*/ 278 w 278"/>
                    <a:gd name="T13" fmla="*/ 0 h 328"/>
                    <a:gd name="T14" fmla="*/ 254 w 278"/>
                    <a:gd name="T15" fmla="*/ 58 h 328"/>
                    <a:gd name="T16" fmla="*/ 225 w 278"/>
                    <a:gd name="T17" fmla="*/ 33 h 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8" h="328">
                      <a:moveTo>
                        <a:pt x="253" y="45"/>
                      </a:moveTo>
                      <a:lnTo>
                        <a:pt x="16" y="328"/>
                      </a:lnTo>
                      <a:lnTo>
                        <a:pt x="0" y="315"/>
                      </a:lnTo>
                      <a:lnTo>
                        <a:pt x="238" y="32"/>
                      </a:lnTo>
                      <a:lnTo>
                        <a:pt x="253" y="45"/>
                      </a:lnTo>
                      <a:close/>
                      <a:moveTo>
                        <a:pt x="225" y="33"/>
                      </a:moveTo>
                      <a:lnTo>
                        <a:pt x="278" y="0"/>
                      </a:lnTo>
                      <a:lnTo>
                        <a:pt x="254" y="58"/>
                      </a:lnTo>
                      <a:lnTo>
                        <a:pt x="225" y="33"/>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4" name="Freeform 68"/>
                <p:cNvSpPr>
                  <a:spLocks noEditPoints="1"/>
                </p:cNvSpPr>
                <p:nvPr/>
              </p:nvSpPr>
              <p:spPr bwMode="auto">
                <a:xfrm>
                  <a:off x="4432" y="3483"/>
                  <a:ext cx="742" cy="384"/>
                </a:xfrm>
                <a:custGeom>
                  <a:avLst/>
                  <a:gdLst>
                    <a:gd name="T0" fmla="*/ 10 w 742"/>
                    <a:gd name="T1" fmla="*/ 0 h 384"/>
                    <a:gd name="T2" fmla="*/ 702 w 742"/>
                    <a:gd name="T3" fmla="*/ 353 h 384"/>
                    <a:gd name="T4" fmla="*/ 694 w 742"/>
                    <a:gd name="T5" fmla="*/ 370 h 384"/>
                    <a:gd name="T6" fmla="*/ 0 w 742"/>
                    <a:gd name="T7" fmla="*/ 18 h 384"/>
                    <a:gd name="T8" fmla="*/ 10 w 742"/>
                    <a:gd name="T9" fmla="*/ 0 h 384"/>
                    <a:gd name="T10" fmla="*/ 699 w 742"/>
                    <a:gd name="T11" fmla="*/ 340 h 384"/>
                    <a:gd name="T12" fmla="*/ 742 w 742"/>
                    <a:gd name="T13" fmla="*/ 384 h 384"/>
                    <a:gd name="T14" fmla="*/ 681 w 742"/>
                    <a:gd name="T15" fmla="*/ 375 h 384"/>
                    <a:gd name="T16" fmla="*/ 699 w 742"/>
                    <a:gd name="T17" fmla="*/ 34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2" h="384">
                      <a:moveTo>
                        <a:pt x="10" y="0"/>
                      </a:moveTo>
                      <a:lnTo>
                        <a:pt x="702" y="353"/>
                      </a:lnTo>
                      <a:lnTo>
                        <a:pt x="694" y="370"/>
                      </a:lnTo>
                      <a:lnTo>
                        <a:pt x="0" y="18"/>
                      </a:lnTo>
                      <a:lnTo>
                        <a:pt x="10" y="0"/>
                      </a:lnTo>
                      <a:close/>
                      <a:moveTo>
                        <a:pt x="699" y="340"/>
                      </a:moveTo>
                      <a:lnTo>
                        <a:pt x="742" y="384"/>
                      </a:lnTo>
                      <a:lnTo>
                        <a:pt x="681" y="375"/>
                      </a:lnTo>
                      <a:lnTo>
                        <a:pt x="699" y="34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5" name="Line 69"/>
                <p:cNvSpPr>
                  <a:spLocks noChangeShapeType="1"/>
                </p:cNvSpPr>
                <p:nvPr/>
              </p:nvSpPr>
              <p:spPr bwMode="auto">
                <a:xfrm>
                  <a:off x="4454" y="2513"/>
                  <a:ext cx="719" cy="335"/>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66" name="Line 70"/>
                <p:cNvSpPr>
                  <a:spLocks noChangeShapeType="1"/>
                </p:cNvSpPr>
                <p:nvPr/>
              </p:nvSpPr>
              <p:spPr bwMode="auto">
                <a:xfrm>
                  <a:off x="5184" y="2852"/>
                  <a:ext cx="251" cy="624"/>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67" name="Line 71"/>
                <p:cNvSpPr>
                  <a:spLocks noChangeShapeType="1"/>
                </p:cNvSpPr>
                <p:nvPr/>
              </p:nvSpPr>
              <p:spPr bwMode="auto">
                <a:xfrm>
                  <a:off x="4736" y="3149"/>
                  <a:ext cx="694" cy="33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68" name="Line 72"/>
                <p:cNvSpPr>
                  <a:spLocks noChangeShapeType="1"/>
                </p:cNvSpPr>
                <p:nvPr/>
              </p:nvSpPr>
              <p:spPr bwMode="auto">
                <a:xfrm flipH="1">
                  <a:off x="5185" y="3492"/>
                  <a:ext cx="240" cy="357"/>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69" name="Line 73"/>
                <p:cNvSpPr>
                  <a:spLocks noChangeShapeType="1"/>
                </p:cNvSpPr>
                <p:nvPr/>
              </p:nvSpPr>
              <p:spPr bwMode="auto">
                <a:xfrm>
                  <a:off x="4449" y="2518"/>
                  <a:ext cx="262" cy="619"/>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70" name="Freeform 74"/>
                <p:cNvSpPr>
                  <a:spLocks noEditPoints="1"/>
                </p:cNvSpPr>
                <p:nvPr/>
              </p:nvSpPr>
              <p:spPr bwMode="auto">
                <a:xfrm>
                  <a:off x="4184" y="2886"/>
                  <a:ext cx="264" cy="604"/>
                </a:xfrm>
                <a:custGeom>
                  <a:avLst/>
                  <a:gdLst>
                    <a:gd name="T0" fmla="*/ 29 w 264"/>
                    <a:gd name="T1" fmla="*/ 41 h 604"/>
                    <a:gd name="T2" fmla="*/ 264 w 264"/>
                    <a:gd name="T3" fmla="*/ 596 h 604"/>
                    <a:gd name="T4" fmla="*/ 246 w 264"/>
                    <a:gd name="T5" fmla="*/ 604 h 604"/>
                    <a:gd name="T6" fmla="*/ 11 w 264"/>
                    <a:gd name="T7" fmla="*/ 49 h 604"/>
                    <a:gd name="T8" fmla="*/ 29 w 264"/>
                    <a:gd name="T9" fmla="*/ 41 h 604"/>
                    <a:gd name="T10" fmla="*/ 5 w 264"/>
                    <a:gd name="T11" fmla="*/ 62 h 604"/>
                    <a:gd name="T12" fmla="*/ 0 w 264"/>
                    <a:gd name="T13" fmla="*/ 0 h 604"/>
                    <a:gd name="T14" fmla="*/ 41 w 264"/>
                    <a:gd name="T15" fmla="*/ 47 h 604"/>
                    <a:gd name="T16" fmla="*/ 5 w 264"/>
                    <a:gd name="T17" fmla="*/ 62 h 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604">
                      <a:moveTo>
                        <a:pt x="29" y="41"/>
                      </a:moveTo>
                      <a:lnTo>
                        <a:pt x="264" y="596"/>
                      </a:lnTo>
                      <a:lnTo>
                        <a:pt x="246" y="604"/>
                      </a:lnTo>
                      <a:lnTo>
                        <a:pt x="11" y="49"/>
                      </a:lnTo>
                      <a:lnTo>
                        <a:pt x="29" y="41"/>
                      </a:lnTo>
                      <a:close/>
                      <a:moveTo>
                        <a:pt x="5" y="62"/>
                      </a:moveTo>
                      <a:lnTo>
                        <a:pt x="0" y="0"/>
                      </a:lnTo>
                      <a:lnTo>
                        <a:pt x="41" y="47"/>
                      </a:lnTo>
                      <a:lnTo>
                        <a:pt x="5" y="62"/>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1" name="Line 75"/>
                <p:cNvSpPr>
                  <a:spLocks noChangeShapeType="1"/>
                </p:cNvSpPr>
                <p:nvPr/>
              </p:nvSpPr>
              <p:spPr bwMode="auto">
                <a:xfrm flipH="1">
                  <a:off x="4186" y="2492"/>
                  <a:ext cx="272" cy="362"/>
                </a:xfrm>
                <a:prstGeom prst="line">
                  <a:avLst/>
                </a:prstGeom>
                <a:noFill/>
                <a:ln w="11113">
                  <a:solidFill>
                    <a:srgbClr val="99CCCC"/>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72" name="Freeform 76"/>
                <p:cNvSpPr>
                  <a:spLocks noEditPoints="1"/>
                </p:cNvSpPr>
                <p:nvPr/>
              </p:nvSpPr>
              <p:spPr bwMode="auto">
                <a:xfrm>
                  <a:off x="4804" y="3256"/>
                  <a:ext cx="372" cy="590"/>
                </a:xfrm>
                <a:custGeom>
                  <a:avLst/>
                  <a:gdLst>
                    <a:gd name="T0" fmla="*/ 19 w 372"/>
                    <a:gd name="T1" fmla="*/ 25 h 590"/>
                    <a:gd name="T2" fmla="*/ 13 w 372"/>
                    <a:gd name="T3" fmla="*/ 25 h 590"/>
                    <a:gd name="T4" fmla="*/ 2 w 372"/>
                    <a:gd name="T5" fmla="*/ 1 h 590"/>
                    <a:gd name="T6" fmla="*/ 7 w 372"/>
                    <a:gd name="T7" fmla="*/ 2 h 590"/>
                    <a:gd name="T8" fmla="*/ 46 w 372"/>
                    <a:gd name="T9" fmla="*/ 68 h 590"/>
                    <a:gd name="T10" fmla="*/ 40 w 372"/>
                    <a:gd name="T11" fmla="*/ 68 h 590"/>
                    <a:gd name="T12" fmla="*/ 29 w 372"/>
                    <a:gd name="T13" fmla="*/ 45 h 590"/>
                    <a:gd name="T14" fmla="*/ 34 w 372"/>
                    <a:gd name="T15" fmla="*/ 46 h 590"/>
                    <a:gd name="T16" fmla="*/ 73 w 372"/>
                    <a:gd name="T17" fmla="*/ 112 h 590"/>
                    <a:gd name="T18" fmla="*/ 67 w 372"/>
                    <a:gd name="T19" fmla="*/ 112 h 590"/>
                    <a:gd name="T20" fmla="*/ 56 w 372"/>
                    <a:gd name="T21" fmla="*/ 88 h 590"/>
                    <a:gd name="T22" fmla="*/ 61 w 372"/>
                    <a:gd name="T23" fmla="*/ 89 h 590"/>
                    <a:gd name="T24" fmla="*/ 100 w 372"/>
                    <a:gd name="T25" fmla="*/ 156 h 590"/>
                    <a:gd name="T26" fmla="*/ 94 w 372"/>
                    <a:gd name="T27" fmla="*/ 155 h 590"/>
                    <a:gd name="T28" fmla="*/ 84 w 372"/>
                    <a:gd name="T29" fmla="*/ 132 h 590"/>
                    <a:gd name="T30" fmla="*/ 89 w 372"/>
                    <a:gd name="T31" fmla="*/ 133 h 590"/>
                    <a:gd name="T32" fmla="*/ 128 w 372"/>
                    <a:gd name="T33" fmla="*/ 200 h 590"/>
                    <a:gd name="T34" fmla="*/ 121 w 372"/>
                    <a:gd name="T35" fmla="*/ 199 h 590"/>
                    <a:gd name="T36" fmla="*/ 112 w 372"/>
                    <a:gd name="T37" fmla="*/ 175 h 590"/>
                    <a:gd name="T38" fmla="*/ 116 w 372"/>
                    <a:gd name="T39" fmla="*/ 176 h 590"/>
                    <a:gd name="T40" fmla="*/ 155 w 372"/>
                    <a:gd name="T41" fmla="*/ 243 h 590"/>
                    <a:gd name="T42" fmla="*/ 149 w 372"/>
                    <a:gd name="T43" fmla="*/ 243 h 590"/>
                    <a:gd name="T44" fmla="*/ 139 w 372"/>
                    <a:gd name="T45" fmla="*/ 219 h 590"/>
                    <a:gd name="T46" fmla="*/ 143 w 372"/>
                    <a:gd name="T47" fmla="*/ 220 h 590"/>
                    <a:gd name="T48" fmla="*/ 182 w 372"/>
                    <a:gd name="T49" fmla="*/ 287 h 590"/>
                    <a:gd name="T50" fmla="*/ 176 w 372"/>
                    <a:gd name="T51" fmla="*/ 287 h 590"/>
                    <a:gd name="T52" fmla="*/ 166 w 372"/>
                    <a:gd name="T53" fmla="*/ 262 h 590"/>
                    <a:gd name="T54" fmla="*/ 171 w 372"/>
                    <a:gd name="T55" fmla="*/ 263 h 590"/>
                    <a:gd name="T56" fmla="*/ 209 w 372"/>
                    <a:gd name="T57" fmla="*/ 330 h 590"/>
                    <a:gd name="T58" fmla="*/ 203 w 372"/>
                    <a:gd name="T59" fmla="*/ 330 h 590"/>
                    <a:gd name="T60" fmla="*/ 193 w 372"/>
                    <a:gd name="T61" fmla="*/ 307 h 590"/>
                    <a:gd name="T62" fmla="*/ 198 w 372"/>
                    <a:gd name="T63" fmla="*/ 308 h 590"/>
                    <a:gd name="T64" fmla="*/ 236 w 372"/>
                    <a:gd name="T65" fmla="*/ 374 h 590"/>
                    <a:gd name="T66" fmla="*/ 230 w 372"/>
                    <a:gd name="T67" fmla="*/ 374 h 590"/>
                    <a:gd name="T68" fmla="*/ 220 w 372"/>
                    <a:gd name="T69" fmla="*/ 350 h 590"/>
                    <a:gd name="T70" fmla="*/ 226 w 372"/>
                    <a:gd name="T71" fmla="*/ 352 h 590"/>
                    <a:gd name="T72" fmla="*/ 265 w 372"/>
                    <a:gd name="T73" fmla="*/ 417 h 590"/>
                    <a:gd name="T74" fmla="*/ 258 w 372"/>
                    <a:gd name="T75" fmla="*/ 417 h 590"/>
                    <a:gd name="T76" fmla="*/ 247 w 372"/>
                    <a:gd name="T77" fmla="*/ 394 h 590"/>
                    <a:gd name="T78" fmla="*/ 253 w 372"/>
                    <a:gd name="T79" fmla="*/ 395 h 590"/>
                    <a:gd name="T80" fmla="*/ 292 w 372"/>
                    <a:gd name="T81" fmla="*/ 461 h 590"/>
                    <a:gd name="T82" fmla="*/ 286 w 372"/>
                    <a:gd name="T83" fmla="*/ 461 h 590"/>
                    <a:gd name="T84" fmla="*/ 275 w 372"/>
                    <a:gd name="T85" fmla="*/ 437 h 590"/>
                    <a:gd name="T86" fmla="*/ 280 w 372"/>
                    <a:gd name="T87" fmla="*/ 439 h 590"/>
                    <a:gd name="T88" fmla="*/ 319 w 372"/>
                    <a:gd name="T89" fmla="*/ 504 h 590"/>
                    <a:gd name="T90" fmla="*/ 313 w 372"/>
                    <a:gd name="T91" fmla="*/ 504 h 590"/>
                    <a:gd name="T92" fmla="*/ 302 w 372"/>
                    <a:gd name="T93" fmla="*/ 481 h 590"/>
                    <a:gd name="T94" fmla="*/ 307 w 372"/>
                    <a:gd name="T95" fmla="*/ 482 h 590"/>
                    <a:gd name="T96" fmla="*/ 346 w 372"/>
                    <a:gd name="T97" fmla="*/ 548 h 590"/>
                    <a:gd name="T98" fmla="*/ 340 w 372"/>
                    <a:gd name="T99" fmla="*/ 548 h 590"/>
                    <a:gd name="T100" fmla="*/ 329 w 372"/>
                    <a:gd name="T101" fmla="*/ 524 h 590"/>
                    <a:gd name="T102" fmla="*/ 334 w 372"/>
                    <a:gd name="T103" fmla="*/ 526 h 590"/>
                    <a:gd name="T104" fmla="*/ 372 w 372"/>
                    <a:gd name="T105" fmla="*/ 589 h 590"/>
                    <a:gd name="T106" fmla="*/ 365 w 372"/>
                    <a:gd name="T107" fmla="*/ 589 h 590"/>
                    <a:gd name="T108" fmla="*/ 356 w 372"/>
                    <a:gd name="T109" fmla="*/ 568 h 590"/>
                    <a:gd name="T110" fmla="*/ 361 w 372"/>
                    <a:gd name="T111" fmla="*/ 569 h 5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2" h="590">
                      <a:moveTo>
                        <a:pt x="7" y="2"/>
                      </a:moveTo>
                      <a:lnTo>
                        <a:pt x="19" y="21"/>
                      </a:lnTo>
                      <a:lnTo>
                        <a:pt x="19" y="22"/>
                      </a:lnTo>
                      <a:lnTo>
                        <a:pt x="19" y="24"/>
                      </a:lnTo>
                      <a:lnTo>
                        <a:pt x="19" y="25"/>
                      </a:lnTo>
                      <a:lnTo>
                        <a:pt x="18" y="26"/>
                      </a:lnTo>
                      <a:lnTo>
                        <a:pt x="16" y="26"/>
                      </a:lnTo>
                      <a:lnTo>
                        <a:pt x="15" y="26"/>
                      </a:lnTo>
                      <a:lnTo>
                        <a:pt x="14" y="26"/>
                      </a:lnTo>
                      <a:lnTo>
                        <a:pt x="13" y="25"/>
                      </a:lnTo>
                      <a:lnTo>
                        <a:pt x="1" y="6"/>
                      </a:lnTo>
                      <a:lnTo>
                        <a:pt x="0" y="5"/>
                      </a:lnTo>
                      <a:lnTo>
                        <a:pt x="0" y="4"/>
                      </a:lnTo>
                      <a:lnTo>
                        <a:pt x="1" y="2"/>
                      </a:lnTo>
                      <a:lnTo>
                        <a:pt x="2" y="1"/>
                      </a:lnTo>
                      <a:lnTo>
                        <a:pt x="4" y="0"/>
                      </a:lnTo>
                      <a:lnTo>
                        <a:pt x="5" y="0"/>
                      </a:lnTo>
                      <a:lnTo>
                        <a:pt x="6" y="1"/>
                      </a:lnTo>
                      <a:lnTo>
                        <a:pt x="7" y="2"/>
                      </a:lnTo>
                      <a:close/>
                      <a:moveTo>
                        <a:pt x="34" y="46"/>
                      </a:moveTo>
                      <a:lnTo>
                        <a:pt x="46" y="65"/>
                      </a:lnTo>
                      <a:lnTo>
                        <a:pt x="47" y="66"/>
                      </a:lnTo>
                      <a:lnTo>
                        <a:pt x="47" y="67"/>
                      </a:lnTo>
                      <a:lnTo>
                        <a:pt x="46" y="68"/>
                      </a:lnTo>
                      <a:lnTo>
                        <a:pt x="45" y="69"/>
                      </a:lnTo>
                      <a:lnTo>
                        <a:pt x="44" y="71"/>
                      </a:lnTo>
                      <a:lnTo>
                        <a:pt x="42" y="71"/>
                      </a:lnTo>
                      <a:lnTo>
                        <a:pt x="41" y="69"/>
                      </a:lnTo>
                      <a:lnTo>
                        <a:pt x="40" y="68"/>
                      </a:lnTo>
                      <a:lnTo>
                        <a:pt x="28" y="49"/>
                      </a:lnTo>
                      <a:lnTo>
                        <a:pt x="27" y="48"/>
                      </a:lnTo>
                      <a:lnTo>
                        <a:pt x="28" y="47"/>
                      </a:lnTo>
                      <a:lnTo>
                        <a:pt x="28" y="46"/>
                      </a:lnTo>
                      <a:lnTo>
                        <a:pt x="29" y="45"/>
                      </a:lnTo>
                      <a:lnTo>
                        <a:pt x="31" y="44"/>
                      </a:lnTo>
                      <a:lnTo>
                        <a:pt x="32" y="45"/>
                      </a:lnTo>
                      <a:lnTo>
                        <a:pt x="33" y="45"/>
                      </a:lnTo>
                      <a:lnTo>
                        <a:pt x="34" y="46"/>
                      </a:lnTo>
                      <a:close/>
                      <a:moveTo>
                        <a:pt x="61" y="89"/>
                      </a:moveTo>
                      <a:lnTo>
                        <a:pt x="73" y="108"/>
                      </a:lnTo>
                      <a:lnTo>
                        <a:pt x="74" y="109"/>
                      </a:lnTo>
                      <a:lnTo>
                        <a:pt x="74" y="111"/>
                      </a:lnTo>
                      <a:lnTo>
                        <a:pt x="73" y="112"/>
                      </a:lnTo>
                      <a:lnTo>
                        <a:pt x="72" y="113"/>
                      </a:lnTo>
                      <a:lnTo>
                        <a:pt x="71" y="114"/>
                      </a:lnTo>
                      <a:lnTo>
                        <a:pt x="69" y="114"/>
                      </a:lnTo>
                      <a:lnTo>
                        <a:pt x="68" y="113"/>
                      </a:lnTo>
                      <a:lnTo>
                        <a:pt x="67" y="112"/>
                      </a:lnTo>
                      <a:lnTo>
                        <a:pt x="55" y="93"/>
                      </a:lnTo>
                      <a:lnTo>
                        <a:pt x="55" y="92"/>
                      </a:lnTo>
                      <a:lnTo>
                        <a:pt x="55" y="91"/>
                      </a:lnTo>
                      <a:lnTo>
                        <a:pt x="55" y="89"/>
                      </a:lnTo>
                      <a:lnTo>
                        <a:pt x="56" y="88"/>
                      </a:lnTo>
                      <a:lnTo>
                        <a:pt x="58" y="88"/>
                      </a:lnTo>
                      <a:lnTo>
                        <a:pt x="60" y="88"/>
                      </a:lnTo>
                      <a:lnTo>
                        <a:pt x="61" y="88"/>
                      </a:lnTo>
                      <a:lnTo>
                        <a:pt x="61" y="89"/>
                      </a:lnTo>
                      <a:close/>
                      <a:moveTo>
                        <a:pt x="89" y="133"/>
                      </a:moveTo>
                      <a:lnTo>
                        <a:pt x="101" y="152"/>
                      </a:lnTo>
                      <a:lnTo>
                        <a:pt x="101" y="153"/>
                      </a:lnTo>
                      <a:lnTo>
                        <a:pt x="101" y="154"/>
                      </a:lnTo>
                      <a:lnTo>
                        <a:pt x="100" y="156"/>
                      </a:lnTo>
                      <a:lnTo>
                        <a:pt x="98" y="158"/>
                      </a:lnTo>
                      <a:lnTo>
                        <a:pt x="96" y="158"/>
                      </a:lnTo>
                      <a:lnTo>
                        <a:pt x="95" y="156"/>
                      </a:lnTo>
                      <a:lnTo>
                        <a:pt x="94" y="155"/>
                      </a:lnTo>
                      <a:lnTo>
                        <a:pt x="82" y="136"/>
                      </a:lnTo>
                      <a:lnTo>
                        <a:pt x="82" y="135"/>
                      </a:lnTo>
                      <a:lnTo>
                        <a:pt x="82" y="134"/>
                      </a:lnTo>
                      <a:lnTo>
                        <a:pt x="82" y="133"/>
                      </a:lnTo>
                      <a:lnTo>
                        <a:pt x="84" y="132"/>
                      </a:lnTo>
                      <a:lnTo>
                        <a:pt x="85" y="132"/>
                      </a:lnTo>
                      <a:lnTo>
                        <a:pt x="87" y="132"/>
                      </a:lnTo>
                      <a:lnTo>
                        <a:pt x="88" y="132"/>
                      </a:lnTo>
                      <a:lnTo>
                        <a:pt x="89" y="133"/>
                      </a:lnTo>
                      <a:close/>
                      <a:moveTo>
                        <a:pt x="116" y="176"/>
                      </a:moveTo>
                      <a:lnTo>
                        <a:pt x="128" y="195"/>
                      </a:lnTo>
                      <a:lnTo>
                        <a:pt x="128" y="196"/>
                      </a:lnTo>
                      <a:lnTo>
                        <a:pt x="128" y="199"/>
                      </a:lnTo>
                      <a:lnTo>
                        <a:pt x="128" y="200"/>
                      </a:lnTo>
                      <a:lnTo>
                        <a:pt x="127" y="200"/>
                      </a:lnTo>
                      <a:lnTo>
                        <a:pt x="126" y="201"/>
                      </a:lnTo>
                      <a:lnTo>
                        <a:pt x="123" y="201"/>
                      </a:lnTo>
                      <a:lnTo>
                        <a:pt x="122" y="200"/>
                      </a:lnTo>
                      <a:lnTo>
                        <a:pt x="121" y="199"/>
                      </a:lnTo>
                      <a:lnTo>
                        <a:pt x="111" y="181"/>
                      </a:lnTo>
                      <a:lnTo>
                        <a:pt x="109" y="179"/>
                      </a:lnTo>
                      <a:lnTo>
                        <a:pt x="109" y="178"/>
                      </a:lnTo>
                      <a:lnTo>
                        <a:pt x="111" y="176"/>
                      </a:lnTo>
                      <a:lnTo>
                        <a:pt x="112" y="175"/>
                      </a:lnTo>
                      <a:lnTo>
                        <a:pt x="113" y="175"/>
                      </a:lnTo>
                      <a:lnTo>
                        <a:pt x="114" y="175"/>
                      </a:lnTo>
                      <a:lnTo>
                        <a:pt x="115" y="175"/>
                      </a:lnTo>
                      <a:lnTo>
                        <a:pt x="116" y="176"/>
                      </a:lnTo>
                      <a:close/>
                      <a:moveTo>
                        <a:pt x="143" y="220"/>
                      </a:moveTo>
                      <a:lnTo>
                        <a:pt x="155" y="239"/>
                      </a:lnTo>
                      <a:lnTo>
                        <a:pt x="155" y="240"/>
                      </a:lnTo>
                      <a:lnTo>
                        <a:pt x="155" y="242"/>
                      </a:lnTo>
                      <a:lnTo>
                        <a:pt x="155" y="243"/>
                      </a:lnTo>
                      <a:lnTo>
                        <a:pt x="154" y="245"/>
                      </a:lnTo>
                      <a:lnTo>
                        <a:pt x="153" y="245"/>
                      </a:lnTo>
                      <a:lnTo>
                        <a:pt x="152" y="245"/>
                      </a:lnTo>
                      <a:lnTo>
                        <a:pt x="149" y="243"/>
                      </a:lnTo>
                      <a:lnTo>
                        <a:pt x="138" y="225"/>
                      </a:lnTo>
                      <a:lnTo>
                        <a:pt x="136" y="222"/>
                      </a:lnTo>
                      <a:lnTo>
                        <a:pt x="136" y="221"/>
                      </a:lnTo>
                      <a:lnTo>
                        <a:pt x="138" y="220"/>
                      </a:lnTo>
                      <a:lnTo>
                        <a:pt x="139" y="219"/>
                      </a:lnTo>
                      <a:lnTo>
                        <a:pt x="140" y="219"/>
                      </a:lnTo>
                      <a:lnTo>
                        <a:pt x="141" y="219"/>
                      </a:lnTo>
                      <a:lnTo>
                        <a:pt x="142" y="219"/>
                      </a:lnTo>
                      <a:lnTo>
                        <a:pt x="143" y="220"/>
                      </a:lnTo>
                      <a:close/>
                      <a:moveTo>
                        <a:pt x="171" y="263"/>
                      </a:moveTo>
                      <a:lnTo>
                        <a:pt x="182" y="282"/>
                      </a:lnTo>
                      <a:lnTo>
                        <a:pt x="183" y="285"/>
                      </a:lnTo>
                      <a:lnTo>
                        <a:pt x="182" y="286"/>
                      </a:lnTo>
                      <a:lnTo>
                        <a:pt x="182" y="287"/>
                      </a:lnTo>
                      <a:lnTo>
                        <a:pt x="181" y="288"/>
                      </a:lnTo>
                      <a:lnTo>
                        <a:pt x="180" y="288"/>
                      </a:lnTo>
                      <a:lnTo>
                        <a:pt x="179" y="288"/>
                      </a:lnTo>
                      <a:lnTo>
                        <a:pt x="178" y="288"/>
                      </a:lnTo>
                      <a:lnTo>
                        <a:pt x="176" y="287"/>
                      </a:lnTo>
                      <a:lnTo>
                        <a:pt x="165" y="268"/>
                      </a:lnTo>
                      <a:lnTo>
                        <a:pt x="163" y="267"/>
                      </a:lnTo>
                      <a:lnTo>
                        <a:pt x="163" y="265"/>
                      </a:lnTo>
                      <a:lnTo>
                        <a:pt x="165" y="263"/>
                      </a:lnTo>
                      <a:lnTo>
                        <a:pt x="166" y="262"/>
                      </a:lnTo>
                      <a:lnTo>
                        <a:pt x="167" y="262"/>
                      </a:lnTo>
                      <a:lnTo>
                        <a:pt x="168" y="262"/>
                      </a:lnTo>
                      <a:lnTo>
                        <a:pt x="169" y="263"/>
                      </a:lnTo>
                      <a:lnTo>
                        <a:pt x="171" y="263"/>
                      </a:lnTo>
                      <a:close/>
                      <a:moveTo>
                        <a:pt x="198" y="308"/>
                      </a:moveTo>
                      <a:lnTo>
                        <a:pt x="209" y="326"/>
                      </a:lnTo>
                      <a:lnTo>
                        <a:pt x="210" y="328"/>
                      </a:lnTo>
                      <a:lnTo>
                        <a:pt x="210" y="329"/>
                      </a:lnTo>
                      <a:lnTo>
                        <a:pt x="209" y="330"/>
                      </a:lnTo>
                      <a:lnTo>
                        <a:pt x="208" y="332"/>
                      </a:lnTo>
                      <a:lnTo>
                        <a:pt x="207" y="332"/>
                      </a:lnTo>
                      <a:lnTo>
                        <a:pt x="206" y="332"/>
                      </a:lnTo>
                      <a:lnTo>
                        <a:pt x="205" y="332"/>
                      </a:lnTo>
                      <a:lnTo>
                        <a:pt x="203" y="330"/>
                      </a:lnTo>
                      <a:lnTo>
                        <a:pt x="192" y="312"/>
                      </a:lnTo>
                      <a:lnTo>
                        <a:pt x="192" y="310"/>
                      </a:lnTo>
                      <a:lnTo>
                        <a:pt x="192" y="308"/>
                      </a:lnTo>
                      <a:lnTo>
                        <a:pt x="192" y="307"/>
                      </a:lnTo>
                      <a:lnTo>
                        <a:pt x="193" y="307"/>
                      </a:lnTo>
                      <a:lnTo>
                        <a:pt x="194" y="306"/>
                      </a:lnTo>
                      <a:lnTo>
                        <a:pt x="195" y="306"/>
                      </a:lnTo>
                      <a:lnTo>
                        <a:pt x="198" y="307"/>
                      </a:lnTo>
                      <a:lnTo>
                        <a:pt x="198" y="308"/>
                      </a:lnTo>
                      <a:close/>
                      <a:moveTo>
                        <a:pt x="226" y="352"/>
                      </a:moveTo>
                      <a:lnTo>
                        <a:pt x="238" y="370"/>
                      </a:lnTo>
                      <a:lnTo>
                        <a:pt x="238" y="372"/>
                      </a:lnTo>
                      <a:lnTo>
                        <a:pt x="238" y="373"/>
                      </a:lnTo>
                      <a:lnTo>
                        <a:pt x="236" y="374"/>
                      </a:lnTo>
                      <a:lnTo>
                        <a:pt x="236" y="375"/>
                      </a:lnTo>
                      <a:lnTo>
                        <a:pt x="234" y="375"/>
                      </a:lnTo>
                      <a:lnTo>
                        <a:pt x="233" y="375"/>
                      </a:lnTo>
                      <a:lnTo>
                        <a:pt x="232" y="375"/>
                      </a:lnTo>
                      <a:lnTo>
                        <a:pt x="230" y="374"/>
                      </a:lnTo>
                      <a:lnTo>
                        <a:pt x="219" y="355"/>
                      </a:lnTo>
                      <a:lnTo>
                        <a:pt x="219" y="354"/>
                      </a:lnTo>
                      <a:lnTo>
                        <a:pt x="219" y="353"/>
                      </a:lnTo>
                      <a:lnTo>
                        <a:pt x="219" y="350"/>
                      </a:lnTo>
                      <a:lnTo>
                        <a:pt x="220" y="350"/>
                      </a:lnTo>
                      <a:lnTo>
                        <a:pt x="221" y="349"/>
                      </a:lnTo>
                      <a:lnTo>
                        <a:pt x="223" y="349"/>
                      </a:lnTo>
                      <a:lnTo>
                        <a:pt x="225" y="350"/>
                      </a:lnTo>
                      <a:lnTo>
                        <a:pt x="226" y="352"/>
                      </a:lnTo>
                      <a:close/>
                      <a:moveTo>
                        <a:pt x="253" y="395"/>
                      </a:moveTo>
                      <a:lnTo>
                        <a:pt x="265" y="414"/>
                      </a:lnTo>
                      <a:lnTo>
                        <a:pt x="265" y="415"/>
                      </a:lnTo>
                      <a:lnTo>
                        <a:pt x="265" y="416"/>
                      </a:lnTo>
                      <a:lnTo>
                        <a:pt x="265" y="417"/>
                      </a:lnTo>
                      <a:lnTo>
                        <a:pt x="263" y="419"/>
                      </a:lnTo>
                      <a:lnTo>
                        <a:pt x="261" y="419"/>
                      </a:lnTo>
                      <a:lnTo>
                        <a:pt x="260" y="419"/>
                      </a:lnTo>
                      <a:lnTo>
                        <a:pt x="259" y="419"/>
                      </a:lnTo>
                      <a:lnTo>
                        <a:pt x="258" y="417"/>
                      </a:lnTo>
                      <a:lnTo>
                        <a:pt x="246" y="399"/>
                      </a:lnTo>
                      <a:lnTo>
                        <a:pt x="246" y="397"/>
                      </a:lnTo>
                      <a:lnTo>
                        <a:pt x="246" y="396"/>
                      </a:lnTo>
                      <a:lnTo>
                        <a:pt x="246" y="395"/>
                      </a:lnTo>
                      <a:lnTo>
                        <a:pt x="247" y="394"/>
                      </a:lnTo>
                      <a:lnTo>
                        <a:pt x="249" y="393"/>
                      </a:lnTo>
                      <a:lnTo>
                        <a:pt x="250" y="393"/>
                      </a:lnTo>
                      <a:lnTo>
                        <a:pt x="252" y="394"/>
                      </a:lnTo>
                      <a:lnTo>
                        <a:pt x="253" y="395"/>
                      </a:lnTo>
                      <a:close/>
                      <a:moveTo>
                        <a:pt x="280" y="439"/>
                      </a:moveTo>
                      <a:lnTo>
                        <a:pt x="292" y="457"/>
                      </a:lnTo>
                      <a:lnTo>
                        <a:pt x="292" y="459"/>
                      </a:lnTo>
                      <a:lnTo>
                        <a:pt x="292" y="460"/>
                      </a:lnTo>
                      <a:lnTo>
                        <a:pt x="292" y="461"/>
                      </a:lnTo>
                      <a:lnTo>
                        <a:pt x="290" y="462"/>
                      </a:lnTo>
                      <a:lnTo>
                        <a:pt x="289" y="462"/>
                      </a:lnTo>
                      <a:lnTo>
                        <a:pt x="287" y="462"/>
                      </a:lnTo>
                      <a:lnTo>
                        <a:pt x="286" y="462"/>
                      </a:lnTo>
                      <a:lnTo>
                        <a:pt x="286" y="461"/>
                      </a:lnTo>
                      <a:lnTo>
                        <a:pt x="274" y="442"/>
                      </a:lnTo>
                      <a:lnTo>
                        <a:pt x="273" y="441"/>
                      </a:lnTo>
                      <a:lnTo>
                        <a:pt x="273" y="440"/>
                      </a:lnTo>
                      <a:lnTo>
                        <a:pt x="274" y="439"/>
                      </a:lnTo>
                      <a:lnTo>
                        <a:pt x="275" y="437"/>
                      </a:lnTo>
                      <a:lnTo>
                        <a:pt x="276" y="436"/>
                      </a:lnTo>
                      <a:lnTo>
                        <a:pt x="278" y="436"/>
                      </a:lnTo>
                      <a:lnTo>
                        <a:pt x="279" y="437"/>
                      </a:lnTo>
                      <a:lnTo>
                        <a:pt x="280" y="439"/>
                      </a:lnTo>
                      <a:close/>
                      <a:moveTo>
                        <a:pt x="307" y="482"/>
                      </a:moveTo>
                      <a:lnTo>
                        <a:pt x="319" y="501"/>
                      </a:lnTo>
                      <a:lnTo>
                        <a:pt x="319" y="502"/>
                      </a:lnTo>
                      <a:lnTo>
                        <a:pt x="319" y="503"/>
                      </a:lnTo>
                      <a:lnTo>
                        <a:pt x="319" y="504"/>
                      </a:lnTo>
                      <a:lnTo>
                        <a:pt x="318" y="506"/>
                      </a:lnTo>
                      <a:lnTo>
                        <a:pt x="316" y="507"/>
                      </a:lnTo>
                      <a:lnTo>
                        <a:pt x="315" y="507"/>
                      </a:lnTo>
                      <a:lnTo>
                        <a:pt x="314" y="506"/>
                      </a:lnTo>
                      <a:lnTo>
                        <a:pt x="313" y="504"/>
                      </a:lnTo>
                      <a:lnTo>
                        <a:pt x="301" y="486"/>
                      </a:lnTo>
                      <a:lnTo>
                        <a:pt x="300" y="484"/>
                      </a:lnTo>
                      <a:lnTo>
                        <a:pt x="300" y="483"/>
                      </a:lnTo>
                      <a:lnTo>
                        <a:pt x="301" y="482"/>
                      </a:lnTo>
                      <a:lnTo>
                        <a:pt x="302" y="481"/>
                      </a:lnTo>
                      <a:lnTo>
                        <a:pt x="303" y="480"/>
                      </a:lnTo>
                      <a:lnTo>
                        <a:pt x="305" y="481"/>
                      </a:lnTo>
                      <a:lnTo>
                        <a:pt x="306" y="481"/>
                      </a:lnTo>
                      <a:lnTo>
                        <a:pt x="307" y="482"/>
                      </a:lnTo>
                      <a:close/>
                      <a:moveTo>
                        <a:pt x="334" y="526"/>
                      </a:moveTo>
                      <a:lnTo>
                        <a:pt x="346" y="544"/>
                      </a:lnTo>
                      <a:lnTo>
                        <a:pt x="347" y="546"/>
                      </a:lnTo>
                      <a:lnTo>
                        <a:pt x="347" y="547"/>
                      </a:lnTo>
                      <a:lnTo>
                        <a:pt x="346" y="548"/>
                      </a:lnTo>
                      <a:lnTo>
                        <a:pt x="345" y="549"/>
                      </a:lnTo>
                      <a:lnTo>
                        <a:pt x="343" y="550"/>
                      </a:lnTo>
                      <a:lnTo>
                        <a:pt x="342" y="550"/>
                      </a:lnTo>
                      <a:lnTo>
                        <a:pt x="341" y="549"/>
                      </a:lnTo>
                      <a:lnTo>
                        <a:pt x="340" y="548"/>
                      </a:lnTo>
                      <a:lnTo>
                        <a:pt x="328" y="529"/>
                      </a:lnTo>
                      <a:lnTo>
                        <a:pt x="328" y="528"/>
                      </a:lnTo>
                      <a:lnTo>
                        <a:pt x="328" y="527"/>
                      </a:lnTo>
                      <a:lnTo>
                        <a:pt x="328" y="526"/>
                      </a:lnTo>
                      <a:lnTo>
                        <a:pt x="329" y="524"/>
                      </a:lnTo>
                      <a:lnTo>
                        <a:pt x="330" y="524"/>
                      </a:lnTo>
                      <a:lnTo>
                        <a:pt x="332" y="524"/>
                      </a:lnTo>
                      <a:lnTo>
                        <a:pt x="333" y="524"/>
                      </a:lnTo>
                      <a:lnTo>
                        <a:pt x="334" y="526"/>
                      </a:lnTo>
                      <a:close/>
                      <a:moveTo>
                        <a:pt x="361" y="569"/>
                      </a:moveTo>
                      <a:lnTo>
                        <a:pt x="372" y="584"/>
                      </a:lnTo>
                      <a:lnTo>
                        <a:pt x="372" y="587"/>
                      </a:lnTo>
                      <a:lnTo>
                        <a:pt x="372" y="588"/>
                      </a:lnTo>
                      <a:lnTo>
                        <a:pt x="372" y="589"/>
                      </a:lnTo>
                      <a:lnTo>
                        <a:pt x="370" y="590"/>
                      </a:lnTo>
                      <a:lnTo>
                        <a:pt x="369" y="590"/>
                      </a:lnTo>
                      <a:lnTo>
                        <a:pt x="367" y="590"/>
                      </a:lnTo>
                      <a:lnTo>
                        <a:pt x="366" y="590"/>
                      </a:lnTo>
                      <a:lnTo>
                        <a:pt x="365" y="589"/>
                      </a:lnTo>
                      <a:lnTo>
                        <a:pt x="355" y="574"/>
                      </a:lnTo>
                      <a:lnTo>
                        <a:pt x="355" y="571"/>
                      </a:lnTo>
                      <a:lnTo>
                        <a:pt x="355" y="570"/>
                      </a:lnTo>
                      <a:lnTo>
                        <a:pt x="355" y="569"/>
                      </a:lnTo>
                      <a:lnTo>
                        <a:pt x="356" y="568"/>
                      </a:lnTo>
                      <a:lnTo>
                        <a:pt x="357" y="568"/>
                      </a:lnTo>
                      <a:lnTo>
                        <a:pt x="360" y="568"/>
                      </a:lnTo>
                      <a:lnTo>
                        <a:pt x="361" y="568"/>
                      </a:lnTo>
                      <a:lnTo>
                        <a:pt x="361" y="569"/>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3" name="Freeform 77"/>
                <p:cNvSpPr>
                  <a:spLocks noEditPoints="1"/>
                </p:cNvSpPr>
                <p:nvPr/>
              </p:nvSpPr>
              <p:spPr bwMode="auto">
                <a:xfrm>
                  <a:off x="4809" y="2856"/>
                  <a:ext cx="370" cy="397"/>
                </a:xfrm>
                <a:custGeom>
                  <a:avLst/>
                  <a:gdLst>
                    <a:gd name="T0" fmla="*/ 351 w 370"/>
                    <a:gd name="T1" fmla="*/ 23 h 397"/>
                    <a:gd name="T2" fmla="*/ 348 w 370"/>
                    <a:gd name="T3" fmla="*/ 20 h 397"/>
                    <a:gd name="T4" fmla="*/ 365 w 370"/>
                    <a:gd name="T5" fmla="*/ 0 h 397"/>
                    <a:gd name="T6" fmla="*/ 370 w 370"/>
                    <a:gd name="T7" fmla="*/ 1 h 397"/>
                    <a:gd name="T8" fmla="*/ 369 w 370"/>
                    <a:gd name="T9" fmla="*/ 6 h 397"/>
                    <a:gd name="T10" fmla="*/ 316 w 370"/>
                    <a:gd name="T11" fmla="*/ 60 h 397"/>
                    <a:gd name="T12" fmla="*/ 313 w 370"/>
                    <a:gd name="T13" fmla="*/ 58 h 397"/>
                    <a:gd name="T14" fmla="*/ 330 w 370"/>
                    <a:gd name="T15" fmla="*/ 38 h 397"/>
                    <a:gd name="T16" fmla="*/ 335 w 370"/>
                    <a:gd name="T17" fmla="*/ 39 h 397"/>
                    <a:gd name="T18" fmla="*/ 334 w 370"/>
                    <a:gd name="T19" fmla="*/ 44 h 397"/>
                    <a:gd name="T20" fmla="*/ 282 w 370"/>
                    <a:gd name="T21" fmla="*/ 98 h 397"/>
                    <a:gd name="T22" fmla="*/ 277 w 370"/>
                    <a:gd name="T23" fmla="*/ 96 h 397"/>
                    <a:gd name="T24" fmla="*/ 295 w 370"/>
                    <a:gd name="T25" fmla="*/ 76 h 397"/>
                    <a:gd name="T26" fmla="*/ 300 w 370"/>
                    <a:gd name="T27" fmla="*/ 77 h 397"/>
                    <a:gd name="T28" fmla="*/ 300 w 370"/>
                    <a:gd name="T29" fmla="*/ 81 h 397"/>
                    <a:gd name="T30" fmla="*/ 247 w 370"/>
                    <a:gd name="T31" fmla="*/ 136 h 397"/>
                    <a:gd name="T32" fmla="*/ 242 w 370"/>
                    <a:gd name="T33" fmla="*/ 133 h 397"/>
                    <a:gd name="T34" fmla="*/ 260 w 370"/>
                    <a:gd name="T35" fmla="*/ 113 h 397"/>
                    <a:gd name="T36" fmla="*/ 264 w 370"/>
                    <a:gd name="T37" fmla="*/ 114 h 397"/>
                    <a:gd name="T38" fmla="*/ 264 w 370"/>
                    <a:gd name="T39" fmla="*/ 119 h 397"/>
                    <a:gd name="T40" fmla="*/ 211 w 370"/>
                    <a:gd name="T41" fmla="*/ 173 h 397"/>
                    <a:gd name="T42" fmla="*/ 208 w 370"/>
                    <a:gd name="T43" fmla="*/ 171 h 397"/>
                    <a:gd name="T44" fmla="*/ 224 w 370"/>
                    <a:gd name="T45" fmla="*/ 151 h 397"/>
                    <a:gd name="T46" fmla="*/ 229 w 370"/>
                    <a:gd name="T47" fmla="*/ 152 h 397"/>
                    <a:gd name="T48" fmla="*/ 229 w 370"/>
                    <a:gd name="T49" fmla="*/ 157 h 397"/>
                    <a:gd name="T50" fmla="*/ 176 w 370"/>
                    <a:gd name="T51" fmla="*/ 211 h 397"/>
                    <a:gd name="T52" fmla="*/ 173 w 370"/>
                    <a:gd name="T53" fmla="*/ 207 h 397"/>
                    <a:gd name="T54" fmla="*/ 189 w 370"/>
                    <a:gd name="T55" fmla="*/ 188 h 397"/>
                    <a:gd name="T56" fmla="*/ 195 w 370"/>
                    <a:gd name="T57" fmla="*/ 190 h 397"/>
                    <a:gd name="T58" fmla="*/ 194 w 370"/>
                    <a:gd name="T59" fmla="*/ 194 h 397"/>
                    <a:gd name="T60" fmla="*/ 141 w 370"/>
                    <a:gd name="T61" fmla="*/ 248 h 397"/>
                    <a:gd name="T62" fmla="*/ 137 w 370"/>
                    <a:gd name="T63" fmla="*/ 245 h 397"/>
                    <a:gd name="T64" fmla="*/ 155 w 370"/>
                    <a:gd name="T65" fmla="*/ 226 h 397"/>
                    <a:gd name="T66" fmla="*/ 160 w 370"/>
                    <a:gd name="T67" fmla="*/ 227 h 397"/>
                    <a:gd name="T68" fmla="*/ 158 w 370"/>
                    <a:gd name="T69" fmla="*/ 232 h 397"/>
                    <a:gd name="T70" fmla="*/ 106 w 370"/>
                    <a:gd name="T71" fmla="*/ 286 h 397"/>
                    <a:gd name="T72" fmla="*/ 102 w 370"/>
                    <a:gd name="T73" fmla="*/ 282 h 397"/>
                    <a:gd name="T74" fmla="*/ 120 w 370"/>
                    <a:gd name="T75" fmla="*/ 264 h 397"/>
                    <a:gd name="T76" fmla="*/ 124 w 370"/>
                    <a:gd name="T77" fmla="*/ 265 h 397"/>
                    <a:gd name="T78" fmla="*/ 123 w 370"/>
                    <a:gd name="T79" fmla="*/ 270 h 397"/>
                    <a:gd name="T80" fmla="*/ 71 w 370"/>
                    <a:gd name="T81" fmla="*/ 324 h 397"/>
                    <a:gd name="T82" fmla="*/ 67 w 370"/>
                    <a:gd name="T83" fmla="*/ 320 h 397"/>
                    <a:gd name="T84" fmla="*/ 84 w 370"/>
                    <a:gd name="T85" fmla="*/ 301 h 397"/>
                    <a:gd name="T86" fmla="*/ 89 w 370"/>
                    <a:gd name="T87" fmla="*/ 302 h 397"/>
                    <a:gd name="T88" fmla="*/ 89 w 370"/>
                    <a:gd name="T89" fmla="*/ 307 h 397"/>
                    <a:gd name="T90" fmla="*/ 36 w 370"/>
                    <a:gd name="T91" fmla="*/ 361 h 397"/>
                    <a:gd name="T92" fmla="*/ 31 w 370"/>
                    <a:gd name="T93" fmla="*/ 358 h 397"/>
                    <a:gd name="T94" fmla="*/ 49 w 370"/>
                    <a:gd name="T95" fmla="*/ 339 h 397"/>
                    <a:gd name="T96" fmla="*/ 54 w 370"/>
                    <a:gd name="T97" fmla="*/ 340 h 397"/>
                    <a:gd name="T98" fmla="*/ 54 w 370"/>
                    <a:gd name="T99" fmla="*/ 345 h 397"/>
                    <a:gd name="T100" fmla="*/ 3 w 370"/>
                    <a:gd name="T101" fmla="*/ 397 h 397"/>
                    <a:gd name="T102" fmla="*/ 0 w 370"/>
                    <a:gd name="T103" fmla="*/ 393 h 397"/>
                    <a:gd name="T104" fmla="*/ 14 w 370"/>
                    <a:gd name="T105" fmla="*/ 377 h 397"/>
                    <a:gd name="T106" fmla="*/ 19 w 370"/>
                    <a:gd name="T107" fmla="*/ 378 h 397"/>
                    <a:gd name="T108" fmla="*/ 19 w 370"/>
                    <a:gd name="T109" fmla="*/ 382 h 3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97">
                      <a:moveTo>
                        <a:pt x="369" y="6"/>
                      </a:moveTo>
                      <a:lnTo>
                        <a:pt x="354" y="23"/>
                      </a:lnTo>
                      <a:lnTo>
                        <a:pt x="352" y="23"/>
                      </a:lnTo>
                      <a:lnTo>
                        <a:pt x="351" y="23"/>
                      </a:lnTo>
                      <a:lnTo>
                        <a:pt x="350" y="23"/>
                      </a:lnTo>
                      <a:lnTo>
                        <a:pt x="349" y="23"/>
                      </a:lnTo>
                      <a:lnTo>
                        <a:pt x="348" y="21"/>
                      </a:lnTo>
                      <a:lnTo>
                        <a:pt x="348" y="20"/>
                      </a:lnTo>
                      <a:lnTo>
                        <a:pt x="348" y="18"/>
                      </a:lnTo>
                      <a:lnTo>
                        <a:pt x="349" y="17"/>
                      </a:lnTo>
                      <a:lnTo>
                        <a:pt x="364" y="1"/>
                      </a:lnTo>
                      <a:lnTo>
                        <a:pt x="365" y="0"/>
                      </a:lnTo>
                      <a:lnTo>
                        <a:pt x="367" y="0"/>
                      </a:lnTo>
                      <a:lnTo>
                        <a:pt x="368" y="0"/>
                      </a:lnTo>
                      <a:lnTo>
                        <a:pt x="369" y="0"/>
                      </a:lnTo>
                      <a:lnTo>
                        <a:pt x="370" y="1"/>
                      </a:lnTo>
                      <a:lnTo>
                        <a:pt x="370" y="4"/>
                      </a:lnTo>
                      <a:lnTo>
                        <a:pt x="370" y="5"/>
                      </a:lnTo>
                      <a:lnTo>
                        <a:pt x="369" y="6"/>
                      </a:lnTo>
                      <a:close/>
                      <a:moveTo>
                        <a:pt x="334" y="44"/>
                      </a:moveTo>
                      <a:lnTo>
                        <a:pt x="320" y="60"/>
                      </a:lnTo>
                      <a:lnTo>
                        <a:pt x="318" y="60"/>
                      </a:lnTo>
                      <a:lnTo>
                        <a:pt x="316" y="60"/>
                      </a:lnTo>
                      <a:lnTo>
                        <a:pt x="315" y="60"/>
                      </a:lnTo>
                      <a:lnTo>
                        <a:pt x="314" y="60"/>
                      </a:lnTo>
                      <a:lnTo>
                        <a:pt x="313" y="59"/>
                      </a:lnTo>
                      <a:lnTo>
                        <a:pt x="313" y="58"/>
                      </a:lnTo>
                      <a:lnTo>
                        <a:pt x="313" y="56"/>
                      </a:lnTo>
                      <a:lnTo>
                        <a:pt x="314" y="54"/>
                      </a:lnTo>
                      <a:lnTo>
                        <a:pt x="329" y="39"/>
                      </a:lnTo>
                      <a:lnTo>
                        <a:pt x="330" y="38"/>
                      </a:lnTo>
                      <a:lnTo>
                        <a:pt x="331" y="38"/>
                      </a:lnTo>
                      <a:lnTo>
                        <a:pt x="332" y="38"/>
                      </a:lnTo>
                      <a:lnTo>
                        <a:pt x="334" y="38"/>
                      </a:lnTo>
                      <a:lnTo>
                        <a:pt x="335" y="39"/>
                      </a:lnTo>
                      <a:lnTo>
                        <a:pt x="335" y="41"/>
                      </a:lnTo>
                      <a:lnTo>
                        <a:pt x="335" y="43"/>
                      </a:lnTo>
                      <a:lnTo>
                        <a:pt x="334" y="44"/>
                      </a:lnTo>
                      <a:close/>
                      <a:moveTo>
                        <a:pt x="300" y="81"/>
                      </a:moveTo>
                      <a:lnTo>
                        <a:pt x="284" y="98"/>
                      </a:lnTo>
                      <a:lnTo>
                        <a:pt x="283" y="98"/>
                      </a:lnTo>
                      <a:lnTo>
                        <a:pt x="282" y="98"/>
                      </a:lnTo>
                      <a:lnTo>
                        <a:pt x="280" y="98"/>
                      </a:lnTo>
                      <a:lnTo>
                        <a:pt x="278" y="98"/>
                      </a:lnTo>
                      <a:lnTo>
                        <a:pt x="278" y="97"/>
                      </a:lnTo>
                      <a:lnTo>
                        <a:pt x="277" y="96"/>
                      </a:lnTo>
                      <a:lnTo>
                        <a:pt x="278" y="93"/>
                      </a:lnTo>
                      <a:lnTo>
                        <a:pt x="278" y="92"/>
                      </a:lnTo>
                      <a:lnTo>
                        <a:pt x="294" y="77"/>
                      </a:lnTo>
                      <a:lnTo>
                        <a:pt x="295" y="76"/>
                      </a:lnTo>
                      <a:lnTo>
                        <a:pt x="296" y="76"/>
                      </a:lnTo>
                      <a:lnTo>
                        <a:pt x="297" y="76"/>
                      </a:lnTo>
                      <a:lnTo>
                        <a:pt x="298" y="76"/>
                      </a:lnTo>
                      <a:lnTo>
                        <a:pt x="300" y="77"/>
                      </a:lnTo>
                      <a:lnTo>
                        <a:pt x="300" y="79"/>
                      </a:lnTo>
                      <a:lnTo>
                        <a:pt x="300" y="80"/>
                      </a:lnTo>
                      <a:lnTo>
                        <a:pt x="300" y="81"/>
                      </a:lnTo>
                      <a:close/>
                      <a:moveTo>
                        <a:pt x="264" y="119"/>
                      </a:moveTo>
                      <a:lnTo>
                        <a:pt x="249" y="136"/>
                      </a:lnTo>
                      <a:lnTo>
                        <a:pt x="248" y="136"/>
                      </a:lnTo>
                      <a:lnTo>
                        <a:pt x="247" y="136"/>
                      </a:lnTo>
                      <a:lnTo>
                        <a:pt x="245" y="136"/>
                      </a:lnTo>
                      <a:lnTo>
                        <a:pt x="243" y="136"/>
                      </a:lnTo>
                      <a:lnTo>
                        <a:pt x="243" y="134"/>
                      </a:lnTo>
                      <a:lnTo>
                        <a:pt x="242" y="133"/>
                      </a:lnTo>
                      <a:lnTo>
                        <a:pt x="243" y="131"/>
                      </a:lnTo>
                      <a:lnTo>
                        <a:pt x="243" y="130"/>
                      </a:lnTo>
                      <a:lnTo>
                        <a:pt x="258" y="114"/>
                      </a:lnTo>
                      <a:lnTo>
                        <a:pt x="260" y="113"/>
                      </a:lnTo>
                      <a:lnTo>
                        <a:pt x="261" y="113"/>
                      </a:lnTo>
                      <a:lnTo>
                        <a:pt x="262" y="113"/>
                      </a:lnTo>
                      <a:lnTo>
                        <a:pt x="264" y="113"/>
                      </a:lnTo>
                      <a:lnTo>
                        <a:pt x="264" y="114"/>
                      </a:lnTo>
                      <a:lnTo>
                        <a:pt x="265" y="117"/>
                      </a:lnTo>
                      <a:lnTo>
                        <a:pt x="264" y="118"/>
                      </a:lnTo>
                      <a:lnTo>
                        <a:pt x="264" y="119"/>
                      </a:lnTo>
                      <a:close/>
                      <a:moveTo>
                        <a:pt x="229" y="157"/>
                      </a:moveTo>
                      <a:lnTo>
                        <a:pt x="214" y="173"/>
                      </a:lnTo>
                      <a:lnTo>
                        <a:pt x="213" y="173"/>
                      </a:lnTo>
                      <a:lnTo>
                        <a:pt x="211" y="173"/>
                      </a:lnTo>
                      <a:lnTo>
                        <a:pt x="210" y="173"/>
                      </a:lnTo>
                      <a:lnTo>
                        <a:pt x="209" y="173"/>
                      </a:lnTo>
                      <a:lnTo>
                        <a:pt x="208" y="172"/>
                      </a:lnTo>
                      <a:lnTo>
                        <a:pt x="208" y="171"/>
                      </a:lnTo>
                      <a:lnTo>
                        <a:pt x="208" y="168"/>
                      </a:lnTo>
                      <a:lnTo>
                        <a:pt x="209" y="167"/>
                      </a:lnTo>
                      <a:lnTo>
                        <a:pt x="223" y="152"/>
                      </a:lnTo>
                      <a:lnTo>
                        <a:pt x="224" y="151"/>
                      </a:lnTo>
                      <a:lnTo>
                        <a:pt x="225" y="151"/>
                      </a:lnTo>
                      <a:lnTo>
                        <a:pt x="228" y="151"/>
                      </a:lnTo>
                      <a:lnTo>
                        <a:pt x="229" y="151"/>
                      </a:lnTo>
                      <a:lnTo>
                        <a:pt x="229" y="152"/>
                      </a:lnTo>
                      <a:lnTo>
                        <a:pt x="230" y="154"/>
                      </a:lnTo>
                      <a:lnTo>
                        <a:pt x="229" y="156"/>
                      </a:lnTo>
                      <a:lnTo>
                        <a:pt x="229" y="157"/>
                      </a:lnTo>
                      <a:close/>
                      <a:moveTo>
                        <a:pt x="194" y="194"/>
                      </a:moveTo>
                      <a:lnTo>
                        <a:pt x="178" y="211"/>
                      </a:lnTo>
                      <a:lnTo>
                        <a:pt x="177" y="211"/>
                      </a:lnTo>
                      <a:lnTo>
                        <a:pt x="176" y="211"/>
                      </a:lnTo>
                      <a:lnTo>
                        <a:pt x="175" y="211"/>
                      </a:lnTo>
                      <a:lnTo>
                        <a:pt x="174" y="211"/>
                      </a:lnTo>
                      <a:lnTo>
                        <a:pt x="173" y="210"/>
                      </a:lnTo>
                      <a:lnTo>
                        <a:pt x="173" y="207"/>
                      </a:lnTo>
                      <a:lnTo>
                        <a:pt x="173" y="206"/>
                      </a:lnTo>
                      <a:lnTo>
                        <a:pt x="174" y="205"/>
                      </a:lnTo>
                      <a:lnTo>
                        <a:pt x="188" y="190"/>
                      </a:lnTo>
                      <a:lnTo>
                        <a:pt x="189" y="188"/>
                      </a:lnTo>
                      <a:lnTo>
                        <a:pt x="191" y="188"/>
                      </a:lnTo>
                      <a:lnTo>
                        <a:pt x="193" y="188"/>
                      </a:lnTo>
                      <a:lnTo>
                        <a:pt x="194" y="188"/>
                      </a:lnTo>
                      <a:lnTo>
                        <a:pt x="195" y="190"/>
                      </a:lnTo>
                      <a:lnTo>
                        <a:pt x="195" y="192"/>
                      </a:lnTo>
                      <a:lnTo>
                        <a:pt x="195" y="193"/>
                      </a:lnTo>
                      <a:lnTo>
                        <a:pt x="194" y="194"/>
                      </a:lnTo>
                      <a:close/>
                      <a:moveTo>
                        <a:pt x="158" y="232"/>
                      </a:moveTo>
                      <a:lnTo>
                        <a:pt x="143" y="248"/>
                      </a:lnTo>
                      <a:lnTo>
                        <a:pt x="142" y="248"/>
                      </a:lnTo>
                      <a:lnTo>
                        <a:pt x="141" y="248"/>
                      </a:lnTo>
                      <a:lnTo>
                        <a:pt x="140" y="248"/>
                      </a:lnTo>
                      <a:lnTo>
                        <a:pt x="138" y="248"/>
                      </a:lnTo>
                      <a:lnTo>
                        <a:pt x="137" y="247"/>
                      </a:lnTo>
                      <a:lnTo>
                        <a:pt x="137" y="245"/>
                      </a:lnTo>
                      <a:lnTo>
                        <a:pt x="137" y="244"/>
                      </a:lnTo>
                      <a:lnTo>
                        <a:pt x="138" y="243"/>
                      </a:lnTo>
                      <a:lnTo>
                        <a:pt x="154" y="227"/>
                      </a:lnTo>
                      <a:lnTo>
                        <a:pt x="155" y="226"/>
                      </a:lnTo>
                      <a:lnTo>
                        <a:pt x="156" y="226"/>
                      </a:lnTo>
                      <a:lnTo>
                        <a:pt x="157" y="226"/>
                      </a:lnTo>
                      <a:lnTo>
                        <a:pt x="158" y="226"/>
                      </a:lnTo>
                      <a:lnTo>
                        <a:pt x="160" y="227"/>
                      </a:lnTo>
                      <a:lnTo>
                        <a:pt x="160" y="230"/>
                      </a:lnTo>
                      <a:lnTo>
                        <a:pt x="160" y="231"/>
                      </a:lnTo>
                      <a:lnTo>
                        <a:pt x="158" y="232"/>
                      </a:lnTo>
                      <a:close/>
                      <a:moveTo>
                        <a:pt x="123" y="270"/>
                      </a:moveTo>
                      <a:lnTo>
                        <a:pt x="109" y="286"/>
                      </a:lnTo>
                      <a:lnTo>
                        <a:pt x="108" y="286"/>
                      </a:lnTo>
                      <a:lnTo>
                        <a:pt x="106" y="286"/>
                      </a:lnTo>
                      <a:lnTo>
                        <a:pt x="104" y="286"/>
                      </a:lnTo>
                      <a:lnTo>
                        <a:pt x="103" y="286"/>
                      </a:lnTo>
                      <a:lnTo>
                        <a:pt x="102" y="285"/>
                      </a:lnTo>
                      <a:lnTo>
                        <a:pt x="102" y="282"/>
                      </a:lnTo>
                      <a:lnTo>
                        <a:pt x="102" y="281"/>
                      </a:lnTo>
                      <a:lnTo>
                        <a:pt x="103" y="280"/>
                      </a:lnTo>
                      <a:lnTo>
                        <a:pt x="118" y="265"/>
                      </a:lnTo>
                      <a:lnTo>
                        <a:pt x="120" y="264"/>
                      </a:lnTo>
                      <a:lnTo>
                        <a:pt x="121" y="264"/>
                      </a:lnTo>
                      <a:lnTo>
                        <a:pt x="122" y="264"/>
                      </a:lnTo>
                      <a:lnTo>
                        <a:pt x="123" y="264"/>
                      </a:lnTo>
                      <a:lnTo>
                        <a:pt x="124" y="265"/>
                      </a:lnTo>
                      <a:lnTo>
                        <a:pt x="124" y="267"/>
                      </a:lnTo>
                      <a:lnTo>
                        <a:pt x="124" y="268"/>
                      </a:lnTo>
                      <a:lnTo>
                        <a:pt x="123" y="270"/>
                      </a:lnTo>
                      <a:close/>
                      <a:moveTo>
                        <a:pt x="89" y="307"/>
                      </a:moveTo>
                      <a:lnTo>
                        <a:pt x="74" y="324"/>
                      </a:lnTo>
                      <a:lnTo>
                        <a:pt x="73" y="324"/>
                      </a:lnTo>
                      <a:lnTo>
                        <a:pt x="71" y="324"/>
                      </a:lnTo>
                      <a:lnTo>
                        <a:pt x="69" y="324"/>
                      </a:lnTo>
                      <a:lnTo>
                        <a:pt x="68" y="324"/>
                      </a:lnTo>
                      <a:lnTo>
                        <a:pt x="68" y="322"/>
                      </a:lnTo>
                      <a:lnTo>
                        <a:pt x="67" y="320"/>
                      </a:lnTo>
                      <a:lnTo>
                        <a:pt x="67" y="319"/>
                      </a:lnTo>
                      <a:lnTo>
                        <a:pt x="68" y="318"/>
                      </a:lnTo>
                      <a:lnTo>
                        <a:pt x="83" y="302"/>
                      </a:lnTo>
                      <a:lnTo>
                        <a:pt x="84" y="301"/>
                      </a:lnTo>
                      <a:lnTo>
                        <a:pt x="86" y="301"/>
                      </a:lnTo>
                      <a:lnTo>
                        <a:pt x="87" y="301"/>
                      </a:lnTo>
                      <a:lnTo>
                        <a:pt x="88" y="301"/>
                      </a:lnTo>
                      <a:lnTo>
                        <a:pt x="89" y="302"/>
                      </a:lnTo>
                      <a:lnTo>
                        <a:pt x="89" y="305"/>
                      </a:lnTo>
                      <a:lnTo>
                        <a:pt x="89" y="306"/>
                      </a:lnTo>
                      <a:lnTo>
                        <a:pt x="89" y="307"/>
                      </a:lnTo>
                      <a:close/>
                      <a:moveTo>
                        <a:pt x="54" y="345"/>
                      </a:moveTo>
                      <a:lnTo>
                        <a:pt x="39" y="361"/>
                      </a:lnTo>
                      <a:lnTo>
                        <a:pt x="37" y="361"/>
                      </a:lnTo>
                      <a:lnTo>
                        <a:pt x="36" y="361"/>
                      </a:lnTo>
                      <a:lnTo>
                        <a:pt x="34" y="361"/>
                      </a:lnTo>
                      <a:lnTo>
                        <a:pt x="33" y="361"/>
                      </a:lnTo>
                      <a:lnTo>
                        <a:pt x="33" y="360"/>
                      </a:lnTo>
                      <a:lnTo>
                        <a:pt x="31" y="358"/>
                      </a:lnTo>
                      <a:lnTo>
                        <a:pt x="33" y="357"/>
                      </a:lnTo>
                      <a:lnTo>
                        <a:pt x="33" y="355"/>
                      </a:lnTo>
                      <a:lnTo>
                        <a:pt x="48" y="340"/>
                      </a:lnTo>
                      <a:lnTo>
                        <a:pt x="49" y="339"/>
                      </a:lnTo>
                      <a:lnTo>
                        <a:pt x="50" y="339"/>
                      </a:lnTo>
                      <a:lnTo>
                        <a:pt x="51" y="339"/>
                      </a:lnTo>
                      <a:lnTo>
                        <a:pt x="54" y="339"/>
                      </a:lnTo>
                      <a:lnTo>
                        <a:pt x="54" y="340"/>
                      </a:lnTo>
                      <a:lnTo>
                        <a:pt x="54" y="342"/>
                      </a:lnTo>
                      <a:lnTo>
                        <a:pt x="54" y="344"/>
                      </a:lnTo>
                      <a:lnTo>
                        <a:pt x="54" y="345"/>
                      </a:lnTo>
                      <a:close/>
                      <a:moveTo>
                        <a:pt x="19" y="382"/>
                      </a:moveTo>
                      <a:lnTo>
                        <a:pt x="6" y="395"/>
                      </a:lnTo>
                      <a:lnTo>
                        <a:pt x="4" y="397"/>
                      </a:lnTo>
                      <a:lnTo>
                        <a:pt x="3" y="397"/>
                      </a:lnTo>
                      <a:lnTo>
                        <a:pt x="2" y="397"/>
                      </a:lnTo>
                      <a:lnTo>
                        <a:pt x="1" y="395"/>
                      </a:lnTo>
                      <a:lnTo>
                        <a:pt x="0" y="394"/>
                      </a:lnTo>
                      <a:lnTo>
                        <a:pt x="0" y="393"/>
                      </a:lnTo>
                      <a:lnTo>
                        <a:pt x="0" y="392"/>
                      </a:lnTo>
                      <a:lnTo>
                        <a:pt x="1" y="391"/>
                      </a:lnTo>
                      <a:lnTo>
                        <a:pt x="13" y="378"/>
                      </a:lnTo>
                      <a:lnTo>
                        <a:pt x="14" y="377"/>
                      </a:lnTo>
                      <a:lnTo>
                        <a:pt x="15" y="377"/>
                      </a:lnTo>
                      <a:lnTo>
                        <a:pt x="17" y="377"/>
                      </a:lnTo>
                      <a:lnTo>
                        <a:pt x="19" y="377"/>
                      </a:lnTo>
                      <a:lnTo>
                        <a:pt x="19" y="378"/>
                      </a:lnTo>
                      <a:lnTo>
                        <a:pt x="20" y="380"/>
                      </a:lnTo>
                      <a:lnTo>
                        <a:pt x="19" y="381"/>
                      </a:lnTo>
                      <a:lnTo>
                        <a:pt x="19" y="382"/>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4" name="Freeform 78"/>
                <p:cNvSpPr>
                  <a:spLocks noEditPoints="1"/>
                </p:cNvSpPr>
                <p:nvPr/>
              </p:nvSpPr>
              <p:spPr bwMode="auto">
                <a:xfrm>
                  <a:off x="4177" y="2833"/>
                  <a:ext cx="629" cy="411"/>
                </a:xfrm>
                <a:custGeom>
                  <a:avLst/>
                  <a:gdLst>
                    <a:gd name="T0" fmla="*/ 25 w 629"/>
                    <a:gd name="T1" fmla="*/ 16 h 411"/>
                    <a:gd name="T2" fmla="*/ 20 w 629"/>
                    <a:gd name="T3" fmla="*/ 19 h 411"/>
                    <a:gd name="T4" fmla="*/ 0 w 629"/>
                    <a:gd name="T5" fmla="*/ 2 h 411"/>
                    <a:gd name="T6" fmla="*/ 5 w 629"/>
                    <a:gd name="T7" fmla="*/ 1 h 411"/>
                    <a:gd name="T8" fmla="*/ 68 w 629"/>
                    <a:gd name="T9" fmla="*/ 44 h 411"/>
                    <a:gd name="T10" fmla="*/ 63 w 629"/>
                    <a:gd name="T11" fmla="*/ 47 h 411"/>
                    <a:gd name="T12" fmla="*/ 44 w 629"/>
                    <a:gd name="T13" fmla="*/ 30 h 411"/>
                    <a:gd name="T14" fmla="*/ 48 w 629"/>
                    <a:gd name="T15" fmla="*/ 29 h 411"/>
                    <a:gd name="T16" fmla="*/ 112 w 629"/>
                    <a:gd name="T17" fmla="*/ 73 h 411"/>
                    <a:gd name="T18" fmla="*/ 106 w 629"/>
                    <a:gd name="T19" fmla="*/ 75 h 411"/>
                    <a:gd name="T20" fmla="*/ 86 w 629"/>
                    <a:gd name="T21" fmla="*/ 57 h 411"/>
                    <a:gd name="T22" fmla="*/ 92 w 629"/>
                    <a:gd name="T23" fmla="*/ 57 h 411"/>
                    <a:gd name="T24" fmla="*/ 154 w 629"/>
                    <a:gd name="T25" fmla="*/ 101 h 411"/>
                    <a:gd name="T26" fmla="*/ 150 w 629"/>
                    <a:gd name="T27" fmla="*/ 103 h 411"/>
                    <a:gd name="T28" fmla="*/ 130 w 629"/>
                    <a:gd name="T29" fmla="*/ 86 h 411"/>
                    <a:gd name="T30" fmla="*/ 134 w 629"/>
                    <a:gd name="T31" fmla="*/ 84 h 411"/>
                    <a:gd name="T32" fmla="*/ 198 w 629"/>
                    <a:gd name="T33" fmla="*/ 128 h 411"/>
                    <a:gd name="T34" fmla="*/ 192 w 629"/>
                    <a:gd name="T35" fmla="*/ 131 h 411"/>
                    <a:gd name="T36" fmla="*/ 173 w 629"/>
                    <a:gd name="T37" fmla="*/ 114 h 411"/>
                    <a:gd name="T38" fmla="*/ 178 w 629"/>
                    <a:gd name="T39" fmla="*/ 113 h 411"/>
                    <a:gd name="T40" fmla="*/ 241 w 629"/>
                    <a:gd name="T41" fmla="*/ 156 h 411"/>
                    <a:gd name="T42" fmla="*/ 235 w 629"/>
                    <a:gd name="T43" fmla="*/ 159 h 411"/>
                    <a:gd name="T44" fmla="*/ 215 w 629"/>
                    <a:gd name="T45" fmla="*/ 142 h 411"/>
                    <a:gd name="T46" fmla="*/ 221 w 629"/>
                    <a:gd name="T47" fmla="*/ 141 h 411"/>
                    <a:gd name="T48" fmla="*/ 285 w 629"/>
                    <a:gd name="T49" fmla="*/ 184 h 411"/>
                    <a:gd name="T50" fmla="*/ 279 w 629"/>
                    <a:gd name="T51" fmla="*/ 187 h 411"/>
                    <a:gd name="T52" fmla="*/ 259 w 629"/>
                    <a:gd name="T53" fmla="*/ 170 h 411"/>
                    <a:gd name="T54" fmla="*/ 264 w 629"/>
                    <a:gd name="T55" fmla="*/ 169 h 411"/>
                    <a:gd name="T56" fmla="*/ 327 w 629"/>
                    <a:gd name="T57" fmla="*/ 213 h 411"/>
                    <a:gd name="T58" fmla="*/ 321 w 629"/>
                    <a:gd name="T59" fmla="*/ 215 h 411"/>
                    <a:gd name="T60" fmla="*/ 302 w 629"/>
                    <a:gd name="T61" fmla="*/ 198 h 411"/>
                    <a:gd name="T62" fmla="*/ 307 w 629"/>
                    <a:gd name="T63" fmla="*/ 197 h 411"/>
                    <a:gd name="T64" fmla="*/ 371 w 629"/>
                    <a:gd name="T65" fmla="*/ 241 h 411"/>
                    <a:gd name="T66" fmla="*/ 365 w 629"/>
                    <a:gd name="T67" fmla="*/ 243 h 411"/>
                    <a:gd name="T68" fmla="*/ 346 w 629"/>
                    <a:gd name="T69" fmla="*/ 226 h 411"/>
                    <a:gd name="T70" fmla="*/ 351 w 629"/>
                    <a:gd name="T71" fmla="*/ 224 h 411"/>
                    <a:gd name="T72" fmla="*/ 414 w 629"/>
                    <a:gd name="T73" fmla="*/ 269 h 411"/>
                    <a:gd name="T74" fmla="*/ 408 w 629"/>
                    <a:gd name="T75" fmla="*/ 271 h 411"/>
                    <a:gd name="T76" fmla="*/ 388 w 629"/>
                    <a:gd name="T77" fmla="*/ 254 h 411"/>
                    <a:gd name="T78" fmla="*/ 394 w 629"/>
                    <a:gd name="T79" fmla="*/ 253 h 411"/>
                    <a:gd name="T80" fmla="*/ 457 w 629"/>
                    <a:gd name="T81" fmla="*/ 296 h 411"/>
                    <a:gd name="T82" fmla="*/ 452 w 629"/>
                    <a:gd name="T83" fmla="*/ 300 h 411"/>
                    <a:gd name="T84" fmla="*/ 432 w 629"/>
                    <a:gd name="T85" fmla="*/ 282 h 411"/>
                    <a:gd name="T86" fmla="*/ 437 w 629"/>
                    <a:gd name="T87" fmla="*/ 281 h 411"/>
                    <a:gd name="T88" fmla="*/ 500 w 629"/>
                    <a:gd name="T89" fmla="*/ 324 h 411"/>
                    <a:gd name="T90" fmla="*/ 494 w 629"/>
                    <a:gd name="T91" fmla="*/ 327 h 411"/>
                    <a:gd name="T92" fmla="*/ 475 w 629"/>
                    <a:gd name="T93" fmla="*/ 310 h 411"/>
                    <a:gd name="T94" fmla="*/ 480 w 629"/>
                    <a:gd name="T95" fmla="*/ 309 h 411"/>
                    <a:gd name="T96" fmla="*/ 544 w 629"/>
                    <a:gd name="T97" fmla="*/ 353 h 411"/>
                    <a:gd name="T98" fmla="*/ 538 w 629"/>
                    <a:gd name="T99" fmla="*/ 355 h 411"/>
                    <a:gd name="T100" fmla="*/ 518 w 629"/>
                    <a:gd name="T101" fmla="*/ 338 h 411"/>
                    <a:gd name="T102" fmla="*/ 524 w 629"/>
                    <a:gd name="T103" fmla="*/ 337 h 411"/>
                    <a:gd name="T104" fmla="*/ 586 w 629"/>
                    <a:gd name="T105" fmla="*/ 381 h 411"/>
                    <a:gd name="T106" fmla="*/ 581 w 629"/>
                    <a:gd name="T107" fmla="*/ 383 h 411"/>
                    <a:gd name="T108" fmla="*/ 561 w 629"/>
                    <a:gd name="T109" fmla="*/ 367 h 411"/>
                    <a:gd name="T110" fmla="*/ 566 w 629"/>
                    <a:gd name="T111" fmla="*/ 365 h 411"/>
                    <a:gd name="T112" fmla="*/ 629 w 629"/>
                    <a:gd name="T113" fmla="*/ 409 h 411"/>
                    <a:gd name="T114" fmla="*/ 623 w 629"/>
                    <a:gd name="T115" fmla="*/ 411 h 411"/>
                    <a:gd name="T116" fmla="*/ 605 w 629"/>
                    <a:gd name="T117" fmla="*/ 394 h 411"/>
                    <a:gd name="T118" fmla="*/ 609 w 629"/>
                    <a:gd name="T119" fmla="*/ 392 h 4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9" h="411">
                      <a:moveTo>
                        <a:pt x="5" y="1"/>
                      </a:moveTo>
                      <a:lnTo>
                        <a:pt x="24" y="13"/>
                      </a:lnTo>
                      <a:lnTo>
                        <a:pt x="25" y="14"/>
                      </a:lnTo>
                      <a:lnTo>
                        <a:pt x="25" y="15"/>
                      </a:lnTo>
                      <a:lnTo>
                        <a:pt x="25" y="16"/>
                      </a:lnTo>
                      <a:lnTo>
                        <a:pt x="25" y="17"/>
                      </a:lnTo>
                      <a:lnTo>
                        <a:pt x="24" y="19"/>
                      </a:lnTo>
                      <a:lnTo>
                        <a:pt x="23" y="20"/>
                      </a:lnTo>
                      <a:lnTo>
                        <a:pt x="21" y="20"/>
                      </a:lnTo>
                      <a:lnTo>
                        <a:pt x="20" y="19"/>
                      </a:lnTo>
                      <a:lnTo>
                        <a:pt x="1" y="7"/>
                      </a:lnTo>
                      <a:lnTo>
                        <a:pt x="0" y="6"/>
                      </a:lnTo>
                      <a:lnTo>
                        <a:pt x="0" y="5"/>
                      </a:lnTo>
                      <a:lnTo>
                        <a:pt x="0" y="3"/>
                      </a:lnTo>
                      <a:lnTo>
                        <a:pt x="0" y="2"/>
                      </a:lnTo>
                      <a:lnTo>
                        <a:pt x="1" y="1"/>
                      </a:lnTo>
                      <a:lnTo>
                        <a:pt x="3" y="0"/>
                      </a:lnTo>
                      <a:lnTo>
                        <a:pt x="4" y="0"/>
                      </a:lnTo>
                      <a:lnTo>
                        <a:pt x="5" y="1"/>
                      </a:lnTo>
                      <a:close/>
                      <a:moveTo>
                        <a:pt x="48" y="29"/>
                      </a:moveTo>
                      <a:lnTo>
                        <a:pt x="67" y="41"/>
                      </a:lnTo>
                      <a:lnTo>
                        <a:pt x="68" y="42"/>
                      </a:lnTo>
                      <a:lnTo>
                        <a:pt x="68" y="43"/>
                      </a:lnTo>
                      <a:lnTo>
                        <a:pt x="68" y="44"/>
                      </a:lnTo>
                      <a:lnTo>
                        <a:pt x="68" y="46"/>
                      </a:lnTo>
                      <a:lnTo>
                        <a:pt x="67" y="47"/>
                      </a:lnTo>
                      <a:lnTo>
                        <a:pt x="66" y="48"/>
                      </a:lnTo>
                      <a:lnTo>
                        <a:pt x="64" y="48"/>
                      </a:lnTo>
                      <a:lnTo>
                        <a:pt x="63" y="47"/>
                      </a:lnTo>
                      <a:lnTo>
                        <a:pt x="45" y="35"/>
                      </a:lnTo>
                      <a:lnTo>
                        <a:pt x="44" y="34"/>
                      </a:lnTo>
                      <a:lnTo>
                        <a:pt x="43" y="33"/>
                      </a:lnTo>
                      <a:lnTo>
                        <a:pt x="43" y="32"/>
                      </a:lnTo>
                      <a:lnTo>
                        <a:pt x="44" y="30"/>
                      </a:lnTo>
                      <a:lnTo>
                        <a:pt x="45" y="29"/>
                      </a:lnTo>
                      <a:lnTo>
                        <a:pt x="46" y="28"/>
                      </a:lnTo>
                      <a:lnTo>
                        <a:pt x="47" y="28"/>
                      </a:lnTo>
                      <a:lnTo>
                        <a:pt x="48" y="29"/>
                      </a:lnTo>
                      <a:close/>
                      <a:moveTo>
                        <a:pt x="92" y="57"/>
                      </a:moveTo>
                      <a:lnTo>
                        <a:pt x="110" y="69"/>
                      </a:lnTo>
                      <a:lnTo>
                        <a:pt x="111" y="70"/>
                      </a:lnTo>
                      <a:lnTo>
                        <a:pt x="112" y="72"/>
                      </a:lnTo>
                      <a:lnTo>
                        <a:pt x="112" y="73"/>
                      </a:lnTo>
                      <a:lnTo>
                        <a:pt x="111" y="74"/>
                      </a:lnTo>
                      <a:lnTo>
                        <a:pt x="110" y="75"/>
                      </a:lnTo>
                      <a:lnTo>
                        <a:pt x="108" y="75"/>
                      </a:lnTo>
                      <a:lnTo>
                        <a:pt x="107" y="75"/>
                      </a:lnTo>
                      <a:lnTo>
                        <a:pt x="106" y="75"/>
                      </a:lnTo>
                      <a:lnTo>
                        <a:pt x="87" y="63"/>
                      </a:lnTo>
                      <a:lnTo>
                        <a:pt x="86" y="62"/>
                      </a:lnTo>
                      <a:lnTo>
                        <a:pt x="86" y="61"/>
                      </a:lnTo>
                      <a:lnTo>
                        <a:pt x="86" y="60"/>
                      </a:lnTo>
                      <a:lnTo>
                        <a:pt x="86" y="57"/>
                      </a:lnTo>
                      <a:lnTo>
                        <a:pt x="87" y="56"/>
                      </a:lnTo>
                      <a:lnTo>
                        <a:pt x="88" y="56"/>
                      </a:lnTo>
                      <a:lnTo>
                        <a:pt x="91" y="56"/>
                      </a:lnTo>
                      <a:lnTo>
                        <a:pt x="92" y="57"/>
                      </a:lnTo>
                      <a:close/>
                      <a:moveTo>
                        <a:pt x="134" y="84"/>
                      </a:moveTo>
                      <a:lnTo>
                        <a:pt x="153" y="97"/>
                      </a:lnTo>
                      <a:lnTo>
                        <a:pt x="154" y="97"/>
                      </a:lnTo>
                      <a:lnTo>
                        <a:pt x="154" y="99"/>
                      </a:lnTo>
                      <a:lnTo>
                        <a:pt x="154" y="101"/>
                      </a:lnTo>
                      <a:lnTo>
                        <a:pt x="154" y="102"/>
                      </a:lnTo>
                      <a:lnTo>
                        <a:pt x="153" y="103"/>
                      </a:lnTo>
                      <a:lnTo>
                        <a:pt x="152" y="103"/>
                      </a:lnTo>
                      <a:lnTo>
                        <a:pt x="151" y="103"/>
                      </a:lnTo>
                      <a:lnTo>
                        <a:pt x="150" y="103"/>
                      </a:lnTo>
                      <a:lnTo>
                        <a:pt x="131" y="92"/>
                      </a:lnTo>
                      <a:lnTo>
                        <a:pt x="130" y="90"/>
                      </a:lnTo>
                      <a:lnTo>
                        <a:pt x="130" y="89"/>
                      </a:lnTo>
                      <a:lnTo>
                        <a:pt x="130" y="87"/>
                      </a:lnTo>
                      <a:lnTo>
                        <a:pt x="130" y="86"/>
                      </a:lnTo>
                      <a:lnTo>
                        <a:pt x="131" y="84"/>
                      </a:lnTo>
                      <a:lnTo>
                        <a:pt x="132" y="84"/>
                      </a:lnTo>
                      <a:lnTo>
                        <a:pt x="133" y="84"/>
                      </a:lnTo>
                      <a:lnTo>
                        <a:pt x="134" y="84"/>
                      </a:lnTo>
                      <a:close/>
                      <a:moveTo>
                        <a:pt x="178" y="113"/>
                      </a:moveTo>
                      <a:lnTo>
                        <a:pt x="197" y="124"/>
                      </a:lnTo>
                      <a:lnTo>
                        <a:pt x="198" y="126"/>
                      </a:lnTo>
                      <a:lnTo>
                        <a:pt x="198" y="127"/>
                      </a:lnTo>
                      <a:lnTo>
                        <a:pt x="198" y="128"/>
                      </a:lnTo>
                      <a:lnTo>
                        <a:pt x="198" y="130"/>
                      </a:lnTo>
                      <a:lnTo>
                        <a:pt x="197" y="131"/>
                      </a:lnTo>
                      <a:lnTo>
                        <a:pt x="195" y="131"/>
                      </a:lnTo>
                      <a:lnTo>
                        <a:pt x="194" y="131"/>
                      </a:lnTo>
                      <a:lnTo>
                        <a:pt x="192" y="131"/>
                      </a:lnTo>
                      <a:lnTo>
                        <a:pt x="174" y="119"/>
                      </a:lnTo>
                      <a:lnTo>
                        <a:pt x="173" y="119"/>
                      </a:lnTo>
                      <a:lnTo>
                        <a:pt x="172" y="116"/>
                      </a:lnTo>
                      <a:lnTo>
                        <a:pt x="172" y="115"/>
                      </a:lnTo>
                      <a:lnTo>
                        <a:pt x="173" y="114"/>
                      </a:lnTo>
                      <a:lnTo>
                        <a:pt x="174" y="113"/>
                      </a:lnTo>
                      <a:lnTo>
                        <a:pt x="175" y="113"/>
                      </a:lnTo>
                      <a:lnTo>
                        <a:pt x="177" y="113"/>
                      </a:lnTo>
                      <a:lnTo>
                        <a:pt x="178" y="113"/>
                      </a:lnTo>
                      <a:close/>
                      <a:moveTo>
                        <a:pt x="221" y="141"/>
                      </a:moveTo>
                      <a:lnTo>
                        <a:pt x="240" y="153"/>
                      </a:lnTo>
                      <a:lnTo>
                        <a:pt x="240" y="154"/>
                      </a:lnTo>
                      <a:lnTo>
                        <a:pt x="241" y="155"/>
                      </a:lnTo>
                      <a:lnTo>
                        <a:pt x="241" y="156"/>
                      </a:lnTo>
                      <a:lnTo>
                        <a:pt x="240" y="159"/>
                      </a:lnTo>
                      <a:lnTo>
                        <a:pt x="238" y="160"/>
                      </a:lnTo>
                      <a:lnTo>
                        <a:pt x="237" y="160"/>
                      </a:lnTo>
                      <a:lnTo>
                        <a:pt x="235" y="159"/>
                      </a:lnTo>
                      <a:lnTo>
                        <a:pt x="217" y="147"/>
                      </a:lnTo>
                      <a:lnTo>
                        <a:pt x="215" y="146"/>
                      </a:lnTo>
                      <a:lnTo>
                        <a:pt x="215" y="144"/>
                      </a:lnTo>
                      <a:lnTo>
                        <a:pt x="215" y="143"/>
                      </a:lnTo>
                      <a:lnTo>
                        <a:pt x="215" y="142"/>
                      </a:lnTo>
                      <a:lnTo>
                        <a:pt x="217" y="141"/>
                      </a:lnTo>
                      <a:lnTo>
                        <a:pt x="218" y="141"/>
                      </a:lnTo>
                      <a:lnTo>
                        <a:pt x="220" y="140"/>
                      </a:lnTo>
                      <a:lnTo>
                        <a:pt x="221" y="141"/>
                      </a:lnTo>
                      <a:close/>
                      <a:moveTo>
                        <a:pt x="264" y="169"/>
                      </a:moveTo>
                      <a:lnTo>
                        <a:pt x="282" y="181"/>
                      </a:lnTo>
                      <a:lnTo>
                        <a:pt x="284" y="182"/>
                      </a:lnTo>
                      <a:lnTo>
                        <a:pt x="285" y="183"/>
                      </a:lnTo>
                      <a:lnTo>
                        <a:pt x="285" y="184"/>
                      </a:lnTo>
                      <a:lnTo>
                        <a:pt x="284" y="186"/>
                      </a:lnTo>
                      <a:lnTo>
                        <a:pt x="282" y="187"/>
                      </a:lnTo>
                      <a:lnTo>
                        <a:pt x="281" y="188"/>
                      </a:lnTo>
                      <a:lnTo>
                        <a:pt x="280" y="188"/>
                      </a:lnTo>
                      <a:lnTo>
                        <a:pt x="279" y="187"/>
                      </a:lnTo>
                      <a:lnTo>
                        <a:pt x="260" y="175"/>
                      </a:lnTo>
                      <a:lnTo>
                        <a:pt x="259" y="174"/>
                      </a:lnTo>
                      <a:lnTo>
                        <a:pt x="259" y="173"/>
                      </a:lnTo>
                      <a:lnTo>
                        <a:pt x="259" y="171"/>
                      </a:lnTo>
                      <a:lnTo>
                        <a:pt x="259" y="170"/>
                      </a:lnTo>
                      <a:lnTo>
                        <a:pt x="260" y="169"/>
                      </a:lnTo>
                      <a:lnTo>
                        <a:pt x="261" y="168"/>
                      </a:lnTo>
                      <a:lnTo>
                        <a:pt x="262" y="168"/>
                      </a:lnTo>
                      <a:lnTo>
                        <a:pt x="264" y="169"/>
                      </a:lnTo>
                      <a:close/>
                      <a:moveTo>
                        <a:pt x="307" y="197"/>
                      </a:moveTo>
                      <a:lnTo>
                        <a:pt x="326" y="209"/>
                      </a:lnTo>
                      <a:lnTo>
                        <a:pt x="327" y="210"/>
                      </a:lnTo>
                      <a:lnTo>
                        <a:pt x="327" y="211"/>
                      </a:lnTo>
                      <a:lnTo>
                        <a:pt x="327" y="213"/>
                      </a:lnTo>
                      <a:lnTo>
                        <a:pt x="327" y="214"/>
                      </a:lnTo>
                      <a:lnTo>
                        <a:pt x="326" y="215"/>
                      </a:lnTo>
                      <a:lnTo>
                        <a:pt x="325" y="216"/>
                      </a:lnTo>
                      <a:lnTo>
                        <a:pt x="324" y="216"/>
                      </a:lnTo>
                      <a:lnTo>
                        <a:pt x="321" y="215"/>
                      </a:lnTo>
                      <a:lnTo>
                        <a:pt x="304" y="203"/>
                      </a:lnTo>
                      <a:lnTo>
                        <a:pt x="302" y="202"/>
                      </a:lnTo>
                      <a:lnTo>
                        <a:pt x="301" y="201"/>
                      </a:lnTo>
                      <a:lnTo>
                        <a:pt x="301" y="200"/>
                      </a:lnTo>
                      <a:lnTo>
                        <a:pt x="302" y="198"/>
                      </a:lnTo>
                      <a:lnTo>
                        <a:pt x="304" y="197"/>
                      </a:lnTo>
                      <a:lnTo>
                        <a:pt x="305" y="196"/>
                      </a:lnTo>
                      <a:lnTo>
                        <a:pt x="306" y="196"/>
                      </a:lnTo>
                      <a:lnTo>
                        <a:pt x="307" y="197"/>
                      </a:lnTo>
                      <a:close/>
                      <a:moveTo>
                        <a:pt x="351" y="224"/>
                      </a:moveTo>
                      <a:lnTo>
                        <a:pt x="369" y="237"/>
                      </a:lnTo>
                      <a:lnTo>
                        <a:pt x="371" y="240"/>
                      </a:lnTo>
                      <a:lnTo>
                        <a:pt x="371" y="241"/>
                      </a:lnTo>
                      <a:lnTo>
                        <a:pt x="371" y="242"/>
                      </a:lnTo>
                      <a:lnTo>
                        <a:pt x="369" y="243"/>
                      </a:lnTo>
                      <a:lnTo>
                        <a:pt x="368" y="243"/>
                      </a:lnTo>
                      <a:lnTo>
                        <a:pt x="366" y="243"/>
                      </a:lnTo>
                      <a:lnTo>
                        <a:pt x="365" y="243"/>
                      </a:lnTo>
                      <a:lnTo>
                        <a:pt x="346" y="231"/>
                      </a:lnTo>
                      <a:lnTo>
                        <a:pt x="346" y="230"/>
                      </a:lnTo>
                      <a:lnTo>
                        <a:pt x="345" y="229"/>
                      </a:lnTo>
                      <a:lnTo>
                        <a:pt x="345" y="228"/>
                      </a:lnTo>
                      <a:lnTo>
                        <a:pt x="346" y="226"/>
                      </a:lnTo>
                      <a:lnTo>
                        <a:pt x="346" y="224"/>
                      </a:lnTo>
                      <a:lnTo>
                        <a:pt x="347" y="224"/>
                      </a:lnTo>
                      <a:lnTo>
                        <a:pt x="350" y="224"/>
                      </a:lnTo>
                      <a:lnTo>
                        <a:pt x="351" y="224"/>
                      </a:lnTo>
                      <a:close/>
                      <a:moveTo>
                        <a:pt x="394" y="253"/>
                      </a:moveTo>
                      <a:lnTo>
                        <a:pt x="412" y="266"/>
                      </a:lnTo>
                      <a:lnTo>
                        <a:pt x="413" y="266"/>
                      </a:lnTo>
                      <a:lnTo>
                        <a:pt x="414" y="267"/>
                      </a:lnTo>
                      <a:lnTo>
                        <a:pt x="414" y="269"/>
                      </a:lnTo>
                      <a:lnTo>
                        <a:pt x="413" y="270"/>
                      </a:lnTo>
                      <a:lnTo>
                        <a:pt x="412" y="271"/>
                      </a:lnTo>
                      <a:lnTo>
                        <a:pt x="411" y="271"/>
                      </a:lnTo>
                      <a:lnTo>
                        <a:pt x="409" y="271"/>
                      </a:lnTo>
                      <a:lnTo>
                        <a:pt x="408" y="271"/>
                      </a:lnTo>
                      <a:lnTo>
                        <a:pt x="389" y="260"/>
                      </a:lnTo>
                      <a:lnTo>
                        <a:pt x="388" y="258"/>
                      </a:lnTo>
                      <a:lnTo>
                        <a:pt x="388" y="257"/>
                      </a:lnTo>
                      <a:lnTo>
                        <a:pt x="388" y="255"/>
                      </a:lnTo>
                      <a:lnTo>
                        <a:pt x="388" y="254"/>
                      </a:lnTo>
                      <a:lnTo>
                        <a:pt x="389" y="253"/>
                      </a:lnTo>
                      <a:lnTo>
                        <a:pt x="391" y="253"/>
                      </a:lnTo>
                      <a:lnTo>
                        <a:pt x="392" y="253"/>
                      </a:lnTo>
                      <a:lnTo>
                        <a:pt x="394" y="253"/>
                      </a:lnTo>
                      <a:close/>
                      <a:moveTo>
                        <a:pt x="437" y="281"/>
                      </a:moveTo>
                      <a:lnTo>
                        <a:pt x="455" y="293"/>
                      </a:lnTo>
                      <a:lnTo>
                        <a:pt x="457" y="294"/>
                      </a:lnTo>
                      <a:lnTo>
                        <a:pt x="457" y="295"/>
                      </a:lnTo>
                      <a:lnTo>
                        <a:pt x="457" y="296"/>
                      </a:lnTo>
                      <a:lnTo>
                        <a:pt x="457" y="298"/>
                      </a:lnTo>
                      <a:lnTo>
                        <a:pt x="455" y="300"/>
                      </a:lnTo>
                      <a:lnTo>
                        <a:pt x="454" y="300"/>
                      </a:lnTo>
                      <a:lnTo>
                        <a:pt x="453" y="300"/>
                      </a:lnTo>
                      <a:lnTo>
                        <a:pt x="452" y="300"/>
                      </a:lnTo>
                      <a:lnTo>
                        <a:pt x="433" y="287"/>
                      </a:lnTo>
                      <a:lnTo>
                        <a:pt x="432" y="285"/>
                      </a:lnTo>
                      <a:lnTo>
                        <a:pt x="431" y="284"/>
                      </a:lnTo>
                      <a:lnTo>
                        <a:pt x="431" y="283"/>
                      </a:lnTo>
                      <a:lnTo>
                        <a:pt x="432" y="282"/>
                      </a:lnTo>
                      <a:lnTo>
                        <a:pt x="433" y="281"/>
                      </a:lnTo>
                      <a:lnTo>
                        <a:pt x="434" y="281"/>
                      </a:lnTo>
                      <a:lnTo>
                        <a:pt x="435" y="281"/>
                      </a:lnTo>
                      <a:lnTo>
                        <a:pt x="437" y="281"/>
                      </a:lnTo>
                      <a:close/>
                      <a:moveTo>
                        <a:pt x="480" y="309"/>
                      </a:moveTo>
                      <a:lnTo>
                        <a:pt x="499" y="321"/>
                      </a:lnTo>
                      <a:lnTo>
                        <a:pt x="500" y="322"/>
                      </a:lnTo>
                      <a:lnTo>
                        <a:pt x="500" y="323"/>
                      </a:lnTo>
                      <a:lnTo>
                        <a:pt x="500" y="324"/>
                      </a:lnTo>
                      <a:lnTo>
                        <a:pt x="500" y="325"/>
                      </a:lnTo>
                      <a:lnTo>
                        <a:pt x="499" y="327"/>
                      </a:lnTo>
                      <a:lnTo>
                        <a:pt x="498" y="328"/>
                      </a:lnTo>
                      <a:lnTo>
                        <a:pt x="495" y="328"/>
                      </a:lnTo>
                      <a:lnTo>
                        <a:pt x="494" y="327"/>
                      </a:lnTo>
                      <a:lnTo>
                        <a:pt x="477" y="315"/>
                      </a:lnTo>
                      <a:lnTo>
                        <a:pt x="475" y="314"/>
                      </a:lnTo>
                      <a:lnTo>
                        <a:pt x="474" y="313"/>
                      </a:lnTo>
                      <a:lnTo>
                        <a:pt x="474" y="311"/>
                      </a:lnTo>
                      <a:lnTo>
                        <a:pt x="475" y="310"/>
                      </a:lnTo>
                      <a:lnTo>
                        <a:pt x="475" y="309"/>
                      </a:lnTo>
                      <a:lnTo>
                        <a:pt x="478" y="308"/>
                      </a:lnTo>
                      <a:lnTo>
                        <a:pt x="479" y="308"/>
                      </a:lnTo>
                      <a:lnTo>
                        <a:pt x="480" y="309"/>
                      </a:lnTo>
                      <a:close/>
                      <a:moveTo>
                        <a:pt x="524" y="337"/>
                      </a:moveTo>
                      <a:lnTo>
                        <a:pt x="541" y="349"/>
                      </a:lnTo>
                      <a:lnTo>
                        <a:pt x="542" y="350"/>
                      </a:lnTo>
                      <a:lnTo>
                        <a:pt x="544" y="351"/>
                      </a:lnTo>
                      <a:lnTo>
                        <a:pt x="544" y="353"/>
                      </a:lnTo>
                      <a:lnTo>
                        <a:pt x="542" y="354"/>
                      </a:lnTo>
                      <a:lnTo>
                        <a:pt x="541" y="355"/>
                      </a:lnTo>
                      <a:lnTo>
                        <a:pt x="540" y="356"/>
                      </a:lnTo>
                      <a:lnTo>
                        <a:pt x="539" y="356"/>
                      </a:lnTo>
                      <a:lnTo>
                        <a:pt x="538" y="355"/>
                      </a:lnTo>
                      <a:lnTo>
                        <a:pt x="519" y="343"/>
                      </a:lnTo>
                      <a:lnTo>
                        <a:pt x="518" y="342"/>
                      </a:lnTo>
                      <a:lnTo>
                        <a:pt x="518" y="341"/>
                      </a:lnTo>
                      <a:lnTo>
                        <a:pt x="518" y="340"/>
                      </a:lnTo>
                      <a:lnTo>
                        <a:pt x="518" y="338"/>
                      </a:lnTo>
                      <a:lnTo>
                        <a:pt x="519" y="337"/>
                      </a:lnTo>
                      <a:lnTo>
                        <a:pt x="520" y="336"/>
                      </a:lnTo>
                      <a:lnTo>
                        <a:pt x="521" y="336"/>
                      </a:lnTo>
                      <a:lnTo>
                        <a:pt x="524" y="337"/>
                      </a:lnTo>
                      <a:close/>
                      <a:moveTo>
                        <a:pt x="566" y="365"/>
                      </a:moveTo>
                      <a:lnTo>
                        <a:pt x="585" y="377"/>
                      </a:lnTo>
                      <a:lnTo>
                        <a:pt x="586" y="378"/>
                      </a:lnTo>
                      <a:lnTo>
                        <a:pt x="586" y="380"/>
                      </a:lnTo>
                      <a:lnTo>
                        <a:pt x="586" y="381"/>
                      </a:lnTo>
                      <a:lnTo>
                        <a:pt x="586" y="382"/>
                      </a:lnTo>
                      <a:lnTo>
                        <a:pt x="585" y="383"/>
                      </a:lnTo>
                      <a:lnTo>
                        <a:pt x="584" y="383"/>
                      </a:lnTo>
                      <a:lnTo>
                        <a:pt x="582" y="383"/>
                      </a:lnTo>
                      <a:lnTo>
                        <a:pt x="581" y="383"/>
                      </a:lnTo>
                      <a:lnTo>
                        <a:pt x="562" y="371"/>
                      </a:lnTo>
                      <a:lnTo>
                        <a:pt x="561" y="370"/>
                      </a:lnTo>
                      <a:lnTo>
                        <a:pt x="561" y="369"/>
                      </a:lnTo>
                      <a:lnTo>
                        <a:pt x="560" y="368"/>
                      </a:lnTo>
                      <a:lnTo>
                        <a:pt x="561" y="367"/>
                      </a:lnTo>
                      <a:lnTo>
                        <a:pt x="562" y="365"/>
                      </a:lnTo>
                      <a:lnTo>
                        <a:pt x="564" y="364"/>
                      </a:lnTo>
                      <a:lnTo>
                        <a:pt x="565" y="364"/>
                      </a:lnTo>
                      <a:lnTo>
                        <a:pt x="566" y="365"/>
                      </a:lnTo>
                      <a:close/>
                      <a:moveTo>
                        <a:pt x="609" y="392"/>
                      </a:moveTo>
                      <a:lnTo>
                        <a:pt x="628" y="405"/>
                      </a:lnTo>
                      <a:lnTo>
                        <a:pt x="629" y="405"/>
                      </a:lnTo>
                      <a:lnTo>
                        <a:pt x="629" y="408"/>
                      </a:lnTo>
                      <a:lnTo>
                        <a:pt x="629" y="409"/>
                      </a:lnTo>
                      <a:lnTo>
                        <a:pt x="629" y="410"/>
                      </a:lnTo>
                      <a:lnTo>
                        <a:pt x="628" y="411"/>
                      </a:lnTo>
                      <a:lnTo>
                        <a:pt x="627" y="411"/>
                      </a:lnTo>
                      <a:lnTo>
                        <a:pt x="625" y="411"/>
                      </a:lnTo>
                      <a:lnTo>
                        <a:pt x="623" y="411"/>
                      </a:lnTo>
                      <a:lnTo>
                        <a:pt x="606" y="400"/>
                      </a:lnTo>
                      <a:lnTo>
                        <a:pt x="605" y="398"/>
                      </a:lnTo>
                      <a:lnTo>
                        <a:pt x="603" y="397"/>
                      </a:lnTo>
                      <a:lnTo>
                        <a:pt x="603" y="395"/>
                      </a:lnTo>
                      <a:lnTo>
                        <a:pt x="605" y="394"/>
                      </a:lnTo>
                      <a:lnTo>
                        <a:pt x="606" y="392"/>
                      </a:lnTo>
                      <a:lnTo>
                        <a:pt x="607" y="392"/>
                      </a:lnTo>
                      <a:lnTo>
                        <a:pt x="608" y="392"/>
                      </a:lnTo>
                      <a:lnTo>
                        <a:pt x="609" y="392"/>
                      </a:lnTo>
                      <a:close/>
                    </a:path>
                  </a:pathLst>
                </a:custGeom>
                <a:solidFill>
                  <a:srgbClr val="99CCCC"/>
                </a:solidFill>
                <a:ln w="1588">
                  <a:solidFill>
                    <a:srgbClr val="99CCCC"/>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5" name="Freeform 79"/>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6" name="Freeform 80"/>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7" name="Line 81"/>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78" name="Line 82"/>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79" name="Freeform 83"/>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0" name="Line 84"/>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1" name="Line 85"/>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2" name="Line 86"/>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3" name="Line 87"/>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4" name="Freeform 88"/>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5" name="Line 89"/>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6" name="Line 90"/>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7" name="Line 91"/>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288" name="Freeform 9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Freeform 93"/>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Freeform 9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Freeform 95"/>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Freeform 9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Freeform 97"/>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4" name="Freeform 9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5" name="Freeform 99"/>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 name="Freeform 10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 name="Freeform 101"/>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8" name="Freeform 10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9" name="Freeform 103"/>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0" name="Freeform 10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1" name="Freeform 105"/>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2" name="Freeform 10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3" name="Freeform 107"/>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Freeform 10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Freeform 109"/>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Freeform 110"/>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 name="Freeform 111"/>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8" name="Rectangle 112"/>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309" name="Rectangle 113"/>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310" name="Rectangle 114"/>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311" name="Rectangle 115"/>
                <p:cNvSpPr>
                  <a:spLocks noChangeArrowheads="1"/>
                </p:cNvSpPr>
                <p:nvPr/>
              </p:nvSpPr>
              <p:spPr bwMode="auto">
                <a:xfrm>
                  <a:off x="3962" y="2673"/>
                  <a:ext cx="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sz="25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 name="Rectangle 118"/>
                <p:cNvSpPr>
                  <a:spLocks noChangeArrowheads="1"/>
                </p:cNvSpPr>
                <p:nvPr/>
              </p:nvSpPr>
              <p:spPr bwMode="auto">
                <a:xfrm>
                  <a:off x="5396" y="2797"/>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3" name="Rectangle 119"/>
                <p:cNvSpPr>
                  <a:spLocks noChangeArrowheads="1"/>
                </p:cNvSpPr>
                <p:nvPr/>
              </p:nvSpPr>
              <p:spPr bwMode="auto">
                <a:xfrm>
                  <a:off x="5226" y="3781"/>
                  <a:ext cx="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sz="25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4" name="Rectangle 121"/>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5" name="Freeform 12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6" name="Freeform 123"/>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 name="Freeform 12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Freeform 125"/>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Freeform 12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Freeform 127"/>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Freeform 128"/>
                <p:cNvSpPr>
                  <a:spLocks noEditPoints="1"/>
                </p:cNvSpPr>
                <p:nvPr/>
              </p:nvSpPr>
              <p:spPr bwMode="auto">
                <a:xfrm>
                  <a:off x="4442" y="3245"/>
                  <a:ext cx="376" cy="241"/>
                </a:xfrm>
                <a:custGeom>
                  <a:avLst/>
                  <a:gdLst>
                    <a:gd name="T0" fmla="*/ 0 w 376"/>
                    <a:gd name="T1" fmla="*/ 225 h 241"/>
                    <a:gd name="T2" fmla="*/ 329 w 376"/>
                    <a:gd name="T3" fmla="*/ 18 h 241"/>
                    <a:gd name="T4" fmla="*/ 340 w 376"/>
                    <a:gd name="T5" fmla="*/ 35 h 241"/>
                    <a:gd name="T6" fmla="*/ 10 w 376"/>
                    <a:gd name="T7" fmla="*/ 241 h 241"/>
                    <a:gd name="T8" fmla="*/ 0 w 376"/>
                    <a:gd name="T9" fmla="*/ 225 h 241"/>
                    <a:gd name="T10" fmla="*/ 315 w 376"/>
                    <a:gd name="T11" fmla="*/ 15 h 241"/>
                    <a:gd name="T12" fmla="*/ 376 w 376"/>
                    <a:gd name="T13" fmla="*/ 0 h 241"/>
                    <a:gd name="T14" fmla="*/ 336 w 376"/>
                    <a:gd name="T15" fmla="*/ 49 h 241"/>
                    <a:gd name="T16" fmla="*/ 315 w 376"/>
                    <a:gd name="T17" fmla="*/ 15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6" h="241">
                      <a:moveTo>
                        <a:pt x="0" y="225"/>
                      </a:moveTo>
                      <a:lnTo>
                        <a:pt x="329" y="18"/>
                      </a:lnTo>
                      <a:lnTo>
                        <a:pt x="340" y="35"/>
                      </a:lnTo>
                      <a:lnTo>
                        <a:pt x="10" y="241"/>
                      </a:lnTo>
                      <a:lnTo>
                        <a:pt x="0" y="225"/>
                      </a:lnTo>
                      <a:close/>
                      <a:moveTo>
                        <a:pt x="315" y="15"/>
                      </a:moveTo>
                      <a:lnTo>
                        <a:pt x="376" y="0"/>
                      </a:lnTo>
                      <a:lnTo>
                        <a:pt x="336" y="49"/>
                      </a:lnTo>
                      <a:lnTo>
                        <a:pt x="315" y="15"/>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Freeform 129"/>
                <p:cNvSpPr>
                  <a:spLocks noEditPoints="1"/>
                </p:cNvSpPr>
                <p:nvPr/>
              </p:nvSpPr>
              <p:spPr bwMode="auto">
                <a:xfrm>
                  <a:off x="3714" y="3859"/>
                  <a:ext cx="454" cy="269"/>
                </a:xfrm>
                <a:custGeom>
                  <a:avLst/>
                  <a:gdLst>
                    <a:gd name="T0" fmla="*/ 0 w 454"/>
                    <a:gd name="T1" fmla="*/ 261 h 269"/>
                    <a:gd name="T2" fmla="*/ 34 w 454"/>
                    <a:gd name="T3" fmla="*/ 241 h 269"/>
                    <a:gd name="T4" fmla="*/ 39 w 454"/>
                    <a:gd name="T5" fmla="*/ 249 h 269"/>
                    <a:gd name="T6" fmla="*/ 5 w 454"/>
                    <a:gd name="T7" fmla="*/ 269 h 269"/>
                    <a:gd name="T8" fmla="*/ 0 w 454"/>
                    <a:gd name="T9" fmla="*/ 261 h 269"/>
                    <a:gd name="T10" fmla="*/ 60 w 454"/>
                    <a:gd name="T11" fmla="*/ 226 h 269"/>
                    <a:gd name="T12" fmla="*/ 93 w 454"/>
                    <a:gd name="T13" fmla="*/ 207 h 269"/>
                    <a:gd name="T14" fmla="*/ 99 w 454"/>
                    <a:gd name="T15" fmla="*/ 215 h 269"/>
                    <a:gd name="T16" fmla="*/ 65 w 454"/>
                    <a:gd name="T17" fmla="*/ 235 h 269"/>
                    <a:gd name="T18" fmla="*/ 60 w 454"/>
                    <a:gd name="T19" fmla="*/ 226 h 269"/>
                    <a:gd name="T20" fmla="*/ 119 w 454"/>
                    <a:gd name="T21" fmla="*/ 192 h 269"/>
                    <a:gd name="T22" fmla="*/ 153 w 454"/>
                    <a:gd name="T23" fmla="*/ 172 h 269"/>
                    <a:gd name="T24" fmla="*/ 158 w 454"/>
                    <a:gd name="T25" fmla="*/ 181 h 269"/>
                    <a:gd name="T26" fmla="*/ 123 w 454"/>
                    <a:gd name="T27" fmla="*/ 200 h 269"/>
                    <a:gd name="T28" fmla="*/ 119 w 454"/>
                    <a:gd name="T29" fmla="*/ 192 h 269"/>
                    <a:gd name="T30" fmla="*/ 179 w 454"/>
                    <a:gd name="T31" fmla="*/ 158 h 269"/>
                    <a:gd name="T32" fmla="*/ 212 w 454"/>
                    <a:gd name="T33" fmla="*/ 138 h 269"/>
                    <a:gd name="T34" fmla="*/ 218 w 454"/>
                    <a:gd name="T35" fmla="*/ 146 h 269"/>
                    <a:gd name="T36" fmla="*/ 183 w 454"/>
                    <a:gd name="T37" fmla="*/ 166 h 269"/>
                    <a:gd name="T38" fmla="*/ 179 w 454"/>
                    <a:gd name="T39" fmla="*/ 158 h 269"/>
                    <a:gd name="T40" fmla="*/ 238 w 454"/>
                    <a:gd name="T41" fmla="*/ 124 h 269"/>
                    <a:gd name="T42" fmla="*/ 272 w 454"/>
                    <a:gd name="T43" fmla="*/ 104 h 269"/>
                    <a:gd name="T44" fmla="*/ 276 w 454"/>
                    <a:gd name="T45" fmla="*/ 112 h 269"/>
                    <a:gd name="T46" fmla="*/ 242 w 454"/>
                    <a:gd name="T47" fmla="*/ 132 h 269"/>
                    <a:gd name="T48" fmla="*/ 238 w 454"/>
                    <a:gd name="T49" fmla="*/ 124 h 269"/>
                    <a:gd name="T50" fmla="*/ 296 w 454"/>
                    <a:gd name="T51" fmla="*/ 88 h 269"/>
                    <a:gd name="T52" fmla="*/ 330 w 454"/>
                    <a:gd name="T53" fmla="*/ 70 h 269"/>
                    <a:gd name="T54" fmla="*/ 336 w 454"/>
                    <a:gd name="T55" fmla="*/ 78 h 269"/>
                    <a:gd name="T56" fmla="*/ 302 w 454"/>
                    <a:gd name="T57" fmla="*/ 98 h 269"/>
                    <a:gd name="T58" fmla="*/ 296 w 454"/>
                    <a:gd name="T59" fmla="*/ 88 h 269"/>
                    <a:gd name="T60" fmla="*/ 356 w 454"/>
                    <a:gd name="T61" fmla="*/ 54 h 269"/>
                    <a:gd name="T62" fmla="*/ 390 w 454"/>
                    <a:gd name="T63" fmla="*/ 34 h 269"/>
                    <a:gd name="T64" fmla="*/ 395 w 454"/>
                    <a:gd name="T65" fmla="*/ 44 h 269"/>
                    <a:gd name="T66" fmla="*/ 361 w 454"/>
                    <a:gd name="T67" fmla="*/ 62 h 269"/>
                    <a:gd name="T68" fmla="*/ 356 w 454"/>
                    <a:gd name="T69" fmla="*/ 54 h 269"/>
                    <a:gd name="T70" fmla="*/ 415 w 454"/>
                    <a:gd name="T71" fmla="*/ 20 h 269"/>
                    <a:gd name="T72" fmla="*/ 449 w 454"/>
                    <a:gd name="T73" fmla="*/ 0 h 269"/>
                    <a:gd name="T74" fmla="*/ 454 w 454"/>
                    <a:gd name="T75" fmla="*/ 8 h 269"/>
                    <a:gd name="T76" fmla="*/ 421 w 454"/>
                    <a:gd name="T77" fmla="*/ 28 h 269"/>
                    <a:gd name="T78" fmla="*/ 415 w 454"/>
                    <a:gd name="T79" fmla="*/ 20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4" h="269">
                      <a:moveTo>
                        <a:pt x="0" y="261"/>
                      </a:moveTo>
                      <a:lnTo>
                        <a:pt x="34" y="241"/>
                      </a:lnTo>
                      <a:lnTo>
                        <a:pt x="39" y="249"/>
                      </a:lnTo>
                      <a:lnTo>
                        <a:pt x="5" y="269"/>
                      </a:lnTo>
                      <a:lnTo>
                        <a:pt x="0" y="261"/>
                      </a:lnTo>
                      <a:close/>
                      <a:moveTo>
                        <a:pt x="60" y="226"/>
                      </a:moveTo>
                      <a:lnTo>
                        <a:pt x="93" y="207"/>
                      </a:lnTo>
                      <a:lnTo>
                        <a:pt x="99" y="215"/>
                      </a:lnTo>
                      <a:lnTo>
                        <a:pt x="65" y="235"/>
                      </a:lnTo>
                      <a:lnTo>
                        <a:pt x="60" y="226"/>
                      </a:lnTo>
                      <a:close/>
                      <a:moveTo>
                        <a:pt x="119" y="192"/>
                      </a:moveTo>
                      <a:lnTo>
                        <a:pt x="153" y="172"/>
                      </a:lnTo>
                      <a:lnTo>
                        <a:pt x="158" y="181"/>
                      </a:lnTo>
                      <a:lnTo>
                        <a:pt x="123" y="200"/>
                      </a:lnTo>
                      <a:lnTo>
                        <a:pt x="119" y="192"/>
                      </a:lnTo>
                      <a:close/>
                      <a:moveTo>
                        <a:pt x="179" y="158"/>
                      </a:moveTo>
                      <a:lnTo>
                        <a:pt x="212" y="138"/>
                      </a:lnTo>
                      <a:lnTo>
                        <a:pt x="218" y="146"/>
                      </a:lnTo>
                      <a:lnTo>
                        <a:pt x="183" y="166"/>
                      </a:lnTo>
                      <a:lnTo>
                        <a:pt x="179" y="158"/>
                      </a:lnTo>
                      <a:close/>
                      <a:moveTo>
                        <a:pt x="238" y="124"/>
                      </a:moveTo>
                      <a:lnTo>
                        <a:pt x="272" y="104"/>
                      </a:lnTo>
                      <a:lnTo>
                        <a:pt x="276" y="112"/>
                      </a:lnTo>
                      <a:lnTo>
                        <a:pt x="242" y="132"/>
                      </a:lnTo>
                      <a:lnTo>
                        <a:pt x="238" y="124"/>
                      </a:lnTo>
                      <a:close/>
                      <a:moveTo>
                        <a:pt x="296" y="88"/>
                      </a:moveTo>
                      <a:lnTo>
                        <a:pt x="330" y="70"/>
                      </a:lnTo>
                      <a:lnTo>
                        <a:pt x="336" y="78"/>
                      </a:lnTo>
                      <a:lnTo>
                        <a:pt x="302" y="98"/>
                      </a:lnTo>
                      <a:lnTo>
                        <a:pt x="296" y="88"/>
                      </a:lnTo>
                      <a:close/>
                      <a:moveTo>
                        <a:pt x="356" y="54"/>
                      </a:moveTo>
                      <a:lnTo>
                        <a:pt x="390" y="34"/>
                      </a:lnTo>
                      <a:lnTo>
                        <a:pt x="395" y="44"/>
                      </a:lnTo>
                      <a:lnTo>
                        <a:pt x="361" y="62"/>
                      </a:lnTo>
                      <a:lnTo>
                        <a:pt x="356" y="54"/>
                      </a:lnTo>
                      <a:close/>
                      <a:moveTo>
                        <a:pt x="415" y="20"/>
                      </a:moveTo>
                      <a:lnTo>
                        <a:pt x="449" y="0"/>
                      </a:lnTo>
                      <a:lnTo>
                        <a:pt x="454" y="8"/>
                      </a:lnTo>
                      <a:lnTo>
                        <a:pt x="421" y="28"/>
                      </a:lnTo>
                      <a:lnTo>
                        <a:pt x="415"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Line 130"/>
                <p:cNvSpPr>
                  <a:spLocks noChangeShapeType="1"/>
                </p:cNvSpPr>
                <p:nvPr/>
              </p:nvSpPr>
              <p:spPr bwMode="auto">
                <a:xfrm flipV="1">
                  <a:off x="4713" y="3850"/>
                  <a:ext cx="471" cy="29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24" name="Line 131"/>
                <p:cNvSpPr>
                  <a:spLocks noChangeShapeType="1"/>
                </p:cNvSpPr>
                <p:nvPr/>
              </p:nvSpPr>
              <p:spPr bwMode="auto">
                <a:xfrm>
                  <a:off x="3706" y="3142"/>
                  <a:ext cx="3"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25" name="Freeform 132"/>
                <p:cNvSpPr>
                  <a:spLocks noEditPoints="1"/>
                </p:cNvSpPr>
                <p:nvPr/>
              </p:nvSpPr>
              <p:spPr bwMode="auto">
                <a:xfrm>
                  <a:off x="4174" y="2865"/>
                  <a:ext cx="12" cy="999"/>
                </a:xfrm>
                <a:custGeom>
                  <a:avLst/>
                  <a:gdLst>
                    <a:gd name="T0" fmla="*/ 10 w 12"/>
                    <a:gd name="T1" fmla="*/ 40 h 999"/>
                    <a:gd name="T2" fmla="*/ 0 w 12"/>
                    <a:gd name="T3" fmla="*/ 0 h 999"/>
                    <a:gd name="T4" fmla="*/ 10 w 12"/>
                    <a:gd name="T5" fmla="*/ 69 h 999"/>
                    <a:gd name="T6" fmla="*/ 1 w 12"/>
                    <a:gd name="T7" fmla="*/ 108 h 999"/>
                    <a:gd name="T8" fmla="*/ 10 w 12"/>
                    <a:gd name="T9" fmla="*/ 69 h 999"/>
                    <a:gd name="T10" fmla="*/ 10 w 12"/>
                    <a:gd name="T11" fmla="*/ 176 h 999"/>
                    <a:gd name="T12" fmla="*/ 1 w 12"/>
                    <a:gd name="T13" fmla="*/ 137 h 999"/>
                    <a:gd name="T14" fmla="*/ 10 w 12"/>
                    <a:gd name="T15" fmla="*/ 205 h 999"/>
                    <a:gd name="T16" fmla="*/ 1 w 12"/>
                    <a:gd name="T17" fmla="*/ 245 h 999"/>
                    <a:gd name="T18" fmla="*/ 10 w 12"/>
                    <a:gd name="T19" fmla="*/ 205 h 999"/>
                    <a:gd name="T20" fmla="*/ 10 w 12"/>
                    <a:gd name="T21" fmla="*/ 313 h 999"/>
                    <a:gd name="T22" fmla="*/ 1 w 12"/>
                    <a:gd name="T23" fmla="*/ 275 h 999"/>
                    <a:gd name="T24" fmla="*/ 10 w 12"/>
                    <a:gd name="T25" fmla="*/ 343 h 999"/>
                    <a:gd name="T26" fmla="*/ 1 w 12"/>
                    <a:gd name="T27" fmla="*/ 382 h 999"/>
                    <a:gd name="T28" fmla="*/ 10 w 12"/>
                    <a:gd name="T29" fmla="*/ 343 h 999"/>
                    <a:gd name="T30" fmla="*/ 10 w 12"/>
                    <a:gd name="T31" fmla="*/ 451 h 999"/>
                    <a:gd name="T32" fmla="*/ 1 w 12"/>
                    <a:gd name="T33" fmla="*/ 411 h 999"/>
                    <a:gd name="T34" fmla="*/ 10 w 12"/>
                    <a:gd name="T35" fmla="*/ 480 h 999"/>
                    <a:gd name="T36" fmla="*/ 1 w 12"/>
                    <a:gd name="T37" fmla="*/ 519 h 999"/>
                    <a:gd name="T38" fmla="*/ 10 w 12"/>
                    <a:gd name="T39" fmla="*/ 480 h 999"/>
                    <a:gd name="T40" fmla="*/ 12 w 12"/>
                    <a:gd name="T41" fmla="*/ 587 h 999"/>
                    <a:gd name="T42" fmla="*/ 1 w 12"/>
                    <a:gd name="T43" fmla="*/ 549 h 999"/>
                    <a:gd name="T44" fmla="*/ 12 w 12"/>
                    <a:gd name="T45" fmla="*/ 617 h 999"/>
                    <a:gd name="T46" fmla="*/ 1 w 12"/>
                    <a:gd name="T47" fmla="*/ 657 h 999"/>
                    <a:gd name="T48" fmla="*/ 12 w 12"/>
                    <a:gd name="T49" fmla="*/ 617 h 999"/>
                    <a:gd name="T50" fmla="*/ 12 w 12"/>
                    <a:gd name="T51" fmla="*/ 725 h 999"/>
                    <a:gd name="T52" fmla="*/ 1 w 12"/>
                    <a:gd name="T53" fmla="*/ 686 h 999"/>
                    <a:gd name="T54" fmla="*/ 12 w 12"/>
                    <a:gd name="T55" fmla="*/ 754 h 999"/>
                    <a:gd name="T56" fmla="*/ 1 w 12"/>
                    <a:gd name="T57" fmla="*/ 793 h 999"/>
                    <a:gd name="T58" fmla="*/ 12 w 12"/>
                    <a:gd name="T59" fmla="*/ 754 h 999"/>
                    <a:gd name="T60" fmla="*/ 12 w 12"/>
                    <a:gd name="T61" fmla="*/ 862 h 999"/>
                    <a:gd name="T62" fmla="*/ 1 w 12"/>
                    <a:gd name="T63" fmla="*/ 823 h 999"/>
                    <a:gd name="T64" fmla="*/ 12 w 12"/>
                    <a:gd name="T65" fmla="*/ 892 h 999"/>
                    <a:gd name="T66" fmla="*/ 2 w 12"/>
                    <a:gd name="T67" fmla="*/ 931 h 999"/>
                    <a:gd name="T68" fmla="*/ 12 w 12"/>
                    <a:gd name="T69" fmla="*/ 892 h 999"/>
                    <a:gd name="T70" fmla="*/ 12 w 12"/>
                    <a:gd name="T71" fmla="*/ 999 h 999"/>
                    <a:gd name="T72" fmla="*/ 2 w 12"/>
                    <a:gd name="T73" fmla="*/ 960 h 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 h="999">
                      <a:moveTo>
                        <a:pt x="10" y="0"/>
                      </a:moveTo>
                      <a:lnTo>
                        <a:pt x="10" y="40"/>
                      </a:lnTo>
                      <a:lnTo>
                        <a:pt x="0" y="40"/>
                      </a:lnTo>
                      <a:lnTo>
                        <a:pt x="0" y="0"/>
                      </a:lnTo>
                      <a:lnTo>
                        <a:pt x="10" y="0"/>
                      </a:lnTo>
                      <a:close/>
                      <a:moveTo>
                        <a:pt x="10" y="69"/>
                      </a:moveTo>
                      <a:lnTo>
                        <a:pt x="10" y="108"/>
                      </a:lnTo>
                      <a:lnTo>
                        <a:pt x="1" y="108"/>
                      </a:lnTo>
                      <a:lnTo>
                        <a:pt x="0" y="69"/>
                      </a:lnTo>
                      <a:lnTo>
                        <a:pt x="10" y="69"/>
                      </a:lnTo>
                      <a:close/>
                      <a:moveTo>
                        <a:pt x="10" y="137"/>
                      </a:moveTo>
                      <a:lnTo>
                        <a:pt x="10" y="176"/>
                      </a:lnTo>
                      <a:lnTo>
                        <a:pt x="1" y="176"/>
                      </a:lnTo>
                      <a:lnTo>
                        <a:pt x="1" y="137"/>
                      </a:lnTo>
                      <a:lnTo>
                        <a:pt x="10" y="137"/>
                      </a:lnTo>
                      <a:close/>
                      <a:moveTo>
                        <a:pt x="10" y="205"/>
                      </a:moveTo>
                      <a:lnTo>
                        <a:pt x="10" y="245"/>
                      </a:lnTo>
                      <a:lnTo>
                        <a:pt x="1" y="245"/>
                      </a:lnTo>
                      <a:lnTo>
                        <a:pt x="1" y="205"/>
                      </a:lnTo>
                      <a:lnTo>
                        <a:pt x="10" y="205"/>
                      </a:lnTo>
                      <a:close/>
                      <a:moveTo>
                        <a:pt x="10" y="275"/>
                      </a:moveTo>
                      <a:lnTo>
                        <a:pt x="10" y="313"/>
                      </a:lnTo>
                      <a:lnTo>
                        <a:pt x="1" y="313"/>
                      </a:lnTo>
                      <a:lnTo>
                        <a:pt x="1" y="275"/>
                      </a:lnTo>
                      <a:lnTo>
                        <a:pt x="10" y="275"/>
                      </a:lnTo>
                      <a:close/>
                      <a:moveTo>
                        <a:pt x="10" y="343"/>
                      </a:moveTo>
                      <a:lnTo>
                        <a:pt x="10" y="382"/>
                      </a:lnTo>
                      <a:lnTo>
                        <a:pt x="1" y="382"/>
                      </a:lnTo>
                      <a:lnTo>
                        <a:pt x="1" y="343"/>
                      </a:lnTo>
                      <a:lnTo>
                        <a:pt x="10" y="343"/>
                      </a:lnTo>
                      <a:close/>
                      <a:moveTo>
                        <a:pt x="10" y="411"/>
                      </a:moveTo>
                      <a:lnTo>
                        <a:pt x="10" y="451"/>
                      </a:lnTo>
                      <a:lnTo>
                        <a:pt x="1" y="451"/>
                      </a:lnTo>
                      <a:lnTo>
                        <a:pt x="1" y="411"/>
                      </a:lnTo>
                      <a:lnTo>
                        <a:pt x="10" y="411"/>
                      </a:lnTo>
                      <a:close/>
                      <a:moveTo>
                        <a:pt x="10" y="480"/>
                      </a:moveTo>
                      <a:lnTo>
                        <a:pt x="10" y="519"/>
                      </a:lnTo>
                      <a:lnTo>
                        <a:pt x="1" y="519"/>
                      </a:lnTo>
                      <a:lnTo>
                        <a:pt x="1" y="480"/>
                      </a:lnTo>
                      <a:lnTo>
                        <a:pt x="10" y="480"/>
                      </a:lnTo>
                      <a:close/>
                      <a:moveTo>
                        <a:pt x="10" y="549"/>
                      </a:moveTo>
                      <a:lnTo>
                        <a:pt x="12" y="587"/>
                      </a:lnTo>
                      <a:lnTo>
                        <a:pt x="1" y="587"/>
                      </a:lnTo>
                      <a:lnTo>
                        <a:pt x="1" y="549"/>
                      </a:lnTo>
                      <a:lnTo>
                        <a:pt x="10" y="549"/>
                      </a:lnTo>
                      <a:close/>
                      <a:moveTo>
                        <a:pt x="12" y="617"/>
                      </a:moveTo>
                      <a:lnTo>
                        <a:pt x="12" y="657"/>
                      </a:lnTo>
                      <a:lnTo>
                        <a:pt x="1" y="657"/>
                      </a:lnTo>
                      <a:lnTo>
                        <a:pt x="1" y="617"/>
                      </a:lnTo>
                      <a:lnTo>
                        <a:pt x="12" y="617"/>
                      </a:lnTo>
                      <a:close/>
                      <a:moveTo>
                        <a:pt x="12" y="686"/>
                      </a:moveTo>
                      <a:lnTo>
                        <a:pt x="12" y="725"/>
                      </a:lnTo>
                      <a:lnTo>
                        <a:pt x="1" y="725"/>
                      </a:lnTo>
                      <a:lnTo>
                        <a:pt x="1" y="686"/>
                      </a:lnTo>
                      <a:lnTo>
                        <a:pt x="12" y="686"/>
                      </a:lnTo>
                      <a:close/>
                      <a:moveTo>
                        <a:pt x="12" y="754"/>
                      </a:moveTo>
                      <a:lnTo>
                        <a:pt x="12" y="793"/>
                      </a:lnTo>
                      <a:lnTo>
                        <a:pt x="1" y="793"/>
                      </a:lnTo>
                      <a:lnTo>
                        <a:pt x="1" y="754"/>
                      </a:lnTo>
                      <a:lnTo>
                        <a:pt x="12" y="754"/>
                      </a:lnTo>
                      <a:close/>
                      <a:moveTo>
                        <a:pt x="12" y="823"/>
                      </a:moveTo>
                      <a:lnTo>
                        <a:pt x="12" y="862"/>
                      </a:lnTo>
                      <a:lnTo>
                        <a:pt x="2" y="862"/>
                      </a:lnTo>
                      <a:lnTo>
                        <a:pt x="1" y="823"/>
                      </a:lnTo>
                      <a:lnTo>
                        <a:pt x="12" y="823"/>
                      </a:lnTo>
                      <a:close/>
                      <a:moveTo>
                        <a:pt x="12" y="892"/>
                      </a:moveTo>
                      <a:lnTo>
                        <a:pt x="12" y="931"/>
                      </a:lnTo>
                      <a:lnTo>
                        <a:pt x="2" y="931"/>
                      </a:lnTo>
                      <a:lnTo>
                        <a:pt x="2" y="892"/>
                      </a:lnTo>
                      <a:lnTo>
                        <a:pt x="12" y="892"/>
                      </a:lnTo>
                      <a:close/>
                      <a:moveTo>
                        <a:pt x="12" y="960"/>
                      </a:moveTo>
                      <a:lnTo>
                        <a:pt x="12" y="999"/>
                      </a:lnTo>
                      <a:lnTo>
                        <a:pt x="2" y="999"/>
                      </a:lnTo>
                      <a:lnTo>
                        <a:pt x="2" y="960"/>
                      </a:lnTo>
                      <a:lnTo>
                        <a:pt x="12" y="96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6" name="Line 133"/>
                <p:cNvSpPr>
                  <a:spLocks noChangeShapeType="1"/>
                </p:cNvSpPr>
                <p:nvPr/>
              </p:nvSpPr>
              <p:spPr bwMode="auto">
                <a:xfrm>
                  <a:off x="5174" y="2850"/>
                  <a:ext cx="3" cy="10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27" name="Line 134"/>
                <p:cNvSpPr>
                  <a:spLocks noChangeShapeType="1"/>
                </p:cNvSpPr>
                <p:nvPr/>
              </p:nvSpPr>
              <p:spPr bwMode="auto">
                <a:xfrm>
                  <a:off x="4721" y="3142"/>
                  <a:ext cx="2" cy="10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28" name="Line 135"/>
                <p:cNvSpPr>
                  <a:spLocks noChangeShapeType="1"/>
                </p:cNvSpPr>
                <p:nvPr/>
              </p:nvSpPr>
              <p:spPr bwMode="auto">
                <a:xfrm flipV="1">
                  <a:off x="3698" y="2857"/>
                  <a:ext cx="462" cy="26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29" name="Line 136"/>
                <p:cNvSpPr>
                  <a:spLocks noChangeShapeType="1"/>
                </p:cNvSpPr>
                <p:nvPr/>
              </p:nvSpPr>
              <p:spPr bwMode="auto">
                <a:xfrm flipV="1">
                  <a:off x="4708" y="2854"/>
                  <a:ext cx="457" cy="2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30" name="Freeform 137"/>
                <p:cNvSpPr>
                  <a:spLocks noEditPoints="1"/>
                </p:cNvSpPr>
                <p:nvPr/>
              </p:nvSpPr>
              <p:spPr bwMode="auto">
                <a:xfrm>
                  <a:off x="4184" y="3859"/>
                  <a:ext cx="1000" cy="11"/>
                </a:xfrm>
                <a:custGeom>
                  <a:avLst/>
                  <a:gdLst>
                    <a:gd name="T0" fmla="*/ 39 w 1000"/>
                    <a:gd name="T1" fmla="*/ 0 h 11"/>
                    <a:gd name="T2" fmla="*/ 0 w 1000"/>
                    <a:gd name="T3" fmla="*/ 11 h 11"/>
                    <a:gd name="T4" fmla="*/ 69 w 1000"/>
                    <a:gd name="T5" fmla="*/ 0 h 11"/>
                    <a:gd name="T6" fmla="*/ 109 w 1000"/>
                    <a:gd name="T7" fmla="*/ 11 h 11"/>
                    <a:gd name="T8" fmla="*/ 69 w 1000"/>
                    <a:gd name="T9" fmla="*/ 0 h 11"/>
                    <a:gd name="T10" fmla="*/ 177 w 1000"/>
                    <a:gd name="T11" fmla="*/ 0 h 11"/>
                    <a:gd name="T12" fmla="*/ 138 w 1000"/>
                    <a:gd name="T13" fmla="*/ 11 h 11"/>
                    <a:gd name="T14" fmla="*/ 206 w 1000"/>
                    <a:gd name="T15" fmla="*/ 0 h 11"/>
                    <a:gd name="T16" fmla="*/ 245 w 1000"/>
                    <a:gd name="T17" fmla="*/ 11 h 11"/>
                    <a:gd name="T18" fmla="*/ 206 w 1000"/>
                    <a:gd name="T19" fmla="*/ 0 h 11"/>
                    <a:gd name="T20" fmla="*/ 314 w 1000"/>
                    <a:gd name="T21" fmla="*/ 0 h 11"/>
                    <a:gd name="T22" fmla="*/ 274 w 1000"/>
                    <a:gd name="T23" fmla="*/ 11 h 11"/>
                    <a:gd name="T24" fmla="*/ 344 w 1000"/>
                    <a:gd name="T25" fmla="*/ 0 h 11"/>
                    <a:gd name="T26" fmla="*/ 382 w 1000"/>
                    <a:gd name="T27" fmla="*/ 11 h 11"/>
                    <a:gd name="T28" fmla="*/ 344 w 1000"/>
                    <a:gd name="T29" fmla="*/ 0 h 11"/>
                    <a:gd name="T30" fmla="*/ 451 w 1000"/>
                    <a:gd name="T31" fmla="*/ 0 h 11"/>
                    <a:gd name="T32" fmla="*/ 412 w 1000"/>
                    <a:gd name="T33" fmla="*/ 11 h 11"/>
                    <a:gd name="T34" fmla="*/ 480 w 1000"/>
                    <a:gd name="T35" fmla="*/ 0 h 11"/>
                    <a:gd name="T36" fmla="*/ 520 w 1000"/>
                    <a:gd name="T37" fmla="*/ 11 h 11"/>
                    <a:gd name="T38" fmla="*/ 480 w 1000"/>
                    <a:gd name="T39" fmla="*/ 0 h 11"/>
                    <a:gd name="T40" fmla="*/ 588 w 1000"/>
                    <a:gd name="T41" fmla="*/ 0 h 11"/>
                    <a:gd name="T42" fmla="*/ 549 w 1000"/>
                    <a:gd name="T43" fmla="*/ 11 h 11"/>
                    <a:gd name="T44" fmla="*/ 618 w 1000"/>
                    <a:gd name="T45" fmla="*/ 0 h 11"/>
                    <a:gd name="T46" fmla="*/ 656 w 1000"/>
                    <a:gd name="T47" fmla="*/ 11 h 11"/>
                    <a:gd name="T48" fmla="*/ 618 w 1000"/>
                    <a:gd name="T49" fmla="*/ 0 h 11"/>
                    <a:gd name="T50" fmla="*/ 726 w 1000"/>
                    <a:gd name="T51" fmla="*/ 0 h 11"/>
                    <a:gd name="T52" fmla="*/ 686 w 1000"/>
                    <a:gd name="T53" fmla="*/ 11 h 11"/>
                    <a:gd name="T54" fmla="*/ 755 w 1000"/>
                    <a:gd name="T55" fmla="*/ 0 h 11"/>
                    <a:gd name="T56" fmla="*/ 794 w 1000"/>
                    <a:gd name="T57" fmla="*/ 11 h 11"/>
                    <a:gd name="T58" fmla="*/ 755 w 1000"/>
                    <a:gd name="T59" fmla="*/ 0 h 11"/>
                    <a:gd name="T60" fmla="*/ 862 w 1000"/>
                    <a:gd name="T61" fmla="*/ 0 h 11"/>
                    <a:gd name="T62" fmla="*/ 823 w 1000"/>
                    <a:gd name="T63" fmla="*/ 11 h 11"/>
                    <a:gd name="T64" fmla="*/ 892 w 1000"/>
                    <a:gd name="T65" fmla="*/ 0 h 11"/>
                    <a:gd name="T66" fmla="*/ 932 w 1000"/>
                    <a:gd name="T67" fmla="*/ 11 h 11"/>
                    <a:gd name="T68" fmla="*/ 892 w 1000"/>
                    <a:gd name="T69" fmla="*/ 0 h 11"/>
                    <a:gd name="T70" fmla="*/ 1000 w 1000"/>
                    <a:gd name="T71" fmla="*/ 0 h 11"/>
                    <a:gd name="T72" fmla="*/ 961 w 1000"/>
                    <a:gd name="T73" fmla="*/ 1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00" h="11">
                      <a:moveTo>
                        <a:pt x="0" y="0"/>
                      </a:moveTo>
                      <a:lnTo>
                        <a:pt x="39" y="0"/>
                      </a:lnTo>
                      <a:lnTo>
                        <a:pt x="39" y="11"/>
                      </a:lnTo>
                      <a:lnTo>
                        <a:pt x="0" y="11"/>
                      </a:lnTo>
                      <a:lnTo>
                        <a:pt x="0" y="0"/>
                      </a:lnTo>
                      <a:close/>
                      <a:moveTo>
                        <a:pt x="69" y="0"/>
                      </a:moveTo>
                      <a:lnTo>
                        <a:pt x="109" y="0"/>
                      </a:lnTo>
                      <a:lnTo>
                        <a:pt x="109" y="11"/>
                      </a:lnTo>
                      <a:lnTo>
                        <a:pt x="69" y="11"/>
                      </a:lnTo>
                      <a:lnTo>
                        <a:pt x="69" y="0"/>
                      </a:lnTo>
                      <a:close/>
                      <a:moveTo>
                        <a:pt x="138" y="0"/>
                      </a:moveTo>
                      <a:lnTo>
                        <a:pt x="177" y="0"/>
                      </a:lnTo>
                      <a:lnTo>
                        <a:pt x="177" y="11"/>
                      </a:lnTo>
                      <a:lnTo>
                        <a:pt x="138" y="11"/>
                      </a:lnTo>
                      <a:lnTo>
                        <a:pt x="138" y="0"/>
                      </a:lnTo>
                      <a:close/>
                      <a:moveTo>
                        <a:pt x="206" y="0"/>
                      </a:moveTo>
                      <a:lnTo>
                        <a:pt x="245" y="0"/>
                      </a:lnTo>
                      <a:lnTo>
                        <a:pt x="245" y="11"/>
                      </a:lnTo>
                      <a:lnTo>
                        <a:pt x="206" y="11"/>
                      </a:lnTo>
                      <a:lnTo>
                        <a:pt x="206" y="0"/>
                      </a:lnTo>
                      <a:close/>
                      <a:moveTo>
                        <a:pt x="274" y="0"/>
                      </a:moveTo>
                      <a:lnTo>
                        <a:pt x="314" y="0"/>
                      </a:lnTo>
                      <a:lnTo>
                        <a:pt x="314" y="11"/>
                      </a:lnTo>
                      <a:lnTo>
                        <a:pt x="274" y="11"/>
                      </a:lnTo>
                      <a:lnTo>
                        <a:pt x="274" y="0"/>
                      </a:lnTo>
                      <a:close/>
                      <a:moveTo>
                        <a:pt x="344" y="0"/>
                      </a:moveTo>
                      <a:lnTo>
                        <a:pt x="382" y="0"/>
                      </a:lnTo>
                      <a:lnTo>
                        <a:pt x="382" y="11"/>
                      </a:lnTo>
                      <a:lnTo>
                        <a:pt x="344" y="11"/>
                      </a:lnTo>
                      <a:lnTo>
                        <a:pt x="344" y="0"/>
                      </a:lnTo>
                      <a:close/>
                      <a:moveTo>
                        <a:pt x="412" y="0"/>
                      </a:moveTo>
                      <a:lnTo>
                        <a:pt x="451" y="0"/>
                      </a:lnTo>
                      <a:lnTo>
                        <a:pt x="451" y="11"/>
                      </a:lnTo>
                      <a:lnTo>
                        <a:pt x="412" y="11"/>
                      </a:lnTo>
                      <a:lnTo>
                        <a:pt x="412" y="0"/>
                      </a:lnTo>
                      <a:close/>
                      <a:moveTo>
                        <a:pt x="480" y="0"/>
                      </a:moveTo>
                      <a:lnTo>
                        <a:pt x="520" y="0"/>
                      </a:lnTo>
                      <a:lnTo>
                        <a:pt x="520" y="11"/>
                      </a:lnTo>
                      <a:lnTo>
                        <a:pt x="480" y="11"/>
                      </a:lnTo>
                      <a:lnTo>
                        <a:pt x="480" y="0"/>
                      </a:lnTo>
                      <a:close/>
                      <a:moveTo>
                        <a:pt x="549" y="0"/>
                      </a:moveTo>
                      <a:lnTo>
                        <a:pt x="588" y="0"/>
                      </a:lnTo>
                      <a:lnTo>
                        <a:pt x="588" y="11"/>
                      </a:lnTo>
                      <a:lnTo>
                        <a:pt x="549" y="11"/>
                      </a:lnTo>
                      <a:lnTo>
                        <a:pt x="549" y="0"/>
                      </a:lnTo>
                      <a:close/>
                      <a:moveTo>
                        <a:pt x="618" y="0"/>
                      </a:moveTo>
                      <a:lnTo>
                        <a:pt x="656" y="0"/>
                      </a:lnTo>
                      <a:lnTo>
                        <a:pt x="656" y="11"/>
                      </a:lnTo>
                      <a:lnTo>
                        <a:pt x="618" y="11"/>
                      </a:lnTo>
                      <a:lnTo>
                        <a:pt x="618" y="0"/>
                      </a:lnTo>
                      <a:close/>
                      <a:moveTo>
                        <a:pt x="686" y="0"/>
                      </a:moveTo>
                      <a:lnTo>
                        <a:pt x="726" y="0"/>
                      </a:lnTo>
                      <a:lnTo>
                        <a:pt x="726" y="11"/>
                      </a:lnTo>
                      <a:lnTo>
                        <a:pt x="686" y="11"/>
                      </a:lnTo>
                      <a:lnTo>
                        <a:pt x="686" y="0"/>
                      </a:lnTo>
                      <a:close/>
                      <a:moveTo>
                        <a:pt x="755" y="0"/>
                      </a:moveTo>
                      <a:lnTo>
                        <a:pt x="794" y="0"/>
                      </a:lnTo>
                      <a:lnTo>
                        <a:pt x="794" y="11"/>
                      </a:lnTo>
                      <a:lnTo>
                        <a:pt x="755" y="11"/>
                      </a:lnTo>
                      <a:lnTo>
                        <a:pt x="755" y="0"/>
                      </a:lnTo>
                      <a:close/>
                      <a:moveTo>
                        <a:pt x="823" y="0"/>
                      </a:moveTo>
                      <a:lnTo>
                        <a:pt x="862" y="0"/>
                      </a:lnTo>
                      <a:lnTo>
                        <a:pt x="862" y="11"/>
                      </a:lnTo>
                      <a:lnTo>
                        <a:pt x="823" y="11"/>
                      </a:lnTo>
                      <a:lnTo>
                        <a:pt x="823" y="0"/>
                      </a:lnTo>
                      <a:close/>
                      <a:moveTo>
                        <a:pt x="892" y="0"/>
                      </a:moveTo>
                      <a:lnTo>
                        <a:pt x="932" y="0"/>
                      </a:lnTo>
                      <a:lnTo>
                        <a:pt x="932" y="11"/>
                      </a:lnTo>
                      <a:lnTo>
                        <a:pt x="892" y="11"/>
                      </a:lnTo>
                      <a:lnTo>
                        <a:pt x="892" y="0"/>
                      </a:lnTo>
                      <a:close/>
                      <a:moveTo>
                        <a:pt x="961" y="0"/>
                      </a:moveTo>
                      <a:lnTo>
                        <a:pt x="1000" y="0"/>
                      </a:lnTo>
                      <a:lnTo>
                        <a:pt x="1000" y="11"/>
                      </a:lnTo>
                      <a:lnTo>
                        <a:pt x="961" y="11"/>
                      </a:lnTo>
                      <a:lnTo>
                        <a:pt x="96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1" name="Line 138"/>
                <p:cNvSpPr>
                  <a:spLocks noChangeShapeType="1"/>
                </p:cNvSpPr>
                <p:nvPr/>
              </p:nvSpPr>
              <p:spPr bwMode="auto">
                <a:xfrm>
                  <a:off x="3716" y="3133"/>
                  <a:ext cx="100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32" name="Line 139"/>
                <p:cNvSpPr>
                  <a:spLocks noChangeShapeType="1"/>
                </p:cNvSpPr>
                <p:nvPr/>
              </p:nvSpPr>
              <p:spPr bwMode="auto">
                <a:xfrm>
                  <a:off x="3710" y="4148"/>
                  <a:ext cx="100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33" name="Line 140"/>
                <p:cNvSpPr>
                  <a:spLocks noChangeShapeType="1"/>
                </p:cNvSpPr>
                <p:nvPr/>
              </p:nvSpPr>
              <p:spPr bwMode="auto">
                <a:xfrm>
                  <a:off x="4156" y="2852"/>
                  <a:ext cx="100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334" name="Freeform 141"/>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5" name="Freeform 142"/>
                <p:cNvSpPr/>
                <p:nvPr/>
              </p:nvSpPr>
              <p:spPr bwMode="auto">
                <a:xfrm>
                  <a:off x="4693" y="4114"/>
                  <a:ext cx="52" cy="52"/>
                </a:xfrm>
                <a:custGeom>
                  <a:avLst/>
                  <a:gdLst>
                    <a:gd name="T0" fmla="*/ 26 w 52"/>
                    <a:gd name="T1" fmla="*/ 0 h 52"/>
                    <a:gd name="T2" fmla="*/ 22 w 52"/>
                    <a:gd name="T3" fmla="*/ 0 h 52"/>
                    <a:gd name="T4" fmla="*/ 16 w 52"/>
                    <a:gd name="T5" fmla="*/ 3 h 52"/>
                    <a:gd name="T6" fmla="*/ 12 w 52"/>
                    <a:gd name="T7" fmla="*/ 5 h 52"/>
                    <a:gd name="T8" fmla="*/ 9 w 52"/>
                    <a:gd name="T9" fmla="*/ 7 h 52"/>
                    <a:gd name="T10" fmla="*/ 5 w 52"/>
                    <a:gd name="T11" fmla="*/ 12 h 52"/>
                    <a:gd name="T12" fmla="*/ 3 w 52"/>
                    <a:gd name="T13" fmla="*/ 16 h 52"/>
                    <a:gd name="T14" fmla="*/ 2 w 52"/>
                    <a:gd name="T15" fmla="*/ 20 h 52"/>
                    <a:gd name="T16" fmla="*/ 0 w 52"/>
                    <a:gd name="T17" fmla="*/ 26 h 52"/>
                    <a:gd name="T18" fmla="*/ 2 w 52"/>
                    <a:gd name="T19" fmla="*/ 31 h 52"/>
                    <a:gd name="T20" fmla="*/ 3 w 52"/>
                    <a:gd name="T21" fmla="*/ 36 h 52"/>
                    <a:gd name="T22" fmla="*/ 5 w 52"/>
                    <a:gd name="T23" fmla="*/ 40 h 52"/>
                    <a:gd name="T24" fmla="*/ 9 w 52"/>
                    <a:gd name="T25" fmla="*/ 44 h 52"/>
                    <a:gd name="T26" fmla="*/ 12 w 52"/>
                    <a:gd name="T27" fmla="*/ 47 h 52"/>
                    <a:gd name="T28" fmla="*/ 16 w 52"/>
                    <a:gd name="T29" fmla="*/ 50 h 52"/>
                    <a:gd name="T30" fmla="*/ 22 w 52"/>
                    <a:gd name="T31" fmla="*/ 51 h 52"/>
                    <a:gd name="T32" fmla="*/ 26 w 52"/>
                    <a:gd name="T33" fmla="*/ 52 h 52"/>
                    <a:gd name="T34" fmla="*/ 31 w 52"/>
                    <a:gd name="T35" fmla="*/ 51 h 52"/>
                    <a:gd name="T36" fmla="*/ 37 w 52"/>
                    <a:gd name="T37" fmla="*/ 50 h 52"/>
                    <a:gd name="T38" fmla="*/ 40 w 52"/>
                    <a:gd name="T39" fmla="*/ 47 h 52"/>
                    <a:gd name="T40" fmla="*/ 45 w 52"/>
                    <a:gd name="T41" fmla="*/ 44 h 52"/>
                    <a:gd name="T42" fmla="*/ 48 w 52"/>
                    <a:gd name="T43" fmla="*/ 40 h 52"/>
                    <a:gd name="T44" fmla="*/ 50 w 52"/>
                    <a:gd name="T45" fmla="*/ 36 h 52"/>
                    <a:gd name="T46" fmla="*/ 51 w 52"/>
                    <a:gd name="T47" fmla="*/ 31 h 52"/>
                    <a:gd name="T48" fmla="*/ 52 w 52"/>
                    <a:gd name="T49" fmla="*/ 26 h 52"/>
                    <a:gd name="T50" fmla="*/ 51 w 52"/>
                    <a:gd name="T51" fmla="*/ 20 h 52"/>
                    <a:gd name="T52" fmla="*/ 50 w 52"/>
                    <a:gd name="T53" fmla="*/ 16 h 52"/>
                    <a:gd name="T54" fmla="*/ 48 w 52"/>
                    <a:gd name="T55" fmla="*/ 12 h 52"/>
                    <a:gd name="T56" fmla="*/ 45 w 52"/>
                    <a:gd name="T57" fmla="*/ 7 h 52"/>
                    <a:gd name="T58" fmla="*/ 40 w 52"/>
                    <a:gd name="T59" fmla="*/ 5 h 52"/>
                    <a:gd name="T60" fmla="*/ 37 w 52"/>
                    <a:gd name="T61" fmla="*/ 3 h 52"/>
                    <a:gd name="T62" fmla="*/ 31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2" y="0"/>
                      </a:lnTo>
                      <a:lnTo>
                        <a:pt x="16" y="3"/>
                      </a:lnTo>
                      <a:lnTo>
                        <a:pt x="12" y="5"/>
                      </a:lnTo>
                      <a:lnTo>
                        <a:pt x="9" y="7"/>
                      </a:lnTo>
                      <a:lnTo>
                        <a:pt x="5" y="12"/>
                      </a:lnTo>
                      <a:lnTo>
                        <a:pt x="3" y="16"/>
                      </a:lnTo>
                      <a:lnTo>
                        <a:pt x="2" y="20"/>
                      </a:lnTo>
                      <a:lnTo>
                        <a:pt x="0" y="26"/>
                      </a:lnTo>
                      <a:lnTo>
                        <a:pt x="2" y="31"/>
                      </a:lnTo>
                      <a:lnTo>
                        <a:pt x="3" y="36"/>
                      </a:lnTo>
                      <a:lnTo>
                        <a:pt x="5" y="40"/>
                      </a:lnTo>
                      <a:lnTo>
                        <a:pt x="9" y="44"/>
                      </a:lnTo>
                      <a:lnTo>
                        <a:pt x="12" y="47"/>
                      </a:lnTo>
                      <a:lnTo>
                        <a:pt x="16" y="50"/>
                      </a:lnTo>
                      <a:lnTo>
                        <a:pt x="22" y="51"/>
                      </a:lnTo>
                      <a:lnTo>
                        <a:pt x="26" y="52"/>
                      </a:lnTo>
                      <a:lnTo>
                        <a:pt x="31" y="51"/>
                      </a:lnTo>
                      <a:lnTo>
                        <a:pt x="37" y="50"/>
                      </a:lnTo>
                      <a:lnTo>
                        <a:pt x="40" y="47"/>
                      </a:lnTo>
                      <a:lnTo>
                        <a:pt x="45" y="44"/>
                      </a:lnTo>
                      <a:lnTo>
                        <a:pt x="48" y="40"/>
                      </a:lnTo>
                      <a:lnTo>
                        <a:pt x="50" y="36"/>
                      </a:lnTo>
                      <a:lnTo>
                        <a:pt x="51" y="31"/>
                      </a:lnTo>
                      <a:lnTo>
                        <a:pt x="52" y="26"/>
                      </a:lnTo>
                      <a:lnTo>
                        <a:pt x="51" y="20"/>
                      </a:lnTo>
                      <a:lnTo>
                        <a:pt x="50" y="16"/>
                      </a:lnTo>
                      <a:lnTo>
                        <a:pt x="48" y="12"/>
                      </a:lnTo>
                      <a:lnTo>
                        <a:pt x="45" y="7"/>
                      </a:lnTo>
                      <a:lnTo>
                        <a:pt x="40" y="5"/>
                      </a:lnTo>
                      <a:lnTo>
                        <a:pt x="37" y="3"/>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6" name="Freeform 143"/>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 name="Freeform 144"/>
                <p:cNvSpPr/>
                <p:nvPr/>
              </p:nvSpPr>
              <p:spPr bwMode="auto">
                <a:xfrm>
                  <a:off x="4692" y="3107"/>
                  <a:ext cx="52" cy="50"/>
                </a:xfrm>
                <a:custGeom>
                  <a:avLst/>
                  <a:gdLst>
                    <a:gd name="T0" fmla="*/ 26 w 52"/>
                    <a:gd name="T1" fmla="*/ 0 h 50"/>
                    <a:gd name="T2" fmla="*/ 21 w 52"/>
                    <a:gd name="T3" fmla="*/ 0 h 50"/>
                    <a:gd name="T4" fmla="*/ 16 w 52"/>
                    <a:gd name="T5" fmla="*/ 1 h 50"/>
                    <a:gd name="T6" fmla="*/ 12 w 52"/>
                    <a:gd name="T7" fmla="*/ 3 h 50"/>
                    <a:gd name="T8" fmla="*/ 9 w 52"/>
                    <a:gd name="T9" fmla="*/ 7 h 50"/>
                    <a:gd name="T10" fmla="*/ 5 w 52"/>
                    <a:gd name="T11" fmla="*/ 10 h 50"/>
                    <a:gd name="T12" fmla="*/ 3 w 52"/>
                    <a:gd name="T13" fmla="*/ 15 h 50"/>
                    <a:gd name="T14" fmla="*/ 1 w 52"/>
                    <a:gd name="T15" fmla="*/ 20 h 50"/>
                    <a:gd name="T16" fmla="*/ 0 w 52"/>
                    <a:gd name="T17" fmla="*/ 26 h 50"/>
                    <a:gd name="T18" fmla="*/ 1 w 52"/>
                    <a:gd name="T19" fmla="*/ 30 h 50"/>
                    <a:gd name="T20" fmla="*/ 3 w 52"/>
                    <a:gd name="T21" fmla="*/ 35 h 50"/>
                    <a:gd name="T22" fmla="*/ 5 w 52"/>
                    <a:gd name="T23" fmla="*/ 40 h 50"/>
                    <a:gd name="T24" fmla="*/ 9 w 52"/>
                    <a:gd name="T25" fmla="*/ 43 h 50"/>
                    <a:gd name="T26" fmla="*/ 12 w 52"/>
                    <a:gd name="T27" fmla="*/ 47 h 50"/>
                    <a:gd name="T28" fmla="*/ 16 w 52"/>
                    <a:gd name="T29" fmla="*/ 49 h 50"/>
                    <a:gd name="T30" fmla="*/ 21 w 52"/>
                    <a:gd name="T31" fmla="*/ 50 h 50"/>
                    <a:gd name="T32" fmla="*/ 26 w 52"/>
                    <a:gd name="T33" fmla="*/ 50 h 50"/>
                    <a:gd name="T34" fmla="*/ 31 w 52"/>
                    <a:gd name="T35" fmla="*/ 50 h 50"/>
                    <a:gd name="T36" fmla="*/ 37 w 52"/>
                    <a:gd name="T37" fmla="*/ 49 h 50"/>
                    <a:gd name="T38" fmla="*/ 40 w 52"/>
                    <a:gd name="T39" fmla="*/ 47 h 50"/>
                    <a:gd name="T40" fmla="*/ 44 w 52"/>
                    <a:gd name="T41" fmla="*/ 43 h 50"/>
                    <a:gd name="T42" fmla="*/ 47 w 52"/>
                    <a:gd name="T43" fmla="*/ 40 h 50"/>
                    <a:gd name="T44" fmla="*/ 50 w 52"/>
                    <a:gd name="T45" fmla="*/ 35 h 50"/>
                    <a:gd name="T46" fmla="*/ 51 w 52"/>
                    <a:gd name="T47" fmla="*/ 30 h 50"/>
                    <a:gd name="T48" fmla="*/ 52 w 52"/>
                    <a:gd name="T49" fmla="*/ 26 h 50"/>
                    <a:gd name="T50" fmla="*/ 51 w 52"/>
                    <a:gd name="T51" fmla="*/ 20 h 50"/>
                    <a:gd name="T52" fmla="*/ 50 w 52"/>
                    <a:gd name="T53" fmla="*/ 15 h 50"/>
                    <a:gd name="T54" fmla="*/ 47 w 52"/>
                    <a:gd name="T55" fmla="*/ 10 h 50"/>
                    <a:gd name="T56" fmla="*/ 44 w 52"/>
                    <a:gd name="T57" fmla="*/ 7 h 50"/>
                    <a:gd name="T58" fmla="*/ 40 w 52"/>
                    <a:gd name="T59" fmla="*/ 3 h 50"/>
                    <a:gd name="T60" fmla="*/ 37 w 52"/>
                    <a:gd name="T61" fmla="*/ 1 h 50"/>
                    <a:gd name="T62" fmla="*/ 31 w 52"/>
                    <a:gd name="T63" fmla="*/ 0 h 50"/>
                    <a:gd name="T64" fmla="*/ 26 w 52"/>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0">
                      <a:moveTo>
                        <a:pt x="26" y="0"/>
                      </a:moveTo>
                      <a:lnTo>
                        <a:pt x="21" y="0"/>
                      </a:lnTo>
                      <a:lnTo>
                        <a:pt x="16" y="1"/>
                      </a:lnTo>
                      <a:lnTo>
                        <a:pt x="12" y="3"/>
                      </a:lnTo>
                      <a:lnTo>
                        <a:pt x="9" y="7"/>
                      </a:lnTo>
                      <a:lnTo>
                        <a:pt x="5" y="10"/>
                      </a:lnTo>
                      <a:lnTo>
                        <a:pt x="3" y="15"/>
                      </a:lnTo>
                      <a:lnTo>
                        <a:pt x="1" y="20"/>
                      </a:lnTo>
                      <a:lnTo>
                        <a:pt x="0" y="26"/>
                      </a:lnTo>
                      <a:lnTo>
                        <a:pt x="1" y="30"/>
                      </a:lnTo>
                      <a:lnTo>
                        <a:pt x="3" y="35"/>
                      </a:lnTo>
                      <a:lnTo>
                        <a:pt x="5" y="40"/>
                      </a:lnTo>
                      <a:lnTo>
                        <a:pt x="9" y="43"/>
                      </a:lnTo>
                      <a:lnTo>
                        <a:pt x="12" y="47"/>
                      </a:lnTo>
                      <a:lnTo>
                        <a:pt x="16" y="49"/>
                      </a:lnTo>
                      <a:lnTo>
                        <a:pt x="21" y="50"/>
                      </a:lnTo>
                      <a:lnTo>
                        <a:pt x="26" y="50"/>
                      </a:lnTo>
                      <a:lnTo>
                        <a:pt x="31" y="50"/>
                      </a:lnTo>
                      <a:lnTo>
                        <a:pt x="37" y="49"/>
                      </a:lnTo>
                      <a:lnTo>
                        <a:pt x="40" y="47"/>
                      </a:lnTo>
                      <a:lnTo>
                        <a:pt x="44" y="43"/>
                      </a:lnTo>
                      <a:lnTo>
                        <a:pt x="47" y="40"/>
                      </a:lnTo>
                      <a:lnTo>
                        <a:pt x="50" y="35"/>
                      </a:lnTo>
                      <a:lnTo>
                        <a:pt x="51" y="30"/>
                      </a:lnTo>
                      <a:lnTo>
                        <a:pt x="52" y="26"/>
                      </a:lnTo>
                      <a:lnTo>
                        <a:pt x="51" y="20"/>
                      </a:lnTo>
                      <a:lnTo>
                        <a:pt x="50" y="15"/>
                      </a:lnTo>
                      <a:lnTo>
                        <a:pt x="47" y="10"/>
                      </a:lnTo>
                      <a:lnTo>
                        <a:pt x="44" y="7"/>
                      </a:lnTo>
                      <a:lnTo>
                        <a:pt x="40" y="3"/>
                      </a:lnTo>
                      <a:lnTo>
                        <a:pt x="37"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Freeform 145"/>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Freeform 146"/>
                <p:cNvSpPr/>
                <p:nvPr/>
              </p:nvSpPr>
              <p:spPr bwMode="auto">
                <a:xfrm>
                  <a:off x="4160" y="3834"/>
                  <a:ext cx="51" cy="52"/>
                </a:xfrm>
                <a:custGeom>
                  <a:avLst/>
                  <a:gdLst>
                    <a:gd name="T0" fmla="*/ 26 w 51"/>
                    <a:gd name="T1" fmla="*/ 0 h 52"/>
                    <a:gd name="T2" fmla="*/ 20 w 51"/>
                    <a:gd name="T3" fmla="*/ 2 h 52"/>
                    <a:gd name="T4" fmla="*/ 15 w 51"/>
                    <a:gd name="T5" fmla="*/ 3 h 52"/>
                    <a:gd name="T6" fmla="*/ 11 w 51"/>
                    <a:gd name="T7" fmla="*/ 5 h 52"/>
                    <a:gd name="T8" fmla="*/ 7 w 51"/>
                    <a:gd name="T9" fmla="*/ 9 h 52"/>
                    <a:gd name="T10" fmla="*/ 4 w 51"/>
                    <a:gd name="T11" fmla="*/ 12 h 52"/>
                    <a:gd name="T12" fmla="*/ 2 w 51"/>
                    <a:gd name="T13" fmla="*/ 17 h 52"/>
                    <a:gd name="T14" fmla="*/ 0 w 51"/>
                    <a:gd name="T15" fmla="*/ 22 h 52"/>
                    <a:gd name="T16" fmla="*/ 0 w 51"/>
                    <a:gd name="T17" fmla="*/ 26 h 52"/>
                    <a:gd name="T18" fmla="*/ 0 w 51"/>
                    <a:gd name="T19" fmla="*/ 32 h 52"/>
                    <a:gd name="T20" fmla="*/ 2 w 51"/>
                    <a:gd name="T21" fmla="*/ 37 h 52"/>
                    <a:gd name="T22" fmla="*/ 4 w 51"/>
                    <a:gd name="T23" fmla="*/ 42 h 52"/>
                    <a:gd name="T24" fmla="*/ 7 w 51"/>
                    <a:gd name="T25" fmla="*/ 45 h 52"/>
                    <a:gd name="T26" fmla="*/ 11 w 51"/>
                    <a:gd name="T27" fmla="*/ 48 h 52"/>
                    <a:gd name="T28" fmla="*/ 15 w 51"/>
                    <a:gd name="T29" fmla="*/ 50 h 52"/>
                    <a:gd name="T30" fmla="*/ 20 w 51"/>
                    <a:gd name="T31" fmla="*/ 52 h 52"/>
                    <a:gd name="T32" fmla="*/ 26 w 51"/>
                    <a:gd name="T33" fmla="*/ 52 h 52"/>
                    <a:gd name="T34" fmla="*/ 30 w 51"/>
                    <a:gd name="T35" fmla="*/ 52 h 52"/>
                    <a:gd name="T36" fmla="*/ 35 w 51"/>
                    <a:gd name="T37" fmla="*/ 50 h 52"/>
                    <a:gd name="T38" fmla="*/ 40 w 51"/>
                    <a:gd name="T39" fmla="*/ 48 h 52"/>
                    <a:gd name="T40" fmla="*/ 43 w 51"/>
                    <a:gd name="T41" fmla="*/ 45 h 52"/>
                    <a:gd name="T42" fmla="*/ 47 w 51"/>
                    <a:gd name="T43" fmla="*/ 42 h 52"/>
                    <a:gd name="T44" fmla="*/ 49 w 51"/>
                    <a:gd name="T45" fmla="*/ 37 h 52"/>
                    <a:gd name="T46" fmla="*/ 50 w 51"/>
                    <a:gd name="T47" fmla="*/ 32 h 52"/>
                    <a:gd name="T48" fmla="*/ 51 w 51"/>
                    <a:gd name="T49" fmla="*/ 26 h 52"/>
                    <a:gd name="T50" fmla="*/ 50 w 51"/>
                    <a:gd name="T51" fmla="*/ 22 h 52"/>
                    <a:gd name="T52" fmla="*/ 49 w 51"/>
                    <a:gd name="T53" fmla="*/ 17 h 52"/>
                    <a:gd name="T54" fmla="*/ 47 w 51"/>
                    <a:gd name="T55" fmla="*/ 12 h 52"/>
                    <a:gd name="T56" fmla="*/ 43 w 51"/>
                    <a:gd name="T57" fmla="*/ 9 h 52"/>
                    <a:gd name="T58" fmla="*/ 40 w 51"/>
                    <a:gd name="T59" fmla="*/ 5 h 52"/>
                    <a:gd name="T60" fmla="*/ 35 w 51"/>
                    <a:gd name="T61" fmla="*/ 3 h 52"/>
                    <a:gd name="T62" fmla="*/ 30 w 51"/>
                    <a:gd name="T63" fmla="*/ 2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2"/>
                      </a:lnTo>
                      <a:lnTo>
                        <a:pt x="15" y="3"/>
                      </a:lnTo>
                      <a:lnTo>
                        <a:pt x="11" y="5"/>
                      </a:lnTo>
                      <a:lnTo>
                        <a:pt x="7" y="9"/>
                      </a:lnTo>
                      <a:lnTo>
                        <a:pt x="4" y="12"/>
                      </a:lnTo>
                      <a:lnTo>
                        <a:pt x="2" y="17"/>
                      </a:lnTo>
                      <a:lnTo>
                        <a:pt x="0" y="22"/>
                      </a:lnTo>
                      <a:lnTo>
                        <a:pt x="0" y="26"/>
                      </a:lnTo>
                      <a:lnTo>
                        <a:pt x="0" y="32"/>
                      </a:lnTo>
                      <a:lnTo>
                        <a:pt x="2" y="37"/>
                      </a:lnTo>
                      <a:lnTo>
                        <a:pt x="4" y="42"/>
                      </a:lnTo>
                      <a:lnTo>
                        <a:pt x="7" y="45"/>
                      </a:lnTo>
                      <a:lnTo>
                        <a:pt x="11" y="48"/>
                      </a:lnTo>
                      <a:lnTo>
                        <a:pt x="15" y="50"/>
                      </a:lnTo>
                      <a:lnTo>
                        <a:pt x="20" y="52"/>
                      </a:lnTo>
                      <a:lnTo>
                        <a:pt x="26" y="52"/>
                      </a:lnTo>
                      <a:lnTo>
                        <a:pt x="30" y="52"/>
                      </a:lnTo>
                      <a:lnTo>
                        <a:pt x="35" y="50"/>
                      </a:lnTo>
                      <a:lnTo>
                        <a:pt x="40" y="48"/>
                      </a:lnTo>
                      <a:lnTo>
                        <a:pt x="43" y="45"/>
                      </a:lnTo>
                      <a:lnTo>
                        <a:pt x="47" y="42"/>
                      </a:lnTo>
                      <a:lnTo>
                        <a:pt x="49" y="37"/>
                      </a:lnTo>
                      <a:lnTo>
                        <a:pt x="50" y="32"/>
                      </a:lnTo>
                      <a:lnTo>
                        <a:pt x="51" y="26"/>
                      </a:lnTo>
                      <a:lnTo>
                        <a:pt x="50" y="22"/>
                      </a:lnTo>
                      <a:lnTo>
                        <a:pt x="49" y="17"/>
                      </a:lnTo>
                      <a:lnTo>
                        <a:pt x="47" y="12"/>
                      </a:lnTo>
                      <a:lnTo>
                        <a:pt x="43" y="9"/>
                      </a:lnTo>
                      <a:lnTo>
                        <a:pt x="40" y="5"/>
                      </a:lnTo>
                      <a:lnTo>
                        <a:pt x="35" y="3"/>
                      </a:lnTo>
                      <a:lnTo>
                        <a:pt x="30"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Freeform 147"/>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Freeform 148"/>
                <p:cNvSpPr/>
                <p:nvPr/>
              </p:nvSpPr>
              <p:spPr bwMode="auto">
                <a:xfrm>
                  <a:off x="5146" y="3830"/>
                  <a:ext cx="51" cy="52"/>
                </a:xfrm>
                <a:custGeom>
                  <a:avLst/>
                  <a:gdLst>
                    <a:gd name="T0" fmla="*/ 25 w 51"/>
                    <a:gd name="T1" fmla="*/ 0 h 52"/>
                    <a:gd name="T2" fmla="*/ 20 w 51"/>
                    <a:gd name="T3" fmla="*/ 1 h 52"/>
                    <a:gd name="T4" fmla="*/ 15 w 51"/>
                    <a:gd name="T5" fmla="*/ 2 h 52"/>
                    <a:gd name="T6" fmla="*/ 11 w 51"/>
                    <a:gd name="T7" fmla="*/ 4 h 52"/>
                    <a:gd name="T8" fmla="*/ 7 w 51"/>
                    <a:gd name="T9" fmla="*/ 8 h 52"/>
                    <a:gd name="T10" fmla="*/ 4 w 51"/>
                    <a:gd name="T11" fmla="*/ 12 h 52"/>
                    <a:gd name="T12" fmla="*/ 1 w 51"/>
                    <a:gd name="T13" fmla="*/ 16 h 52"/>
                    <a:gd name="T14" fmla="*/ 0 w 51"/>
                    <a:gd name="T15" fmla="*/ 21 h 52"/>
                    <a:gd name="T16" fmla="*/ 0 w 51"/>
                    <a:gd name="T17" fmla="*/ 26 h 52"/>
                    <a:gd name="T18" fmla="*/ 0 w 51"/>
                    <a:gd name="T19" fmla="*/ 32 h 52"/>
                    <a:gd name="T20" fmla="*/ 1 w 51"/>
                    <a:gd name="T21" fmla="*/ 36 h 52"/>
                    <a:gd name="T22" fmla="*/ 4 w 51"/>
                    <a:gd name="T23" fmla="*/ 40 h 52"/>
                    <a:gd name="T24" fmla="*/ 7 w 51"/>
                    <a:gd name="T25" fmla="*/ 44 h 52"/>
                    <a:gd name="T26" fmla="*/ 11 w 51"/>
                    <a:gd name="T27" fmla="*/ 47 h 52"/>
                    <a:gd name="T28" fmla="*/ 15 w 51"/>
                    <a:gd name="T29" fmla="*/ 49 h 52"/>
                    <a:gd name="T30" fmla="*/ 20 w 51"/>
                    <a:gd name="T31" fmla="*/ 52 h 52"/>
                    <a:gd name="T32" fmla="*/ 25 w 51"/>
                    <a:gd name="T33" fmla="*/ 52 h 52"/>
                    <a:gd name="T34" fmla="*/ 31 w 51"/>
                    <a:gd name="T35" fmla="*/ 52 h 52"/>
                    <a:gd name="T36" fmla="*/ 35 w 51"/>
                    <a:gd name="T37" fmla="*/ 49 h 52"/>
                    <a:gd name="T38" fmla="*/ 40 w 51"/>
                    <a:gd name="T39" fmla="*/ 47 h 52"/>
                    <a:gd name="T40" fmla="*/ 44 w 51"/>
                    <a:gd name="T41" fmla="*/ 44 h 52"/>
                    <a:gd name="T42" fmla="*/ 47 w 51"/>
                    <a:gd name="T43" fmla="*/ 40 h 52"/>
                    <a:gd name="T44" fmla="*/ 50 w 51"/>
                    <a:gd name="T45" fmla="*/ 36 h 52"/>
                    <a:gd name="T46" fmla="*/ 51 w 51"/>
                    <a:gd name="T47" fmla="*/ 32 h 52"/>
                    <a:gd name="T48" fmla="*/ 51 w 51"/>
                    <a:gd name="T49" fmla="*/ 26 h 52"/>
                    <a:gd name="T50" fmla="*/ 51 w 51"/>
                    <a:gd name="T51" fmla="*/ 21 h 52"/>
                    <a:gd name="T52" fmla="*/ 50 w 51"/>
                    <a:gd name="T53" fmla="*/ 16 h 52"/>
                    <a:gd name="T54" fmla="*/ 47 w 51"/>
                    <a:gd name="T55" fmla="*/ 12 h 52"/>
                    <a:gd name="T56" fmla="*/ 44 w 51"/>
                    <a:gd name="T57" fmla="*/ 8 h 52"/>
                    <a:gd name="T58" fmla="*/ 40 w 51"/>
                    <a:gd name="T59" fmla="*/ 4 h 52"/>
                    <a:gd name="T60" fmla="*/ 35 w 51"/>
                    <a:gd name="T61" fmla="*/ 2 h 52"/>
                    <a:gd name="T62" fmla="*/ 31 w 51"/>
                    <a:gd name="T63" fmla="*/ 1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1"/>
                      </a:lnTo>
                      <a:lnTo>
                        <a:pt x="15" y="2"/>
                      </a:lnTo>
                      <a:lnTo>
                        <a:pt x="11" y="4"/>
                      </a:lnTo>
                      <a:lnTo>
                        <a:pt x="7" y="8"/>
                      </a:lnTo>
                      <a:lnTo>
                        <a:pt x="4" y="12"/>
                      </a:lnTo>
                      <a:lnTo>
                        <a:pt x="1" y="16"/>
                      </a:lnTo>
                      <a:lnTo>
                        <a:pt x="0" y="21"/>
                      </a:lnTo>
                      <a:lnTo>
                        <a:pt x="0" y="26"/>
                      </a:lnTo>
                      <a:lnTo>
                        <a:pt x="0" y="32"/>
                      </a:lnTo>
                      <a:lnTo>
                        <a:pt x="1" y="36"/>
                      </a:lnTo>
                      <a:lnTo>
                        <a:pt x="4" y="40"/>
                      </a:lnTo>
                      <a:lnTo>
                        <a:pt x="7" y="44"/>
                      </a:lnTo>
                      <a:lnTo>
                        <a:pt x="11" y="47"/>
                      </a:lnTo>
                      <a:lnTo>
                        <a:pt x="15" y="49"/>
                      </a:lnTo>
                      <a:lnTo>
                        <a:pt x="20" y="52"/>
                      </a:lnTo>
                      <a:lnTo>
                        <a:pt x="25" y="52"/>
                      </a:lnTo>
                      <a:lnTo>
                        <a:pt x="31" y="52"/>
                      </a:lnTo>
                      <a:lnTo>
                        <a:pt x="35" y="49"/>
                      </a:lnTo>
                      <a:lnTo>
                        <a:pt x="40" y="47"/>
                      </a:lnTo>
                      <a:lnTo>
                        <a:pt x="44" y="44"/>
                      </a:lnTo>
                      <a:lnTo>
                        <a:pt x="47" y="40"/>
                      </a:lnTo>
                      <a:lnTo>
                        <a:pt x="50" y="36"/>
                      </a:lnTo>
                      <a:lnTo>
                        <a:pt x="51" y="32"/>
                      </a:lnTo>
                      <a:lnTo>
                        <a:pt x="51" y="26"/>
                      </a:lnTo>
                      <a:lnTo>
                        <a:pt x="51" y="21"/>
                      </a:lnTo>
                      <a:lnTo>
                        <a:pt x="50" y="16"/>
                      </a:lnTo>
                      <a:lnTo>
                        <a:pt x="47" y="12"/>
                      </a:lnTo>
                      <a:lnTo>
                        <a:pt x="44" y="8"/>
                      </a:lnTo>
                      <a:lnTo>
                        <a:pt x="40" y="4"/>
                      </a:lnTo>
                      <a:lnTo>
                        <a:pt x="35" y="2"/>
                      </a:lnTo>
                      <a:lnTo>
                        <a:pt x="31" y="1"/>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Freeform 149"/>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3" name="Freeform 150"/>
                <p:cNvSpPr/>
                <p:nvPr/>
              </p:nvSpPr>
              <p:spPr bwMode="auto">
                <a:xfrm>
                  <a:off x="3680" y="4119"/>
                  <a:ext cx="52" cy="52"/>
                </a:xfrm>
                <a:custGeom>
                  <a:avLst/>
                  <a:gdLst>
                    <a:gd name="T0" fmla="*/ 26 w 52"/>
                    <a:gd name="T1" fmla="*/ 0 h 52"/>
                    <a:gd name="T2" fmla="*/ 21 w 52"/>
                    <a:gd name="T3" fmla="*/ 0 h 52"/>
                    <a:gd name="T4" fmla="*/ 15 w 52"/>
                    <a:gd name="T5" fmla="*/ 2 h 52"/>
                    <a:gd name="T6" fmla="*/ 12 w 52"/>
                    <a:gd name="T7" fmla="*/ 5 h 52"/>
                    <a:gd name="T8" fmla="*/ 7 w 52"/>
                    <a:gd name="T9" fmla="*/ 7 h 52"/>
                    <a:gd name="T10" fmla="*/ 3 w 52"/>
                    <a:gd name="T11" fmla="*/ 12 h 52"/>
                    <a:gd name="T12" fmla="*/ 1 w 52"/>
                    <a:gd name="T13" fmla="*/ 15 h 52"/>
                    <a:gd name="T14" fmla="*/ 0 w 52"/>
                    <a:gd name="T15" fmla="*/ 21 h 52"/>
                    <a:gd name="T16" fmla="*/ 0 w 52"/>
                    <a:gd name="T17" fmla="*/ 26 h 52"/>
                    <a:gd name="T18" fmla="*/ 0 w 52"/>
                    <a:gd name="T19" fmla="*/ 31 h 52"/>
                    <a:gd name="T20" fmla="*/ 1 w 52"/>
                    <a:gd name="T21" fmla="*/ 35 h 52"/>
                    <a:gd name="T22" fmla="*/ 3 w 52"/>
                    <a:gd name="T23" fmla="*/ 40 h 52"/>
                    <a:gd name="T24" fmla="*/ 7 w 52"/>
                    <a:gd name="T25" fmla="*/ 43 h 52"/>
                    <a:gd name="T26" fmla="*/ 12 w 52"/>
                    <a:gd name="T27" fmla="*/ 47 h 52"/>
                    <a:gd name="T28" fmla="*/ 15 w 52"/>
                    <a:gd name="T29" fmla="*/ 49 h 52"/>
                    <a:gd name="T30" fmla="*/ 21 w 52"/>
                    <a:gd name="T31" fmla="*/ 51 h 52"/>
                    <a:gd name="T32" fmla="*/ 26 w 52"/>
                    <a:gd name="T33" fmla="*/ 52 h 52"/>
                    <a:gd name="T34" fmla="*/ 32 w 52"/>
                    <a:gd name="T35" fmla="*/ 51 h 52"/>
                    <a:gd name="T36" fmla="*/ 36 w 52"/>
                    <a:gd name="T37" fmla="*/ 49 h 52"/>
                    <a:gd name="T38" fmla="*/ 41 w 52"/>
                    <a:gd name="T39" fmla="*/ 47 h 52"/>
                    <a:gd name="T40" fmla="*/ 45 w 52"/>
                    <a:gd name="T41" fmla="*/ 43 h 52"/>
                    <a:gd name="T42" fmla="*/ 48 w 52"/>
                    <a:gd name="T43" fmla="*/ 40 h 52"/>
                    <a:gd name="T44" fmla="*/ 50 w 52"/>
                    <a:gd name="T45" fmla="*/ 35 h 52"/>
                    <a:gd name="T46" fmla="*/ 52 w 52"/>
                    <a:gd name="T47" fmla="*/ 31 h 52"/>
                    <a:gd name="T48" fmla="*/ 52 w 52"/>
                    <a:gd name="T49" fmla="*/ 26 h 52"/>
                    <a:gd name="T50" fmla="*/ 52 w 52"/>
                    <a:gd name="T51" fmla="*/ 21 h 52"/>
                    <a:gd name="T52" fmla="*/ 50 w 52"/>
                    <a:gd name="T53" fmla="*/ 15 h 52"/>
                    <a:gd name="T54" fmla="*/ 48 w 52"/>
                    <a:gd name="T55" fmla="*/ 12 h 52"/>
                    <a:gd name="T56" fmla="*/ 45 w 52"/>
                    <a:gd name="T57" fmla="*/ 7 h 52"/>
                    <a:gd name="T58" fmla="*/ 41 w 52"/>
                    <a:gd name="T59" fmla="*/ 5 h 52"/>
                    <a:gd name="T60" fmla="*/ 36 w 52"/>
                    <a:gd name="T61" fmla="*/ 2 h 52"/>
                    <a:gd name="T62" fmla="*/ 32 w 52"/>
                    <a:gd name="T63" fmla="*/ 0 h 52"/>
                    <a:gd name="T64" fmla="*/ 26 w 52"/>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2">
                      <a:moveTo>
                        <a:pt x="26" y="0"/>
                      </a:moveTo>
                      <a:lnTo>
                        <a:pt x="21" y="0"/>
                      </a:lnTo>
                      <a:lnTo>
                        <a:pt x="15" y="2"/>
                      </a:lnTo>
                      <a:lnTo>
                        <a:pt x="12" y="5"/>
                      </a:lnTo>
                      <a:lnTo>
                        <a:pt x="7" y="7"/>
                      </a:lnTo>
                      <a:lnTo>
                        <a:pt x="3" y="12"/>
                      </a:lnTo>
                      <a:lnTo>
                        <a:pt x="1" y="15"/>
                      </a:lnTo>
                      <a:lnTo>
                        <a:pt x="0" y="21"/>
                      </a:lnTo>
                      <a:lnTo>
                        <a:pt x="0" y="26"/>
                      </a:lnTo>
                      <a:lnTo>
                        <a:pt x="0" y="31"/>
                      </a:lnTo>
                      <a:lnTo>
                        <a:pt x="1" y="35"/>
                      </a:lnTo>
                      <a:lnTo>
                        <a:pt x="3" y="40"/>
                      </a:lnTo>
                      <a:lnTo>
                        <a:pt x="7" y="43"/>
                      </a:lnTo>
                      <a:lnTo>
                        <a:pt x="12" y="47"/>
                      </a:lnTo>
                      <a:lnTo>
                        <a:pt x="15" y="49"/>
                      </a:lnTo>
                      <a:lnTo>
                        <a:pt x="21" y="51"/>
                      </a:lnTo>
                      <a:lnTo>
                        <a:pt x="26" y="52"/>
                      </a:lnTo>
                      <a:lnTo>
                        <a:pt x="32" y="51"/>
                      </a:lnTo>
                      <a:lnTo>
                        <a:pt x="36" y="49"/>
                      </a:lnTo>
                      <a:lnTo>
                        <a:pt x="41" y="47"/>
                      </a:lnTo>
                      <a:lnTo>
                        <a:pt x="45" y="43"/>
                      </a:lnTo>
                      <a:lnTo>
                        <a:pt x="48" y="40"/>
                      </a:lnTo>
                      <a:lnTo>
                        <a:pt x="50" y="35"/>
                      </a:lnTo>
                      <a:lnTo>
                        <a:pt x="52" y="31"/>
                      </a:lnTo>
                      <a:lnTo>
                        <a:pt x="52" y="26"/>
                      </a:lnTo>
                      <a:lnTo>
                        <a:pt x="52" y="21"/>
                      </a:lnTo>
                      <a:lnTo>
                        <a:pt x="50" y="15"/>
                      </a:lnTo>
                      <a:lnTo>
                        <a:pt x="48" y="12"/>
                      </a:lnTo>
                      <a:lnTo>
                        <a:pt x="45" y="7"/>
                      </a:lnTo>
                      <a:lnTo>
                        <a:pt x="41" y="5"/>
                      </a:lnTo>
                      <a:lnTo>
                        <a:pt x="36" y="2"/>
                      </a:lnTo>
                      <a:lnTo>
                        <a:pt x="32"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4" name="Freeform 151"/>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5" name="Freeform 152"/>
                <p:cNvSpPr/>
                <p:nvPr/>
              </p:nvSpPr>
              <p:spPr bwMode="auto">
                <a:xfrm>
                  <a:off x="4154" y="2820"/>
                  <a:ext cx="51" cy="52"/>
                </a:xfrm>
                <a:custGeom>
                  <a:avLst/>
                  <a:gdLst>
                    <a:gd name="T0" fmla="*/ 26 w 51"/>
                    <a:gd name="T1" fmla="*/ 0 h 52"/>
                    <a:gd name="T2" fmla="*/ 20 w 51"/>
                    <a:gd name="T3" fmla="*/ 0 h 52"/>
                    <a:gd name="T4" fmla="*/ 15 w 51"/>
                    <a:gd name="T5" fmla="*/ 2 h 52"/>
                    <a:gd name="T6" fmla="*/ 10 w 51"/>
                    <a:gd name="T7" fmla="*/ 5 h 52"/>
                    <a:gd name="T8" fmla="*/ 7 w 51"/>
                    <a:gd name="T9" fmla="*/ 7 h 52"/>
                    <a:gd name="T10" fmla="*/ 3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3 w 51"/>
                    <a:gd name="T23" fmla="*/ 40 h 52"/>
                    <a:gd name="T24" fmla="*/ 7 w 51"/>
                    <a:gd name="T25" fmla="*/ 43 h 52"/>
                    <a:gd name="T26" fmla="*/ 10 w 51"/>
                    <a:gd name="T27" fmla="*/ 47 h 52"/>
                    <a:gd name="T28" fmla="*/ 15 w 51"/>
                    <a:gd name="T29" fmla="*/ 49 h 52"/>
                    <a:gd name="T30" fmla="*/ 20 w 51"/>
                    <a:gd name="T31" fmla="*/ 50 h 52"/>
                    <a:gd name="T32" fmla="*/ 26 w 51"/>
                    <a:gd name="T33" fmla="*/ 52 h 52"/>
                    <a:gd name="T34" fmla="*/ 30 w 51"/>
                    <a:gd name="T35" fmla="*/ 50 h 52"/>
                    <a:gd name="T36" fmla="*/ 35 w 51"/>
                    <a:gd name="T37" fmla="*/ 49 h 52"/>
                    <a:gd name="T38" fmla="*/ 40 w 51"/>
                    <a:gd name="T39" fmla="*/ 47 h 52"/>
                    <a:gd name="T40" fmla="*/ 43 w 51"/>
                    <a:gd name="T41" fmla="*/ 43 h 52"/>
                    <a:gd name="T42" fmla="*/ 47 w 51"/>
                    <a:gd name="T43" fmla="*/ 40 h 52"/>
                    <a:gd name="T44" fmla="*/ 49 w 51"/>
                    <a:gd name="T45" fmla="*/ 35 h 52"/>
                    <a:gd name="T46" fmla="*/ 50 w 51"/>
                    <a:gd name="T47" fmla="*/ 30 h 52"/>
                    <a:gd name="T48" fmla="*/ 51 w 51"/>
                    <a:gd name="T49" fmla="*/ 26 h 52"/>
                    <a:gd name="T50" fmla="*/ 50 w 51"/>
                    <a:gd name="T51" fmla="*/ 20 h 52"/>
                    <a:gd name="T52" fmla="*/ 49 w 51"/>
                    <a:gd name="T53" fmla="*/ 15 h 52"/>
                    <a:gd name="T54" fmla="*/ 47 w 51"/>
                    <a:gd name="T55" fmla="*/ 12 h 52"/>
                    <a:gd name="T56" fmla="*/ 43 w 51"/>
                    <a:gd name="T57" fmla="*/ 7 h 52"/>
                    <a:gd name="T58" fmla="*/ 40 w 51"/>
                    <a:gd name="T59" fmla="*/ 5 h 52"/>
                    <a:gd name="T60" fmla="*/ 35 w 51"/>
                    <a:gd name="T61" fmla="*/ 2 h 52"/>
                    <a:gd name="T62" fmla="*/ 30 w 51"/>
                    <a:gd name="T63" fmla="*/ 0 h 52"/>
                    <a:gd name="T64" fmla="*/ 26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6" y="0"/>
                      </a:moveTo>
                      <a:lnTo>
                        <a:pt x="20" y="0"/>
                      </a:lnTo>
                      <a:lnTo>
                        <a:pt x="15" y="2"/>
                      </a:lnTo>
                      <a:lnTo>
                        <a:pt x="10" y="5"/>
                      </a:lnTo>
                      <a:lnTo>
                        <a:pt x="7" y="7"/>
                      </a:lnTo>
                      <a:lnTo>
                        <a:pt x="3" y="12"/>
                      </a:lnTo>
                      <a:lnTo>
                        <a:pt x="1" y="15"/>
                      </a:lnTo>
                      <a:lnTo>
                        <a:pt x="0" y="20"/>
                      </a:lnTo>
                      <a:lnTo>
                        <a:pt x="0" y="26"/>
                      </a:lnTo>
                      <a:lnTo>
                        <a:pt x="0" y="30"/>
                      </a:lnTo>
                      <a:lnTo>
                        <a:pt x="1" y="35"/>
                      </a:lnTo>
                      <a:lnTo>
                        <a:pt x="3" y="40"/>
                      </a:lnTo>
                      <a:lnTo>
                        <a:pt x="7" y="43"/>
                      </a:lnTo>
                      <a:lnTo>
                        <a:pt x="10" y="47"/>
                      </a:lnTo>
                      <a:lnTo>
                        <a:pt x="15" y="49"/>
                      </a:lnTo>
                      <a:lnTo>
                        <a:pt x="20" y="50"/>
                      </a:lnTo>
                      <a:lnTo>
                        <a:pt x="26" y="52"/>
                      </a:lnTo>
                      <a:lnTo>
                        <a:pt x="30" y="50"/>
                      </a:lnTo>
                      <a:lnTo>
                        <a:pt x="35" y="49"/>
                      </a:lnTo>
                      <a:lnTo>
                        <a:pt x="40" y="47"/>
                      </a:lnTo>
                      <a:lnTo>
                        <a:pt x="43" y="43"/>
                      </a:lnTo>
                      <a:lnTo>
                        <a:pt x="47" y="40"/>
                      </a:lnTo>
                      <a:lnTo>
                        <a:pt x="49" y="35"/>
                      </a:lnTo>
                      <a:lnTo>
                        <a:pt x="50" y="30"/>
                      </a:lnTo>
                      <a:lnTo>
                        <a:pt x="51" y="26"/>
                      </a:lnTo>
                      <a:lnTo>
                        <a:pt x="50" y="20"/>
                      </a:lnTo>
                      <a:lnTo>
                        <a:pt x="49" y="15"/>
                      </a:lnTo>
                      <a:lnTo>
                        <a:pt x="47" y="12"/>
                      </a:lnTo>
                      <a:lnTo>
                        <a:pt x="43" y="7"/>
                      </a:lnTo>
                      <a:lnTo>
                        <a:pt x="40" y="5"/>
                      </a:lnTo>
                      <a:lnTo>
                        <a:pt x="35" y="2"/>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6" name="Freeform 153"/>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7" name="Freeform 154"/>
                <p:cNvSpPr/>
                <p:nvPr/>
              </p:nvSpPr>
              <p:spPr bwMode="auto">
                <a:xfrm>
                  <a:off x="5145" y="2820"/>
                  <a:ext cx="51" cy="52"/>
                </a:xfrm>
                <a:custGeom>
                  <a:avLst/>
                  <a:gdLst>
                    <a:gd name="T0" fmla="*/ 25 w 51"/>
                    <a:gd name="T1" fmla="*/ 0 h 52"/>
                    <a:gd name="T2" fmla="*/ 20 w 51"/>
                    <a:gd name="T3" fmla="*/ 0 h 52"/>
                    <a:gd name="T4" fmla="*/ 15 w 51"/>
                    <a:gd name="T5" fmla="*/ 2 h 52"/>
                    <a:gd name="T6" fmla="*/ 11 w 51"/>
                    <a:gd name="T7" fmla="*/ 5 h 52"/>
                    <a:gd name="T8" fmla="*/ 7 w 51"/>
                    <a:gd name="T9" fmla="*/ 7 h 52"/>
                    <a:gd name="T10" fmla="*/ 4 w 51"/>
                    <a:gd name="T11" fmla="*/ 12 h 52"/>
                    <a:gd name="T12" fmla="*/ 1 w 51"/>
                    <a:gd name="T13" fmla="*/ 15 h 52"/>
                    <a:gd name="T14" fmla="*/ 0 w 51"/>
                    <a:gd name="T15" fmla="*/ 20 h 52"/>
                    <a:gd name="T16" fmla="*/ 0 w 51"/>
                    <a:gd name="T17" fmla="*/ 26 h 52"/>
                    <a:gd name="T18" fmla="*/ 0 w 51"/>
                    <a:gd name="T19" fmla="*/ 30 h 52"/>
                    <a:gd name="T20" fmla="*/ 1 w 51"/>
                    <a:gd name="T21" fmla="*/ 35 h 52"/>
                    <a:gd name="T22" fmla="*/ 4 w 51"/>
                    <a:gd name="T23" fmla="*/ 40 h 52"/>
                    <a:gd name="T24" fmla="*/ 7 w 51"/>
                    <a:gd name="T25" fmla="*/ 43 h 52"/>
                    <a:gd name="T26" fmla="*/ 11 w 51"/>
                    <a:gd name="T27" fmla="*/ 47 h 52"/>
                    <a:gd name="T28" fmla="*/ 15 w 51"/>
                    <a:gd name="T29" fmla="*/ 49 h 52"/>
                    <a:gd name="T30" fmla="*/ 20 w 51"/>
                    <a:gd name="T31" fmla="*/ 50 h 52"/>
                    <a:gd name="T32" fmla="*/ 25 w 51"/>
                    <a:gd name="T33" fmla="*/ 52 h 52"/>
                    <a:gd name="T34" fmla="*/ 31 w 51"/>
                    <a:gd name="T35" fmla="*/ 50 h 52"/>
                    <a:gd name="T36" fmla="*/ 35 w 51"/>
                    <a:gd name="T37" fmla="*/ 49 h 52"/>
                    <a:gd name="T38" fmla="*/ 40 w 51"/>
                    <a:gd name="T39" fmla="*/ 47 h 52"/>
                    <a:gd name="T40" fmla="*/ 44 w 51"/>
                    <a:gd name="T41" fmla="*/ 43 h 52"/>
                    <a:gd name="T42" fmla="*/ 47 w 51"/>
                    <a:gd name="T43" fmla="*/ 40 h 52"/>
                    <a:gd name="T44" fmla="*/ 49 w 51"/>
                    <a:gd name="T45" fmla="*/ 35 h 52"/>
                    <a:gd name="T46" fmla="*/ 51 w 51"/>
                    <a:gd name="T47" fmla="*/ 30 h 52"/>
                    <a:gd name="T48" fmla="*/ 51 w 51"/>
                    <a:gd name="T49" fmla="*/ 26 h 52"/>
                    <a:gd name="T50" fmla="*/ 51 w 51"/>
                    <a:gd name="T51" fmla="*/ 20 h 52"/>
                    <a:gd name="T52" fmla="*/ 49 w 51"/>
                    <a:gd name="T53" fmla="*/ 15 h 52"/>
                    <a:gd name="T54" fmla="*/ 47 w 51"/>
                    <a:gd name="T55" fmla="*/ 12 h 52"/>
                    <a:gd name="T56" fmla="*/ 44 w 51"/>
                    <a:gd name="T57" fmla="*/ 7 h 52"/>
                    <a:gd name="T58" fmla="*/ 40 w 51"/>
                    <a:gd name="T59" fmla="*/ 5 h 52"/>
                    <a:gd name="T60" fmla="*/ 35 w 51"/>
                    <a:gd name="T61" fmla="*/ 2 h 52"/>
                    <a:gd name="T62" fmla="*/ 31 w 51"/>
                    <a:gd name="T63" fmla="*/ 0 h 52"/>
                    <a:gd name="T64" fmla="*/ 25 w 51"/>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2">
                      <a:moveTo>
                        <a:pt x="25" y="0"/>
                      </a:moveTo>
                      <a:lnTo>
                        <a:pt x="20" y="0"/>
                      </a:lnTo>
                      <a:lnTo>
                        <a:pt x="15" y="2"/>
                      </a:lnTo>
                      <a:lnTo>
                        <a:pt x="11" y="5"/>
                      </a:lnTo>
                      <a:lnTo>
                        <a:pt x="7" y="7"/>
                      </a:lnTo>
                      <a:lnTo>
                        <a:pt x="4" y="12"/>
                      </a:lnTo>
                      <a:lnTo>
                        <a:pt x="1" y="15"/>
                      </a:lnTo>
                      <a:lnTo>
                        <a:pt x="0" y="20"/>
                      </a:lnTo>
                      <a:lnTo>
                        <a:pt x="0" y="26"/>
                      </a:lnTo>
                      <a:lnTo>
                        <a:pt x="0" y="30"/>
                      </a:lnTo>
                      <a:lnTo>
                        <a:pt x="1" y="35"/>
                      </a:lnTo>
                      <a:lnTo>
                        <a:pt x="4" y="40"/>
                      </a:lnTo>
                      <a:lnTo>
                        <a:pt x="7" y="43"/>
                      </a:lnTo>
                      <a:lnTo>
                        <a:pt x="11" y="47"/>
                      </a:lnTo>
                      <a:lnTo>
                        <a:pt x="15" y="49"/>
                      </a:lnTo>
                      <a:lnTo>
                        <a:pt x="20" y="50"/>
                      </a:lnTo>
                      <a:lnTo>
                        <a:pt x="25" y="52"/>
                      </a:lnTo>
                      <a:lnTo>
                        <a:pt x="31" y="50"/>
                      </a:lnTo>
                      <a:lnTo>
                        <a:pt x="35" y="49"/>
                      </a:lnTo>
                      <a:lnTo>
                        <a:pt x="40" y="47"/>
                      </a:lnTo>
                      <a:lnTo>
                        <a:pt x="44" y="43"/>
                      </a:lnTo>
                      <a:lnTo>
                        <a:pt x="47" y="40"/>
                      </a:lnTo>
                      <a:lnTo>
                        <a:pt x="49" y="35"/>
                      </a:lnTo>
                      <a:lnTo>
                        <a:pt x="51" y="30"/>
                      </a:lnTo>
                      <a:lnTo>
                        <a:pt x="51" y="26"/>
                      </a:lnTo>
                      <a:lnTo>
                        <a:pt x="51" y="20"/>
                      </a:lnTo>
                      <a:lnTo>
                        <a:pt x="49" y="15"/>
                      </a:lnTo>
                      <a:lnTo>
                        <a:pt x="47" y="12"/>
                      </a:lnTo>
                      <a:lnTo>
                        <a:pt x="44" y="7"/>
                      </a:lnTo>
                      <a:lnTo>
                        <a:pt x="40" y="5"/>
                      </a:lnTo>
                      <a:lnTo>
                        <a:pt x="35" y="2"/>
                      </a:lnTo>
                      <a:lnTo>
                        <a:pt x="31" y="0"/>
                      </a:lnTo>
                      <a:lnTo>
                        <a:pt x="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8" name="Freeform 155"/>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9" name="Freeform 156"/>
                <p:cNvSpPr/>
                <p:nvPr/>
              </p:nvSpPr>
              <p:spPr bwMode="auto">
                <a:xfrm>
                  <a:off x="3678" y="3107"/>
                  <a:ext cx="50" cy="50"/>
                </a:xfrm>
                <a:custGeom>
                  <a:avLst/>
                  <a:gdLst>
                    <a:gd name="T0" fmla="*/ 24 w 50"/>
                    <a:gd name="T1" fmla="*/ 0 h 50"/>
                    <a:gd name="T2" fmla="*/ 20 w 50"/>
                    <a:gd name="T3" fmla="*/ 0 h 50"/>
                    <a:gd name="T4" fmla="*/ 15 w 50"/>
                    <a:gd name="T5" fmla="*/ 1 h 50"/>
                    <a:gd name="T6" fmla="*/ 10 w 50"/>
                    <a:gd name="T7" fmla="*/ 3 h 50"/>
                    <a:gd name="T8" fmla="*/ 7 w 50"/>
                    <a:gd name="T9" fmla="*/ 7 h 50"/>
                    <a:gd name="T10" fmla="*/ 3 w 50"/>
                    <a:gd name="T11" fmla="*/ 10 h 50"/>
                    <a:gd name="T12" fmla="*/ 1 w 50"/>
                    <a:gd name="T13" fmla="*/ 15 h 50"/>
                    <a:gd name="T14" fmla="*/ 0 w 50"/>
                    <a:gd name="T15" fmla="*/ 20 h 50"/>
                    <a:gd name="T16" fmla="*/ 0 w 50"/>
                    <a:gd name="T17" fmla="*/ 26 h 50"/>
                    <a:gd name="T18" fmla="*/ 0 w 50"/>
                    <a:gd name="T19" fmla="*/ 30 h 50"/>
                    <a:gd name="T20" fmla="*/ 1 w 50"/>
                    <a:gd name="T21" fmla="*/ 35 h 50"/>
                    <a:gd name="T22" fmla="*/ 3 w 50"/>
                    <a:gd name="T23" fmla="*/ 40 h 50"/>
                    <a:gd name="T24" fmla="*/ 7 w 50"/>
                    <a:gd name="T25" fmla="*/ 43 h 50"/>
                    <a:gd name="T26" fmla="*/ 10 w 50"/>
                    <a:gd name="T27" fmla="*/ 47 h 50"/>
                    <a:gd name="T28" fmla="*/ 15 w 50"/>
                    <a:gd name="T29" fmla="*/ 49 h 50"/>
                    <a:gd name="T30" fmla="*/ 20 w 50"/>
                    <a:gd name="T31" fmla="*/ 50 h 50"/>
                    <a:gd name="T32" fmla="*/ 24 w 50"/>
                    <a:gd name="T33" fmla="*/ 50 h 50"/>
                    <a:gd name="T34" fmla="*/ 30 w 50"/>
                    <a:gd name="T35" fmla="*/ 50 h 50"/>
                    <a:gd name="T36" fmla="*/ 35 w 50"/>
                    <a:gd name="T37" fmla="*/ 49 h 50"/>
                    <a:gd name="T38" fmla="*/ 40 w 50"/>
                    <a:gd name="T39" fmla="*/ 47 h 50"/>
                    <a:gd name="T40" fmla="*/ 43 w 50"/>
                    <a:gd name="T41" fmla="*/ 43 h 50"/>
                    <a:gd name="T42" fmla="*/ 47 w 50"/>
                    <a:gd name="T43" fmla="*/ 40 h 50"/>
                    <a:gd name="T44" fmla="*/ 49 w 50"/>
                    <a:gd name="T45" fmla="*/ 35 h 50"/>
                    <a:gd name="T46" fmla="*/ 50 w 50"/>
                    <a:gd name="T47" fmla="*/ 30 h 50"/>
                    <a:gd name="T48" fmla="*/ 50 w 50"/>
                    <a:gd name="T49" fmla="*/ 26 h 50"/>
                    <a:gd name="T50" fmla="*/ 50 w 50"/>
                    <a:gd name="T51" fmla="*/ 20 h 50"/>
                    <a:gd name="T52" fmla="*/ 49 w 50"/>
                    <a:gd name="T53" fmla="*/ 15 h 50"/>
                    <a:gd name="T54" fmla="*/ 47 w 50"/>
                    <a:gd name="T55" fmla="*/ 10 h 50"/>
                    <a:gd name="T56" fmla="*/ 43 w 50"/>
                    <a:gd name="T57" fmla="*/ 7 h 50"/>
                    <a:gd name="T58" fmla="*/ 40 w 50"/>
                    <a:gd name="T59" fmla="*/ 3 h 50"/>
                    <a:gd name="T60" fmla="*/ 35 w 50"/>
                    <a:gd name="T61" fmla="*/ 1 h 50"/>
                    <a:gd name="T62" fmla="*/ 30 w 50"/>
                    <a:gd name="T63" fmla="*/ 0 h 50"/>
                    <a:gd name="T64" fmla="*/ 24 w 50"/>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0">
                      <a:moveTo>
                        <a:pt x="24" y="0"/>
                      </a:moveTo>
                      <a:lnTo>
                        <a:pt x="20" y="0"/>
                      </a:lnTo>
                      <a:lnTo>
                        <a:pt x="15" y="1"/>
                      </a:lnTo>
                      <a:lnTo>
                        <a:pt x="10" y="3"/>
                      </a:lnTo>
                      <a:lnTo>
                        <a:pt x="7" y="7"/>
                      </a:lnTo>
                      <a:lnTo>
                        <a:pt x="3" y="10"/>
                      </a:lnTo>
                      <a:lnTo>
                        <a:pt x="1" y="15"/>
                      </a:lnTo>
                      <a:lnTo>
                        <a:pt x="0" y="20"/>
                      </a:lnTo>
                      <a:lnTo>
                        <a:pt x="0" y="26"/>
                      </a:lnTo>
                      <a:lnTo>
                        <a:pt x="0" y="30"/>
                      </a:lnTo>
                      <a:lnTo>
                        <a:pt x="1" y="35"/>
                      </a:lnTo>
                      <a:lnTo>
                        <a:pt x="3" y="40"/>
                      </a:lnTo>
                      <a:lnTo>
                        <a:pt x="7" y="43"/>
                      </a:lnTo>
                      <a:lnTo>
                        <a:pt x="10" y="47"/>
                      </a:lnTo>
                      <a:lnTo>
                        <a:pt x="15" y="49"/>
                      </a:lnTo>
                      <a:lnTo>
                        <a:pt x="20" y="50"/>
                      </a:lnTo>
                      <a:lnTo>
                        <a:pt x="24" y="50"/>
                      </a:lnTo>
                      <a:lnTo>
                        <a:pt x="30" y="50"/>
                      </a:lnTo>
                      <a:lnTo>
                        <a:pt x="35" y="49"/>
                      </a:lnTo>
                      <a:lnTo>
                        <a:pt x="40" y="47"/>
                      </a:lnTo>
                      <a:lnTo>
                        <a:pt x="43" y="43"/>
                      </a:lnTo>
                      <a:lnTo>
                        <a:pt x="47" y="40"/>
                      </a:lnTo>
                      <a:lnTo>
                        <a:pt x="49" y="35"/>
                      </a:lnTo>
                      <a:lnTo>
                        <a:pt x="50" y="30"/>
                      </a:lnTo>
                      <a:lnTo>
                        <a:pt x="50" y="26"/>
                      </a:lnTo>
                      <a:lnTo>
                        <a:pt x="50" y="20"/>
                      </a:lnTo>
                      <a:lnTo>
                        <a:pt x="49" y="15"/>
                      </a:lnTo>
                      <a:lnTo>
                        <a:pt x="47" y="10"/>
                      </a:lnTo>
                      <a:lnTo>
                        <a:pt x="43" y="7"/>
                      </a:lnTo>
                      <a:lnTo>
                        <a:pt x="40" y="3"/>
                      </a:lnTo>
                      <a:lnTo>
                        <a:pt x="35" y="1"/>
                      </a:lnTo>
                      <a:lnTo>
                        <a:pt x="30" y="0"/>
                      </a:lnTo>
                      <a:lnTo>
                        <a:pt x="24"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0" name="Freeform 157"/>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1" name="Freeform 158"/>
                <p:cNvSpPr/>
                <p:nvPr/>
              </p:nvSpPr>
              <p:spPr bwMode="auto">
                <a:xfrm>
                  <a:off x="4416" y="3457"/>
                  <a:ext cx="51" cy="51"/>
                </a:xfrm>
                <a:custGeom>
                  <a:avLst/>
                  <a:gdLst>
                    <a:gd name="T0" fmla="*/ 26 w 51"/>
                    <a:gd name="T1" fmla="*/ 0 h 51"/>
                    <a:gd name="T2" fmla="*/ 20 w 51"/>
                    <a:gd name="T3" fmla="*/ 0 h 51"/>
                    <a:gd name="T4" fmla="*/ 15 w 51"/>
                    <a:gd name="T5" fmla="*/ 1 h 51"/>
                    <a:gd name="T6" fmla="*/ 11 w 51"/>
                    <a:gd name="T7" fmla="*/ 4 h 51"/>
                    <a:gd name="T8" fmla="*/ 7 w 51"/>
                    <a:gd name="T9" fmla="*/ 7 h 51"/>
                    <a:gd name="T10" fmla="*/ 4 w 51"/>
                    <a:gd name="T11" fmla="*/ 11 h 51"/>
                    <a:gd name="T12" fmla="*/ 1 w 51"/>
                    <a:gd name="T13" fmla="*/ 15 h 51"/>
                    <a:gd name="T14" fmla="*/ 0 w 51"/>
                    <a:gd name="T15" fmla="*/ 20 h 51"/>
                    <a:gd name="T16" fmla="*/ 0 w 51"/>
                    <a:gd name="T17" fmla="*/ 25 h 51"/>
                    <a:gd name="T18" fmla="*/ 0 w 51"/>
                    <a:gd name="T19" fmla="*/ 31 h 51"/>
                    <a:gd name="T20" fmla="*/ 1 w 51"/>
                    <a:gd name="T21" fmla="*/ 35 h 51"/>
                    <a:gd name="T22" fmla="*/ 4 w 51"/>
                    <a:gd name="T23" fmla="*/ 40 h 51"/>
                    <a:gd name="T24" fmla="*/ 7 w 51"/>
                    <a:gd name="T25" fmla="*/ 44 h 51"/>
                    <a:gd name="T26" fmla="*/ 11 w 51"/>
                    <a:gd name="T27" fmla="*/ 47 h 51"/>
                    <a:gd name="T28" fmla="*/ 15 w 51"/>
                    <a:gd name="T29" fmla="*/ 49 h 51"/>
                    <a:gd name="T30" fmla="*/ 20 w 51"/>
                    <a:gd name="T31" fmla="*/ 51 h 51"/>
                    <a:gd name="T32" fmla="*/ 26 w 51"/>
                    <a:gd name="T33" fmla="*/ 51 h 51"/>
                    <a:gd name="T34" fmla="*/ 31 w 51"/>
                    <a:gd name="T35" fmla="*/ 51 h 51"/>
                    <a:gd name="T36" fmla="*/ 35 w 51"/>
                    <a:gd name="T37" fmla="*/ 49 h 51"/>
                    <a:gd name="T38" fmla="*/ 40 w 51"/>
                    <a:gd name="T39" fmla="*/ 47 h 51"/>
                    <a:gd name="T40" fmla="*/ 43 w 51"/>
                    <a:gd name="T41" fmla="*/ 44 h 51"/>
                    <a:gd name="T42" fmla="*/ 47 w 51"/>
                    <a:gd name="T43" fmla="*/ 40 h 51"/>
                    <a:gd name="T44" fmla="*/ 49 w 51"/>
                    <a:gd name="T45" fmla="*/ 35 h 51"/>
                    <a:gd name="T46" fmla="*/ 51 w 51"/>
                    <a:gd name="T47" fmla="*/ 31 h 51"/>
                    <a:gd name="T48" fmla="*/ 51 w 51"/>
                    <a:gd name="T49" fmla="*/ 25 h 51"/>
                    <a:gd name="T50" fmla="*/ 51 w 51"/>
                    <a:gd name="T51" fmla="*/ 20 h 51"/>
                    <a:gd name="T52" fmla="*/ 49 w 51"/>
                    <a:gd name="T53" fmla="*/ 15 h 51"/>
                    <a:gd name="T54" fmla="*/ 47 w 51"/>
                    <a:gd name="T55" fmla="*/ 11 h 51"/>
                    <a:gd name="T56" fmla="*/ 43 w 51"/>
                    <a:gd name="T57" fmla="*/ 7 h 51"/>
                    <a:gd name="T58" fmla="*/ 40 w 51"/>
                    <a:gd name="T59" fmla="*/ 4 h 51"/>
                    <a:gd name="T60" fmla="*/ 35 w 51"/>
                    <a:gd name="T61" fmla="*/ 1 h 51"/>
                    <a:gd name="T62" fmla="*/ 31 w 51"/>
                    <a:gd name="T63" fmla="*/ 0 h 51"/>
                    <a:gd name="T64" fmla="*/ 26 w 51"/>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51">
                      <a:moveTo>
                        <a:pt x="26" y="0"/>
                      </a:moveTo>
                      <a:lnTo>
                        <a:pt x="20" y="0"/>
                      </a:lnTo>
                      <a:lnTo>
                        <a:pt x="15" y="1"/>
                      </a:lnTo>
                      <a:lnTo>
                        <a:pt x="11" y="4"/>
                      </a:lnTo>
                      <a:lnTo>
                        <a:pt x="7" y="7"/>
                      </a:lnTo>
                      <a:lnTo>
                        <a:pt x="4" y="11"/>
                      </a:lnTo>
                      <a:lnTo>
                        <a:pt x="1" y="15"/>
                      </a:lnTo>
                      <a:lnTo>
                        <a:pt x="0" y="20"/>
                      </a:lnTo>
                      <a:lnTo>
                        <a:pt x="0" y="25"/>
                      </a:lnTo>
                      <a:lnTo>
                        <a:pt x="0" y="31"/>
                      </a:lnTo>
                      <a:lnTo>
                        <a:pt x="1" y="35"/>
                      </a:lnTo>
                      <a:lnTo>
                        <a:pt x="4" y="40"/>
                      </a:lnTo>
                      <a:lnTo>
                        <a:pt x="7" y="44"/>
                      </a:lnTo>
                      <a:lnTo>
                        <a:pt x="11" y="47"/>
                      </a:lnTo>
                      <a:lnTo>
                        <a:pt x="15" y="49"/>
                      </a:lnTo>
                      <a:lnTo>
                        <a:pt x="20" y="51"/>
                      </a:lnTo>
                      <a:lnTo>
                        <a:pt x="26" y="51"/>
                      </a:lnTo>
                      <a:lnTo>
                        <a:pt x="31" y="51"/>
                      </a:lnTo>
                      <a:lnTo>
                        <a:pt x="35" y="49"/>
                      </a:lnTo>
                      <a:lnTo>
                        <a:pt x="40" y="47"/>
                      </a:lnTo>
                      <a:lnTo>
                        <a:pt x="43" y="44"/>
                      </a:lnTo>
                      <a:lnTo>
                        <a:pt x="47" y="40"/>
                      </a:lnTo>
                      <a:lnTo>
                        <a:pt x="49" y="35"/>
                      </a:lnTo>
                      <a:lnTo>
                        <a:pt x="51" y="31"/>
                      </a:lnTo>
                      <a:lnTo>
                        <a:pt x="51" y="25"/>
                      </a:lnTo>
                      <a:lnTo>
                        <a:pt x="51" y="20"/>
                      </a:lnTo>
                      <a:lnTo>
                        <a:pt x="49" y="15"/>
                      </a:lnTo>
                      <a:lnTo>
                        <a:pt x="47" y="11"/>
                      </a:lnTo>
                      <a:lnTo>
                        <a:pt x="43" y="7"/>
                      </a:lnTo>
                      <a:lnTo>
                        <a:pt x="40" y="4"/>
                      </a:lnTo>
                      <a:lnTo>
                        <a:pt x="35" y="1"/>
                      </a:lnTo>
                      <a:lnTo>
                        <a:pt x="31"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2" name="Freeform 159"/>
                <p:cNvSpPr>
                  <a:spLocks noEditPoints="1"/>
                </p:cNvSpPr>
                <p:nvPr/>
              </p:nvSpPr>
              <p:spPr bwMode="auto">
                <a:xfrm>
                  <a:off x="4435" y="3463"/>
                  <a:ext cx="1006" cy="39"/>
                </a:xfrm>
                <a:custGeom>
                  <a:avLst/>
                  <a:gdLst>
                    <a:gd name="T0" fmla="*/ 0 w 1006"/>
                    <a:gd name="T1" fmla="*/ 9 h 39"/>
                    <a:gd name="T2" fmla="*/ 957 w 1006"/>
                    <a:gd name="T3" fmla="*/ 9 h 39"/>
                    <a:gd name="T4" fmla="*/ 957 w 1006"/>
                    <a:gd name="T5" fmla="*/ 29 h 39"/>
                    <a:gd name="T6" fmla="*/ 0 w 1006"/>
                    <a:gd name="T7" fmla="*/ 29 h 39"/>
                    <a:gd name="T8" fmla="*/ 0 w 1006"/>
                    <a:gd name="T9" fmla="*/ 9 h 39"/>
                    <a:gd name="T10" fmla="*/ 948 w 1006"/>
                    <a:gd name="T11" fmla="*/ 0 h 39"/>
                    <a:gd name="T12" fmla="*/ 1006 w 1006"/>
                    <a:gd name="T13" fmla="*/ 19 h 39"/>
                    <a:gd name="T14" fmla="*/ 948 w 1006"/>
                    <a:gd name="T15" fmla="*/ 39 h 39"/>
                    <a:gd name="T16" fmla="*/ 948 w 100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39">
                      <a:moveTo>
                        <a:pt x="0" y="9"/>
                      </a:moveTo>
                      <a:lnTo>
                        <a:pt x="957" y="9"/>
                      </a:lnTo>
                      <a:lnTo>
                        <a:pt x="957" y="29"/>
                      </a:lnTo>
                      <a:lnTo>
                        <a:pt x="0" y="29"/>
                      </a:lnTo>
                      <a:lnTo>
                        <a:pt x="0" y="9"/>
                      </a:lnTo>
                      <a:close/>
                      <a:moveTo>
                        <a:pt x="948" y="0"/>
                      </a:moveTo>
                      <a:lnTo>
                        <a:pt x="1006" y="19"/>
                      </a:lnTo>
                      <a:lnTo>
                        <a:pt x="948" y="39"/>
                      </a:lnTo>
                      <a:lnTo>
                        <a:pt x="948"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3" name="Freeform 160"/>
                <p:cNvSpPr>
                  <a:spLocks noEditPoints="1"/>
                </p:cNvSpPr>
                <p:nvPr/>
              </p:nvSpPr>
              <p:spPr bwMode="auto">
                <a:xfrm>
                  <a:off x="4417" y="2474"/>
                  <a:ext cx="39" cy="1007"/>
                </a:xfrm>
                <a:custGeom>
                  <a:avLst/>
                  <a:gdLst>
                    <a:gd name="T0" fmla="*/ 30 w 39"/>
                    <a:gd name="T1" fmla="*/ 50 h 1007"/>
                    <a:gd name="T2" fmla="*/ 31 w 39"/>
                    <a:gd name="T3" fmla="*/ 1007 h 1007"/>
                    <a:gd name="T4" fmla="*/ 11 w 39"/>
                    <a:gd name="T5" fmla="*/ 1007 h 1007"/>
                    <a:gd name="T6" fmla="*/ 10 w 39"/>
                    <a:gd name="T7" fmla="*/ 50 h 1007"/>
                    <a:gd name="T8" fmla="*/ 30 w 39"/>
                    <a:gd name="T9" fmla="*/ 50 h 1007"/>
                    <a:gd name="T10" fmla="*/ 0 w 39"/>
                    <a:gd name="T11" fmla="*/ 59 h 1007"/>
                    <a:gd name="T12" fmla="*/ 19 w 39"/>
                    <a:gd name="T13" fmla="*/ 0 h 1007"/>
                    <a:gd name="T14" fmla="*/ 39 w 39"/>
                    <a:gd name="T15" fmla="*/ 59 h 1007"/>
                    <a:gd name="T16" fmla="*/ 0 w 39"/>
                    <a:gd name="T17" fmla="*/ 59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007">
                      <a:moveTo>
                        <a:pt x="30" y="50"/>
                      </a:moveTo>
                      <a:lnTo>
                        <a:pt x="31" y="1007"/>
                      </a:lnTo>
                      <a:lnTo>
                        <a:pt x="11" y="1007"/>
                      </a:lnTo>
                      <a:lnTo>
                        <a:pt x="10" y="50"/>
                      </a:lnTo>
                      <a:lnTo>
                        <a:pt x="30" y="50"/>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4" name="Rectangle 161"/>
                <p:cNvSpPr>
                  <a:spLocks noChangeArrowheads="1"/>
                </p:cNvSpPr>
                <p:nvPr/>
              </p:nvSpPr>
              <p:spPr bwMode="auto">
                <a:xfrm>
                  <a:off x="5493" y="337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355" name="Rectangle 162"/>
                <p:cNvSpPr>
                  <a:spLocks noChangeArrowheads="1"/>
                </p:cNvSpPr>
                <p:nvPr/>
              </p:nvSpPr>
              <p:spPr bwMode="auto">
                <a:xfrm>
                  <a:off x="4875" y="3195"/>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356" name="Rectangle 163"/>
                <p:cNvSpPr>
                  <a:spLocks noChangeArrowheads="1"/>
                </p:cNvSpPr>
                <p:nvPr/>
              </p:nvSpPr>
              <p:spPr bwMode="auto">
                <a:xfrm>
                  <a:off x="4376" y="2250"/>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357" name="Rectangle 164"/>
                <p:cNvSpPr>
                  <a:spLocks noChangeArrowheads="1"/>
                </p:cNvSpPr>
                <p:nvPr/>
              </p:nvSpPr>
              <p:spPr bwMode="auto">
                <a:xfrm>
                  <a:off x="3984" y="2840"/>
                  <a:ext cx="195" cy="24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1</a:t>
                  </a:r>
                </a:p>
              </p:txBody>
            </p:sp>
            <p:sp>
              <p:nvSpPr>
                <p:cNvPr id="358" name="Rectangle 165"/>
                <p:cNvSpPr>
                  <a:spLocks noChangeArrowheads="1"/>
                </p:cNvSpPr>
                <p:nvPr/>
              </p:nvSpPr>
              <p:spPr bwMode="auto">
                <a:xfrm>
                  <a:off x="4141" y="278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59" name="Rectangle 168"/>
                <p:cNvSpPr>
                  <a:spLocks noChangeArrowheads="1"/>
                </p:cNvSpPr>
                <p:nvPr/>
              </p:nvSpPr>
              <p:spPr bwMode="auto">
                <a:xfrm>
                  <a:off x="5105" y="3802"/>
                  <a:ext cx="195" cy="24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3</a:t>
                  </a:r>
                </a:p>
              </p:txBody>
            </p:sp>
            <p:sp>
              <p:nvSpPr>
                <p:cNvPr id="360" name="Rectangle 170"/>
                <p:cNvSpPr>
                  <a:spLocks noChangeArrowheads="1"/>
                </p:cNvSpPr>
                <p:nvPr/>
              </p:nvSpPr>
              <p:spPr bwMode="auto">
                <a:xfrm>
                  <a:off x="4300" y="3465"/>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1" name="Freeform 171"/>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2" name="Freeform 172"/>
                <p:cNvSpPr/>
                <p:nvPr/>
              </p:nvSpPr>
              <p:spPr bwMode="auto">
                <a:xfrm>
                  <a:off x="4415" y="2454"/>
                  <a:ext cx="50" cy="52"/>
                </a:xfrm>
                <a:custGeom>
                  <a:avLst/>
                  <a:gdLst>
                    <a:gd name="T0" fmla="*/ 26 w 50"/>
                    <a:gd name="T1" fmla="*/ 0 h 52"/>
                    <a:gd name="T2" fmla="*/ 20 w 50"/>
                    <a:gd name="T3" fmla="*/ 1 h 52"/>
                    <a:gd name="T4" fmla="*/ 15 w 50"/>
                    <a:gd name="T5" fmla="*/ 3 h 52"/>
                    <a:gd name="T6" fmla="*/ 10 w 50"/>
                    <a:gd name="T7" fmla="*/ 5 h 52"/>
                    <a:gd name="T8" fmla="*/ 7 w 50"/>
                    <a:gd name="T9" fmla="*/ 8 h 52"/>
                    <a:gd name="T10" fmla="*/ 3 w 50"/>
                    <a:gd name="T11" fmla="*/ 12 h 52"/>
                    <a:gd name="T12" fmla="*/ 1 w 50"/>
                    <a:gd name="T13" fmla="*/ 17 h 52"/>
                    <a:gd name="T14" fmla="*/ 0 w 50"/>
                    <a:gd name="T15" fmla="*/ 21 h 52"/>
                    <a:gd name="T16" fmla="*/ 0 w 50"/>
                    <a:gd name="T17" fmla="*/ 26 h 52"/>
                    <a:gd name="T18" fmla="*/ 0 w 50"/>
                    <a:gd name="T19" fmla="*/ 32 h 52"/>
                    <a:gd name="T20" fmla="*/ 1 w 50"/>
                    <a:gd name="T21" fmla="*/ 37 h 52"/>
                    <a:gd name="T22" fmla="*/ 3 w 50"/>
                    <a:gd name="T23" fmla="*/ 41 h 52"/>
                    <a:gd name="T24" fmla="*/ 7 w 50"/>
                    <a:gd name="T25" fmla="*/ 45 h 52"/>
                    <a:gd name="T26" fmla="*/ 10 w 50"/>
                    <a:gd name="T27" fmla="*/ 47 h 52"/>
                    <a:gd name="T28" fmla="*/ 15 w 50"/>
                    <a:gd name="T29" fmla="*/ 50 h 52"/>
                    <a:gd name="T30" fmla="*/ 20 w 50"/>
                    <a:gd name="T31" fmla="*/ 52 h 52"/>
                    <a:gd name="T32" fmla="*/ 26 w 50"/>
                    <a:gd name="T33" fmla="*/ 52 h 52"/>
                    <a:gd name="T34" fmla="*/ 30 w 50"/>
                    <a:gd name="T35" fmla="*/ 52 h 52"/>
                    <a:gd name="T36" fmla="*/ 35 w 50"/>
                    <a:gd name="T37" fmla="*/ 50 h 52"/>
                    <a:gd name="T38" fmla="*/ 40 w 50"/>
                    <a:gd name="T39" fmla="*/ 47 h 52"/>
                    <a:gd name="T40" fmla="*/ 43 w 50"/>
                    <a:gd name="T41" fmla="*/ 45 h 52"/>
                    <a:gd name="T42" fmla="*/ 47 w 50"/>
                    <a:gd name="T43" fmla="*/ 41 h 52"/>
                    <a:gd name="T44" fmla="*/ 49 w 50"/>
                    <a:gd name="T45" fmla="*/ 37 h 52"/>
                    <a:gd name="T46" fmla="*/ 50 w 50"/>
                    <a:gd name="T47" fmla="*/ 32 h 52"/>
                    <a:gd name="T48" fmla="*/ 50 w 50"/>
                    <a:gd name="T49" fmla="*/ 26 h 52"/>
                    <a:gd name="T50" fmla="*/ 50 w 50"/>
                    <a:gd name="T51" fmla="*/ 21 h 52"/>
                    <a:gd name="T52" fmla="*/ 49 w 50"/>
                    <a:gd name="T53" fmla="*/ 17 h 52"/>
                    <a:gd name="T54" fmla="*/ 47 w 50"/>
                    <a:gd name="T55" fmla="*/ 12 h 52"/>
                    <a:gd name="T56" fmla="*/ 43 w 50"/>
                    <a:gd name="T57" fmla="*/ 8 h 52"/>
                    <a:gd name="T58" fmla="*/ 40 w 50"/>
                    <a:gd name="T59" fmla="*/ 5 h 52"/>
                    <a:gd name="T60" fmla="*/ 35 w 50"/>
                    <a:gd name="T61" fmla="*/ 3 h 52"/>
                    <a:gd name="T62" fmla="*/ 30 w 50"/>
                    <a:gd name="T63" fmla="*/ 1 h 52"/>
                    <a:gd name="T64" fmla="*/ 26 w 50"/>
                    <a:gd name="T65" fmla="*/ 0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52">
                      <a:moveTo>
                        <a:pt x="26" y="0"/>
                      </a:moveTo>
                      <a:lnTo>
                        <a:pt x="20" y="1"/>
                      </a:lnTo>
                      <a:lnTo>
                        <a:pt x="15" y="3"/>
                      </a:lnTo>
                      <a:lnTo>
                        <a:pt x="10" y="5"/>
                      </a:lnTo>
                      <a:lnTo>
                        <a:pt x="7" y="8"/>
                      </a:lnTo>
                      <a:lnTo>
                        <a:pt x="3" y="12"/>
                      </a:lnTo>
                      <a:lnTo>
                        <a:pt x="1" y="17"/>
                      </a:lnTo>
                      <a:lnTo>
                        <a:pt x="0" y="21"/>
                      </a:lnTo>
                      <a:lnTo>
                        <a:pt x="0" y="26"/>
                      </a:lnTo>
                      <a:lnTo>
                        <a:pt x="0" y="32"/>
                      </a:lnTo>
                      <a:lnTo>
                        <a:pt x="1" y="37"/>
                      </a:lnTo>
                      <a:lnTo>
                        <a:pt x="3" y="41"/>
                      </a:lnTo>
                      <a:lnTo>
                        <a:pt x="7" y="45"/>
                      </a:lnTo>
                      <a:lnTo>
                        <a:pt x="10" y="47"/>
                      </a:lnTo>
                      <a:lnTo>
                        <a:pt x="15" y="50"/>
                      </a:lnTo>
                      <a:lnTo>
                        <a:pt x="20" y="52"/>
                      </a:lnTo>
                      <a:lnTo>
                        <a:pt x="26" y="52"/>
                      </a:lnTo>
                      <a:lnTo>
                        <a:pt x="30" y="52"/>
                      </a:lnTo>
                      <a:lnTo>
                        <a:pt x="35" y="50"/>
                      </a:lnTo>
                      <a:lnTo>
                        <a:pt x="40" y="47"/>
                      </a:lnTo>
                      <a:lnTo>
                        <a:pt x="43" y="45"/>
                      </a:lnTo>
                      <a:lnTo>
                        <a:pt x="47" y="41"/>
                      </a:lnTo>
                      <a:lnTo>
                        <a:pt x="49" y="37"/>
                      </a:lnTo>
                      <a:lnTo>
                        <a:pt x="50" y="32"/>
                      </a:lnTo>
                      <a:lnTo>
                        <a:pt x="50" y="26"/>
                      </a:lnTo>
                      <a:lnTo>
                        <a:pt x="50" y="21"/>
                      </a:lnTo>
                      <a:lnTo>
                        <a:pt x="49" y="17"/>
                      </a:lnTo>
                      <a:lnTo>
                        <a:pt x="47" y="12"/>
                      </a:lnTo>
                      <a:lnTo>
                        <a:pt x="43" y="8"/>
                      </a:lnTo>
                      <a:lnTo>
                        <a:pt x="40" y="5"/>
                      </a:lnTo>
                      <a:lnTo>
                        <a:pt x="35" y="3"/>
                      </a:lnTo>
                      <a:lnTo>
                        <a:pt x="30" y="1"/>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3" name="Freeform 173"/>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4" name="Freeform 174"/>
                <p:cNvSpPr/>
                <p:nvPr/>
              </p:nvSpPr>
              <p:spPr bwMode="auto">
                <a:xfrm>
                  <a:off x="4783" y="3223"/>
                  <a:ext cx="52" cy="51"/>
                </a:xfrm>
                <a:custGeom>
                  <a:avLst/>
                  <a:gdLst>
                    <a:gd name="T0" fmla="*/ 26 w 52"/>
                    <a:gd name="T1" fmla="*/ 0 h 51"/>
                    <a:gd name="T2" fmla="*/ 21 w 52"/>
                    <a:gd name="T3" fmla="*/ 0 h 51"/>
                    <a:gd name="T4" fmla="*/ 16 w 52"/>
                    <a:gd name="T5" fmla="*/ 1 h 51"/>
                    <a:gd name="T6" fmla="*/ 12 w 52"/>
                    <a:gd name="T7" fmla="*/ 4 h 51"/>
                    <a:gd name="T8" fmla="*/ 8 w 52"/>
                    <a:gd name="T9" fmla="*/ 7 h 51"/>
                    <a:gd name="T10" fmla="*/ 5 w 52"/>
                    <a:gd name="T11" fmla="*/ 11 h 51"/>
                    <a:gd name="T12" fmla="*/ 2 w 52"/>
                    <a:gd name="T13" fmla="*/ 15 h 51"/>
                    <a:gd name="T14" fmla="*/ 1 w 52"/>
                    <a:gd name="T15" fmla="*/ 20 h 51"/>
                    <a:gd name="T16" fmla="*/ 0 w 52"/>
                    <a:gd name="T17" fmla="*/ 25 h 51"/>
                    <a:gd name="T18" fmla="*/ 1 w 52"/>
                    <a:gd name="T19" fmla="*/ 31 h 51"/>
                    <a:gd name="T20" fmla="*/ 2 w 52"/>
                    <a:gd name="T21" fmla="*/ 35 h 51"/>
                    <a:gd name="T22" fmla="*/ 5 w 52"/>
                    <a:gd name="T23" fmla="*/ 40 h 51"/>
                    <a:gd name="T24" fmla="*/ 8 w 52"/>
                    <a:gd name="T25" fmla="*/ 44 h 51"/>
                    <a:gd name="T26" fmla="*/ 12 w 52"/>
                    <a:gd name="T27" fmla="*/ 47 h 51"/>
                    <a:gd name="T28" fmla="*/ 16 w 52"/>
                    <a:gd name="T29" fmla="*/ 50 h 51"/>
                    <a:gd name="T30" fmla="*/ 21 w 52"/>
                    <a:gd name="T31" fmla="*/ 51 h 51"/>
                    <a:gd name="T32" fmla="*/ 26 w 52"/>
                    <a:gd name="T33" fmla="*/ 51 h 51"/>
                    <a:gd name="T34" fmla="*/ 30 w 52"/>
                    <a:gd name="T35" fmla="*/ 51 h 51"/>
                    <a:gd name="T36" fmla="*/ 36 w 52"/>
                    <a:gd name="T37" fmla="*/ 50 h 51"/>
                    <a:gd name="T38" fmla="*/ 40 w 52"/>
                    <a:gd name="T39" fmla="*/ 47 h 51"/>
                    <a:gd name="T40" fmla="*/ 45 w 52"/>
                    <a:gd name="T41" fmla="*/ 44 h 51"/>
                    <a:gd name="T42" fmla="*/ 47 w 52"/>
                    <a:gd name="T43" fmla="*/ 40 h 51"/>
                    <a:gd name="T44" fmla="*/ 49 w 52"/>
                    <a:gd name="T45" fmla="*/ 35 h 51"/>
                    <a:gd name="T46" fmla="*/ 50 w 52"/>
                    <a:gd name="T47" fmla="*/ 31 h 51"/>
                    <a:gd name="T48" fmla="*/ 52 w 52"/>
                    <a:gd name="T49" fmla="*/ 25 h 51"/>
                    <a:gd name="T50" fmla="*/ 50 w 52"/>
                    <a:gd name="T51" fmla="*/ 20 h 51"/>
                    <a:gd name="T52" fmla="*/ 49 w 52"/>
                    <a:gd name="T53" fmla="*/ 15 h 51"/>
                    <a:gd name="T54" fmla="*/ 47 w 52"/>
                    <a:gd name="T55" fmla="*/ 11 h 51"/>
                    <a:gd name="T56" fmla="*/ 45 w 52"/>
                    <a:gd name="T57" fmla="*/ 7 h 51"/>
                    <a:gd name="T58" fmla="*/ 40 w 52"/>
                    <a:gd name="T59" fmla="*/ 4 h 51"/>
                    <a:gd name="T60" fmla="*/ 36 w 52"/>
                    <a:gd name="T61" fmla="*/ 1 h 51"/>
                    <a:gd name="T62" fmla="*/ 30 w 52"/>
                    <a:gd name="T63" fmla="*/ 0 h 51"/>
                    <a:gd name="T64" fmla="*/ 26 w 52"/>
                    <a:gd name="T65" fmla="*/ 0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1">
                      <a:moveTo>
                        <a:pt x="26" y="0"/>
                      </a:moveTo>
                      <a:lnTo>
                        <a:pt x="21" y="0"/>
                      </a:lnTo>
                      <a:lnTo>
                        <a:pt x="16" y="1"/>
                      </a:lnTo>
                      <a:lnTo>
                        <a:pt x="12" y="4"/>
                      </a:lnTo>
                      <a:lnTo>
                        <a:pt x="8" y="7"/>
                      </a:lnTo>
                      <a:lnTo>
                        <a:pt x="5" y="11"/>
                      </a:lnTo>
                      <a:lnTo>
                        <a:pt x="2" y="15"/>
                      </a:lnTo>
                      <a:lnTo>
                        <a:pt x="1" y="20"/>
                      </a:lnTo>
                      <a:lnTo>
                        <a:pt x="0" y="25"/>
                      </a:lnTo>
                      <a:lnTo>
                        <a:pt x="1" y="31"/>
                      </a:lnTo>
                      <a:lnTo>
                        <a:pt x="2" y="35"/>
                      </a:lnTo>
                      <a:lnTo>
                        <a:pt x="5" y="40"/>
                      </a:lnTo>
                      <a:lnTo>
                        <a:pt x="8" y="44"/>
                      </a:lnTo>
                      <a:lnTo>
                        <a:pt x="12" y="47"/>
                      </a:lnTo>
                      <a:lnTo>
                        <a:pt x="16" y="50"/>
                      </a:lnTo>
                      <a:lnTo>
                        <a:pt x="21" y="51"/>
                      </a:lnTo>
                      <a:lnTo>
                        <a:pt x="26" y="51"/>
                      </a:lnTo>
                      <a:lnTo>
                        <a:pt x="30" y="51"/>
                      </a:lnTo>
                      <a:lnTo>
                        <a:pt x="36" y="50"/>
                      </a:lnTo>
                      <a:lnTo>
                        <a:pt x="40" y="47"/>
                      </a:lnTo>
                      <a:lnTo>
                        <a:pt x="45" y="44"/>
                      </a:lnTo>
                      <a:lnTo>
                        <a:pt x="47" y="40"/>
                      </a:lnTo>
                      <a:lnTo>
                        <a:pt x="49" y="35"/>
                      </a:lnTo>
                      <a:lnTo>
                        <a:pt x="50" y="31"/>
                      </a:lnTo>
                      <a:lnTo>
                        <a:pt x="52" y="25"/>
                      </a:lnTo>
                      <a:lnTo>
                        <a:pt x="50" y="20"/>
                      </a:lnTo>
                      <a:lnTo>
                        <a:pt x="49" y="15"/>
                      </a:lnTo>
                      <a:lnTo>
                        <a:pt x="47" y="11"/>
                      </a:lnTo>
                      <a:lnTo>
                        <a:pt x="45" y="7"/>
                      </a:lnTo>
                      <a:lnTo>
                        <a:pt x="40" y="4"/>
                      </a:lnTo>
                      <a:lnTo>
                        <a:pt x="36" y="1"/>
                      </a:lnTo>
                      <a:lnTo>
                        <a:pt x="30" y="0"/>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5" name="Freeform 175"/>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6" name="Freeform 176"/>
                <p:cNvSpPr/>
                <p:nvPr/>
              </p:nvSpPr>
              <p:spPr bwMode="auto">
                <a:xfrm>
                  <a:off x="5400" y="3452"/>
                  <a:ext cx="52" cy="53"/>
                </a:xfrm>
                <a:custGeom>
                  <a:avLst/>
                  <a:gdLst>
                    <a:gd name="T0" fmla="*/ 26 w 52"/>
                    <a:gd name="T1" fmla="*/ 0 h 53"/>
                    <a:gd name="T2" fmla="*/ 21 w 52"/>
                    <a:gd name="T3" fmla="*/ 2 h 53"/>
                    <a:gd name="T4" fmla="*/ 17 w 52"/>
                    <a:gd name="T5" fmla="*/ 3 h 53"/>
                    <a:gd name="T6" fmla="*/ 12 w 52"/>
                    <a:gd name="T7" fmla="*/ 5 h 53"/>
                    <a:gd name="T8" fmla="*/ 8 w 52"/>
                    <a:gd name="T9" fmla="*/ 9 h 53"/>
                    <a:gd name="T10" fmla="*/ 5 w 52"/>
                    <a:gd name="T11" fmla="*/ 12 h 53"/>
                    <a:gd name="T12" fmla="*/ 3 w 52"/>
                    <a:gd name="T13" fmla="*/ 17 h 53"/>
                    <a:gd name="T14" fmla="*/ 1 w 52"/>
                    <a:gd name="T15" fmla="*/ 22 h 53"/>
                    <a:gd name="T16" fmla="*/ 0 w 52"/>
                    <a:gd name="T17" fmla="*/ 27 h 53"/>
                    <a:gd name="T18" fmla="*/ 1 w 52"/>
                    <a:gd name="T19" fmla="*/ 32 h 53"/>
                    <a:gd name="T20" fmla="*/ 3 w 52"/>
                    <a:gd name="T21" fmla="*/ 37 h 53"/>
                    <a:gd name="T22" fmla="*/ 5 w 52"/>
                    <a:gd name="T23" fmla="*/ 42 h 53"/>
                    <a:gd name="T24" fmla="*/ 8 w 52"/>
                    <a:gd name="T25" fmla="*/ 46 h 53"/>
                    <a:gd name="T26" fmla="*/ 12 w 52"/>
                    <a:gd name="T27" fmla="*/ 49 h 53"/>
                    <a:gd name="T28" fmla="*/ 17 w 52"/>
                    <a:gd name="T29" fmla="*/ 51 h 53"/>
                    <a:gd name="T30" fmla="*/ 21 w 52"/>
                    <a:gd name="T31" fmla="*/ 53 h 53"/>
                    <a:gd name="T32" fmla="*/ 26 w 52"/>
                    <a:gd name="T33" fmla="*/ 53 h 53"/>
                    <a:gd name="T34" fmla="*/ 31 w 52"/>
                    <a:gd name="T35" fmla="*/ 53 h 53"/>
                    <a:gd name="T36" fmla="*/ 37 w 52"/>
                    <a:gd name="T37" fmla="*/ 51 h 53"/>
                    <a:gd name="T38" fmla="*/ 40 w 52"/>
                    <a:gd name="T39" fmla="*/ 49 h 53"/>
                    <a:gd name="T40" fmla="*/ 45 w 52"/>
                    <a:gd name="T41" fmla="*/ 46 h 53"/>
                    <a:gd name="T42" fmla="*/ 47 w 52"/>
                    <a:gd name="T43" fmla="*/ 42 h 53"/>
                    <a:gd name="T44" fmla="*/ 50 w 52"/>
                    <a:gd name="T45" fmla="*/ 37 h 53"/>
                    <a:gd name="T46" fmla="*/ 51 w 52"/>
                    <a:gd name="T47" fmla="*/ 32 h 53"/>
                    <a:gd name="T48" fmla="*/ 52 w 52"/>
                    <a:gd name="T49" fmla="*/ 27 h 53"/>
                    <a:gd name="T50" fmla="*/ 51 w 52"/>
                    <a:gd name="T51" fmla="*/ 22 h 53"/>
                    <a:gd name="T52" fmla="*/ 50 w 52"/>
                    <a:gd name="T53" fmla="*/ 17 h 53"/>
                    <a:gd name="T54" fmla="*/ 47 w 52"/>
                    <a:gd name="T55" fmla="*/ 12 h 53"/>
                    <a:gd name="T56" fmla="*/ 45 w 52"/>
                    <a:gd name="T57" fmla="*/ 9 h 53"/>
                    <a:gd name="T58" fmla="*/ 40 w 52"/>
                    <a:gd name="T59" fmla="*/ 5 h 53"/>
                    <a:gd name="T60" fmla="*/ 37 w 52"/>
                    <a:gd name="T61" fmla="*/ 3 h 53"/>
                    <a:gd name="T62" fmla="*/ 31 w 52"/>
                    <a:gd name="T63" fmla="*/ 2 h 53"/>
                    <a:gd name="T64" fmla="*/ 26 w 52"/>
                    <a:gd name="T65" fmla="*/ 0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53">
                      <a:moveTo>
                        <a:pt x="26" y="0"/>
                      </a:moveTo>
                      <a:lnTo>
                        <a:pt x="21" y="2"/>
                      </a:lnTo>
                      <a:lnTo>
                        <a:pt x="17" y="3"/>
                      </a:lnTo>
                      <a:lnTo>
                        <a:pt x="12" y="5"/>
                      </a:lnTo>
                      <a:lnTo>
                        <a:pt x="8" y="9"/>
                      </a:lnTo>
                      <a:lnTo>
                        <a:pt x="5" y="12"/>
                      </a:lnTo>
                      <a:lnTo>
                        <a:pt x="3" y="17"/>
                      </a:lnTo>
                      <a:lnTo>
                        <a:pt x="1" y="22"/>
                      </a:lnTo>
                      <a:lnTo>
                        <a:pt x="0" y="27"/>
                      </a:lnTo>
                      <a:lnTo>
                        <a:pt x="1" y="32"/>
                      </a:lnTo>
                      <a:lnTo>
                        <a:pt x="3" y="37"/>
                      </a:lnTo>
                      <a:lnTo>
                        <a:pt x="5" y="42"/>
                      </a:lnTo>
                      <a:lnTo>
                        <a:pt x="8" y="46"/>
                      </a:lnTo>
                      <a:lnTo>
                        <a:pt x="12" y="49"/>
                      </a:lnTo>
                      <a:lnTo>
                        <a:pt x="17" y="51"/>
                      </a:lnTo>
                      <a:lnTo>
                        <a:pt x="21" y="53"/>
                      </a:lnTo>
                      <a:lnTo>
                        <a:pt x="26" y="53"/>
                      </a:lnTo>
                      <a:lnTo>
                        <a:pt x="31" y="53"/>
                      </a:lnTo>
                      <a:lnTo>
                        <a:pt x="37" y="51"/>
                      </a:lnTo>
                      <a:lnTo>
                        <a:pt x="40" y="49"/>
                      </a:lnTo>
                      <a:lnTo>
                        <a:pt x="45" y="46"/>
                      </a:lnTo>
                      <a:lnTo>
                        <a:pt x="47" y="42"/>
                      </a:lnTo>
                      <a:lnTo>
                        <a:pt x="50" y="37"/>
                      </a:lnTo>
                      <a:lnTo>
                        <a:pt x="51" y="32"/>
                      </a:lnTo>
                      <a:lnTo>
                        <a:pt x="52" y="27"/>
                      </a:lnTo>
                      <a:lnTo>
                        <a:pt x="51" y="22"/>
                      </a:lnTo>
                      <a:lnTo>
                        <a:pt x="50" y="17"/>
                      </a:lnTo>
                      <a:lnTo>
                        <a:pt x="47" y="12"/>
                      </a:lnTo>
                      <a:lnTo>
                        <a:pt x="45" y="9"/>
                      </a:lnTo>
                      <a:lnTo>
                        <a:pt x="40" y="5"/>
                      </a:lnTo>
                      <a:lnTo>
                        <a:pt x="37" y="3"/>
                      </a:lnTo>
                      <a:lnTo>
                        <a:pt x="31" y="2"/>
                      </a:lnTo>
                      <a:lnTo>
                        <a:pt x="26"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0" name="Rectangle 391"/>
              <p:cNvSpPr>
                <a:spLocks noChangeArrowheads="1"/>
              </p:cNvSpPr>
              <p:nvPr/>
            </p:nvSpPr>
            <p:spPr bwMode="auto">
              <a:xfrm>
                <a:off x="6997700" y="144463"/>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1" name="Text Box 392"/>
              <p:cNvSpPr txBox="1">
                <a:spLocks noChangeArrowheads="1"/>
              </p:cNvSpPr>
              <p:nvPr/>
            </p:nvSpPr>
            <p:spPr bwMode="auto">
              <a:xfrm>
                <a:off x="6689725" y="-14288"/>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202" name="Rectangle 393"/>
              <p:cNvSpPr>
                <a:spLocks noChangeArrowheads="1"/>
              </p:cNvSpPr>
              <p:nvPr/>
            </p:nvSpPr>
            <p:spPr bwMode="auto">
              <a:xfrm>
                <a:off x="8855075" y="1917700"/>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3" name="Text Box 394"/>
              <p:cNvSpPr txBox="1">
                <a:spLocks noChangeArrowheads="1"/>
              </p:cNvSpPr>
              <p:nvPr/>
            </p:nvSpPr>
            <p:spPr bwMode="auto">
              <a:xfrm>
                <a:off x="8661400" y="1773238"/>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04" name="Rectangle 395"/>
              <p:cNvSpPr>
                <a:spLocks noChangeArrowheads="1"/>
              </p:cNvSpPr>
              <p:nvPr/>
            </p:nvSpPr>
            <p:spPr bwMode="auto">
              <a:xfrm>
                <a:off x="7861300" y="1628775"/>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5" name="Text Box 396"/>
              <p:cNvSpPr txBox="1">
                <a:spLocks noChangeArrowheads="1"/>
              </p:cNvSpPr>
              <p:nvPr/>
            </p:nvSpPr>
            <p:spPr bwMode="auto">
              <a:xfrm>
                <a:off x="7667625" y="148431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grpSp>
        <p:sp>
          <p:nvSpPr>
            <p:cNvPr id="198" name="Rectangle 164"/>
            <p:cNvSpPr>
              <a:spLocks noChangeArrowheads="1"/>
            </p:cNvSpPr>
            <p:nvPr/>
          </p:nvSpPr>
          <p:spPr bwMode="auto">
            <a:xfrm>
              <a:off x="4171418" y="4596085"/>
              <a:ext cx="309380" cy="3847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2</a:t>
              </a:r>
            </a:p>
          </p:txBody>
        </p:sp>
      </p:grpSp>
      <p:sp>
        <p:nvSpPr>
          <p:cNvPr id="191" name="页脚占位符 1">
            <a:extLst>
              <a:ext uri="{FF2B5EF4-FFF2-40B4-BE49-F238E27FC236}">
                <a16:creationId xmlns:a16="http://schemas.microsoft.com/office/drawing/2014/main" id="{801C5F72-ABC1-4F68-BED6-76B9EC894DF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3" name="灯片编号占位符 2">
            <a:extLst>
              <a:ext uri="{FF2B5EF4-FFF2-40B4-BE49-F238E27FC236}">
                <a16:creationId xmlns:a16="http://schemas.microsoft.com/office/drawing/2014/main" id="{E0B0DFD6-894E-486F-BC63-6393A4ABEAE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Rot="1" noChangeArrowheads="1"/>
          </p:cNvSpPr>
          <p:nvPr>
            <p:ph type="title" idx="4294967295"/>
          </p:nvPr>
        </p:nvSpPr>
        <p:spPr bwMode="auto">
          <a:xfrm>
            <a:off x="1822412" y="-39353"/>
            <a:ext cx="7010400" cy="1527175"/>
          </a:xfrm>
          <a:prstGeom prst="rect">
            <a:avLst/>
          </a:prstGeom>
          <a:noFill/>
        </p:spPr>
        <p:txBody>
          <a:bodyPr anchor="ctr">
            <a:normAutofit/>
          </a:body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面心立方的原胞和晶格基矢</a:t>
            </a:r>
          </a:p>
        </p:txBody>
      </p:sp>
      <p:grpSp>
        <p:nvGrpSpPr>
          <p:cNvPr id="71685" name="Group 5"/>
          <p:cNvGrpSpPr/>
          <p:nvPr/>
        </p:nvGrpSpPr>
        <p:grpSpPr bwMode="auto">
          <a:xfrm>
            <a:off x="312738" y="1268413"/>
            <a:ext cx="3600450" cy="3416300"/>
            <a:chOff x="340" y="1570"/>
            <a:chExt cx="2268" cy="2152"/>
          </a:xfrm>
        </p:grpSpPr>
        <p:pic>
          <p:nvPicPr>
            <p:cNvPr id="71693" name="Picture 5" descr="cibicface-centered_w_rhombohedralprimitivecell_jpg"/>
            <p:cNvPicPr>
              <a:picLocks noChangeAspect="1" noChangeArrowheads="1"/>
            </p:cNvPicPr>
            <p:nvPr/>
          </p:nvPicPr>
          <p:blipFill>
            <a:blip r:embed="rId4">
              <a:extLst>
                <a:ext uri="{28A0092B-C50C-407E-A947-70E740481C1C}">
                  <a14:useLocalDpi xmlns:a14="http://schemas.microsoft.com/office/drawing/2010/main" val="0"/>
                </a:ext>
              </a:extLst>
            </a:blip>
            <a:srcRect l="11118" r="9810"/>
            <a:stretch>
              <a:fillRect/>
            </a:stretch>
          </p:blipFill>
          <p:spPr bwMode="auto">
            <a:xfrm>
              <a:off x="340" y="1570"/>
              <a:ext cx="2268"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4" name="Oval 21"/>
            <p:cNvSpPr>
              <a:spLocks noChangeArrowheads="1"/>
            </p:cNvSpPr>
            <p:nvPr/>
          </p:nvSpPr>
          <p:spPr bwMode="auto">
            <a:xfrm>
              <a:off x="1338" y="3067"/>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5" name="Oval 22"/>
            <p:cNvSpPr>
              <a:spLocks noChangeArrowheads="1"/>
            </p:cNvSpPr>
            <p:nvPr/>
          </p:nvSpPr>
          <p:spPr bwMode="auto">
            <a:xfrm>
              <a:off x="839" y="2387"/>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6" name="Oval 23"/>
            <p:cNvSpPr>
              <a:spLocks noChangeArrowheads="1"/>
            </p:cNvSpPr>
            <p:nvPr/>
          </p:nvSpPr>
          <p:spPr bwMode="auto">
            <a:xfrm>
              <a:off x="1565" y="2387"/>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7" name="Oval 23"/>
            <p:cNvSpPr>
              <a:spLocks noChangeArrowheads="1"/>
            </p:cNvSpPr>
            <p:nvPr/>
          </p:nvSpPr>
          <p:spPr bwMode="auto">
            <a:xfrm>
              <a:off x="1881" y="2593"/>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8" name="Oval 23"/>
            <p:cNvSpPr>
              <a:spLocks noChangeArrowheads="1"/>
            </p:cNvSpPr>
            <p:nvPr/>
          </p:nvSpPr>
          <p:spPr bwMode="auto">
            <a:xfrm>
              <a:off x="1060" y="2614"/>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9" name="Oval 23"/>
            <p:cNvSpPr>
              <a:spLocks noChangeArrowheads="1"/>
            </p:cNvSpPr>
            <p:nvPr/>
          </p:nvSpPr>
          <p:spPr bwMode="auto">
            <a:xfrm>
              <a:off x="1635" y="2095"/>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700" name="Oval 23"/>
            <p:cNvSpPr>
              <a:spLocks noChangeArrowheads="1"/>
            </p:cNvSpPr>
            <p:nvPr/>
          </p:nvSpPr>
          <p:spPr bwMode="auto">
            <a:xfrm>
              <a:off x="1388" y="1908"/>
              <a:ext cx="137" cy="136"/>
            </a:xfrm>
            <a:prstGeom prst="ellipse">
              <a:avLst/>
            </a:prstGeom>
            <a:solidFill>
              <a:srgbClr val="FF9966"/>
            </a:solidFill>
            <a:ln>
              <a:noFill/>
            </a:ln>
            <a:extLst>
              <a:ext uri="{91240B29-F687-4F45-9708-019B960494DF}">
                <a14:hiddenLine xmlns:a14="http://schemas.microsoft.com/office/drawing/2010/main" w="9525">
                  <a:solidFill>
                    <a:schemeClr val="tx1"/>
                  </a:solidFill>
                  <a:round/>
                </a14:hiddenLine>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en-US" altLang="zh-CN">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71686" name="Object 14"/>
          <p:cNvGraphicFramePr>
            <a:graphicFrameLocks noChangeAspect="1"/>
          </p:cNvGraphicFramePr>
          <p:nvPr/>
        </p:nvGraphicFramePr>
        <p:xfrm>
          <a:off x="4078288" y="1268413"/>
          <a:ext cx="3438525" cy="2455862"/>
        </p:xfrm>
        <a:graphic>
          <a:graphicData uri="http://schemas.openxmlformats.org/presentationml/2006/ole">
            <mc:AlternateContent xmlns:mc="http://schemas.openxmlformats.org/markup-compatibility/2006">
              <mc:Choice xmlns:v="urn:schemas-microsoft-com:vml" Requires="v">
                <p:oleObj spid="_x0000_s130469" name="Equation" r:id="rId5" imgW="40538400" imgH="28956000" progId="Equation.DSMT4">
                  <p:embed/>
                </p:oleObj>
              </mc:Choice>
              <mc:Fallback>
                <p:oleObj name="Equation" r:id="rId5" imgW="40538400" imgH="28956000" progId="Equation.DSMT4">
                  <p:embed/>
                  <p:pic>
                    <p:nvPicPr>
                      <p:cNvPr id="0" name="图片 130166"/>
                      <p:cNvPicPr>
                        <a:picLocks noChangeAspect="1" noChangeArrowheads="1"/>
                      </p:cNvPicPr>
                      <p:nvPr/>
                    </p:nvPicPr>
                    <p:blipFill>
                      <a:blip r:embed="rId6"/>
                      <a:srcRect/>
                      <a:stretch>
                        <a:fillRect/>
                      </a:stretch>
                    </p:blipFill>
                    <p:spPr bwMode="auto">
                      <a:xfrm>
                        <a:off x="4078288" y="1268413"/>
                        <a:ext cx="3438525" cy="2455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p:cNvSpPr txBox="1"/>
          <p:nvPr/>
        </p:nvSpPr>
        <p:spPr>
          <a:xfrm>
            <a:off x="4355976" y="5405438"/>
            <a:ext cx="45719"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9"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8" name="组合 7"/>
          <p:cNvGrpSpPr/>
          <p:nvPr/>
        </p:nvGrpSpPr>
        <p:grpSpPr>
          <a:xfrm>
            <a:off x="5437863" y="3724275"/>
            <a:ext cx="2979758" cy="2678095"/>
            <a:chOff x="5918663" y="3933056"/>
            <a:chExt cx="2979758" cy="2678095"/>
          </a:xfrm>
        </p:grpSpPr>
        <p:grpSp>
          <p:nvGrpSpPr>
            <p:cNvPr id="30" name="组合 29"/>
            <p:cNvGrpSpPr/>
            <p:nvPr/>
          </p:nvGrpSpPr>
          <p:grpSpPr>
            <a:xfrm>
              <a:off x="5918663" y="3933056"/>
              <a:ext cx="2979758" cy="2678095"/>
              <a:chOff x="5557045" y="3500438"/>
              <a:chExt cx="3191668" cy="2998787"/>
            </a:xfrm>
          </p:grpSpPr>
          <p:grpSp>
            <p:nvGrpSpPr>
              <p:cNvPr id="31" name="Group 177"/>
              <p:cNvGrpSpPr>
                <a:grpSpLocks noChangeAspect="1"/>
              </p:cNvGrpSpPr>
              <p:nvPr/>
            </p:nvGrpSpPr>
            <p:grpSpPr bwMode="auto">
              <a:xfrm>
                <a:off x="5580063" y="3500438"/>
                <a:ext cx="3168650" cy="2998787"/>
                <a:chOff x="3515" y="2205"/>
                <a:chExt cx="1996" cy="1889"/>
              </a:xfrm>
            </p:grpSpPr>
            <p:sp>
              <p:nvSpPr>
                <p:cNvPr id="38" name="AutoShape 178"/>
                <p:cNvSpPr>
                  <a:spLocks noChangeAspect="1" noChangeArrowheads="1" noTextEdit="1"/>
                </p:cNvSpPr>
                <p:nvPr/>
              </p:nvSpPr>
              <p:spPr bwMode="auto">
                <a:xfrm>
                  <a:off x="3515" y="2205"/>
                  <a:ext cx="1996"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179"/>
                <p:cNvSpPr>
                  <a:spLocks noChangeShapeType="1"/>
                </p:cNvSpPr>
                <p:nvPr/>
              </p:nvSpPr>
              <p:spPr bwMode="auto">
                <a:xfrm flipV="1">
                  <a:off x="4381" y="2426"/>
                  <a:ext cx="244" cy="74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40" name="Freeform 180"/>
                <p:cNvSpPr>
                  <a:spLocks noEditPoints="1"/>
                </p:cNvSpPr>
                <p:nvPr/>
              </p:nvSpPr>
              <p:spPr bwMode="auto">
                <a:xfrm>
                  <a:off x="4032" y="2828"/>
                  <a:ext cx="830" cy="186"/>
                </a:xfrm>
                <a:custGeom>
                  <a:avLst/>
                  <a:gdLst>
                    <a:gd name="T0" fmla="*/ 38 w 830"/>
                    <a:gd name="T1" fmla="*/ 168 h 186"/>
                    <a:gd name="T2" fmla="*/ 2 w 830"/>
                    <a:gd name="T3" fmla="*/ 186 h 186"/>
                    <a:gd name="T4" fmla="*/ 66 w 830"/>
                    <a:gd name="T5" fmla="*/ 162 h 186"/>
                    <a:gd name="T6" fmla="*/ 107 w 830"/>
                    <a:gd name="T7" fmla="*/ 164 h 186"/>
                    <a:gd name="T8" fmla="*/ 66 w 830"/>
                    <a:gd name="T9" fmla="*/ 162 h 186"/>
                    <a:gd name="T10" fmla="*/ 171 w 830"/>
                    <a:gd name="T11" fmla="*/ 140 h 186"/>
                    <a:gd name="T12" fmla="*/ 135 w 830"/>
                    <a:gd name="T13" fmla="*/ 158 h 186"/>
                    <a:gd name="T14" fmla="*/ 199 w 830"/>
                    <a:gd name="T15" fmla="*/ 134 h 186"/>
                    <a:gd name="T16" fmla="*/ 240 w 830"/>
                    <a:gd name="T17" fmla="*/ 136 h 186"/>
                    <a:gd name="T18" fmla="*/ 199 w 830"/>
                    <a:gd name="T19" fmla="*/ 134 h 186"/>
                    <a:gd name="T20" fmla="*/ 304 w 830"/>
                    <a:gd name="T21" fmla="*/ 112 h 186"/>
                    <a:gd name="T22" fmla="*/ 268 w 830"/>
                    <a:gd name="T23" fmla="*/ 130 h 186"/>
                    <a:gd name="T24" fmla="*/ 332 w 830"/>
                    <a:gd name="T25" fmla="*/ 106 h 186"/>
                    <a:gd name="T26" fmla="*/ 373 w 830"/>
                    <a:gd name="T27" fmla="*/ 108 h 186"/>
                    <a:gd name="T28" fmla="*/ 332 w 830"/>
                    <a:gd name="T29" fmla="*/ 106 h 186"/>
                    <a:gd name="T30" fmla="*/ 437 w 830"/>
                    <a:gd name="T31" fmla="*/ 84 h 186"/>
                    <a:gd name="T32" fmla="*/ 401 w 830"/>
                    <a:gd name="T33" fmla="*/ 102 h 186"/>
                    <a:gd name="T34" fmla="*/ 466 w 830"/>
                    <a:gd name="T35" fmla="*/ 77 h 186"/>
                    <a:gd name="T36" fmla="*/ 505 w 830"/>
                    <a:gd name="T37" fmla="*/ 80 h 186"/>
                    <a:gd name="T38" fmla="*/ 466 w 830"/>
                    <a:gd name="T39" fmla="*/ 77 h 186"/>
                    <a:gd name="T40" fmla="*/ 570 w 830"/>
                    <a:gd name="T41" fmla="*/ 55 h 186"/>
                    <a:gd name="T42" fmla="*/ 533 w 830"/>
                    <a:gd name="T43" fmla="*/ 73 h 186"/>
                    <a:gd name="T44" fmla="*/ 599 w 830"/>
                    <a:gd name="T45" fmla="*/ 49 h 186"/>
                    <a:gd name="T46" fmla="*/ 638 w 830"/>
                    <a:gd name="T47" fmla="*/ 51 h 186"/>
                    <a:gd name="T48" fmla="*/ 599 w 830"/>
                    <a:gd name="T49" fmla="*/ 49 h 186"/>
                    <a:gd name="T50" fmla="*/ 702 w 830"/>
                    <a:gd name="T51" fmla="*/ 27 h 186"/>
                    <a:gd name="T52" fmla="*/ 667 w 830"/>
                    <a:gd name="T53" fmla="*/ 45 h 186"/>
                    <a:gd name="T54" fmla="*/ 731 w 830"/>
                    <a:gd name="T55" fmla="*/ 21 h 186"/>
                    <a:gd name="T56" fmla="*/ 771 w 830"/>
                    <a:gd name="T57" fmla="*/ 23 h 186"/>
                    <a:gd name="T58" fmla="*/ 731 w 830"/>
                    <a:gd name="T59" fmla="*/ 21 h 186"/>
                    <a:gd name="T60" fmla="*/ 828 w 830"/>
                    <a:gd name="T61" fmla="*/ 0 h 186"/>
                    <a:gd name="T62" fmla="*/ 800 w 830"/>
                    <a:gd name="T63" fmla="*/ 17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0" h="186">
                      <a:moveTo>
                        <a:pt x="0" y="176"/>
                      </a:moveTo>
                      <a:lnTo>
                        <a:pt x="38" y="168"/>
                      </a:lnTo>
                      <a:lnTo>
                        <a:pt x="41" y="178"/>
                      </a:lnTo>
                      <a:lnTo>
                        <a:pt x="2" y="186"/>
                      </a:lnTo>
                      <a:lnTo>
                        <a:pt x="0" y="176"/>
                      </a:lnTo>
                      <a:close/>
                      <a:moveTo>
                        <a:pt x="66" y="162"/>
                      </a:moveTo>
                      <a:lnTo>
                        <a:pt x="105" y="154"/>
                      </a:lnTo>
                      <a:lnTo>
                        <a:pt x="107" y="164"/>
                      </a:lnTo>
                      <a:lnTo>
                        <a:pt x="69" y="172"/>
                      </a:lnTo>
                      <a:lnTo>
                        <a:pt x="66" y="162"/>
                      </a:lnTo>
                      <a:close/>
                      <a:moveTo>
                        <a:pt x="133" y="148"/>
                      </a:moveTo>
                      <a:lnTo>
                        <a:pt x="171" y="140"/>
                      </a:lnTo>
                      <a:lnTo>
                        <a:pt x="174" y="150"/>
                      </a:lnTo>
                      <a:lnTo>
                        <a:pt x="135" y="158"/>
                      </a:lnTo>
                      <a:lnTo>
                        <a:pt x="133" y="148"/>
                      </a:lnTo>
                      <a:close/>
                      <a:moveTo>
                        <a:pt x="199" y="134"/>
                      </a:moveTo>
                      <a:lnTo>
                        <a:pt x="238" y="126"/>
                      </a:lnTo>
                      <a:lnTo>
                        <a:pt x="240" y="136"/>
                      </a:lnTo>
                      <a:lnTo>
                        <a:pt x="202" y="144"/>
                      </a:lnTo>
                      <a:lnTo>
                        <a:pt x="199" y="134"/>
                      </a:lnTo>
                      <a:close/>
                      <a:moveTo>
                        <a:pt x="266" y="120"/>
                      </a:moveTo>
                      <a:lnTo>
                        <a:pt x="304" y="112"/>
                      </a:lnTo>
                      <a:lnTo>
                        <a:pt x="306" y="122"/>
                      </a:lnTo>
                      <a:lnTo>
                        <a:pt x="268" y="130"/>
                      </a:lnTo>
                      <a:lnTo>
                        <a:pt x="266" y="120"/>
                      </a:lnTo>
                      <a:close/>
                      <a:moveTo>
                        <a:pt x="332" y="106"/>
                      </a:moveTo>
                      <a:lnTo>
                        <a:pt x="370" y="98"/>
                      </a:lnTo>
                      <a:lnTo>
                        <a:pt x="373" y="108"/>
                      </a:lnTo>
                      <a:lnTo>
                        <a:pt x="334" y="116"/>
                      </a:lnTo>
                      <a:lnTo>
                        <a:pt x="332" y="106"/>
                      </a:lnTo>
                      <a:close/>
                      <a:moveTo>
                        <a:pt x="399" y="91"/>
                      </a:moveTo>
                      <a:lnTo>
                        <a:pt x="437" y="84"/>
                      </a:lnTo>
                      <a:lnTo>
                        <a:pt x="439" y="94"/>
                      </a:lnTo>
                      <a:lnTo>
                        <a:pt x="401" y="102"/>
                      </a:lnTo>
                      <a:lnTo>
                        <a:pt x="399" y="91"/>
                      </a:lnTo>
                      <a:close/>
                      <a:moveTo>
                        <a:pt x="466" y="77"/>
                      </a:moveTo>
                      <a:lnTo>
                        <a:pt x="503" y="69"/>
                      </a:lnTo>
                      <a:lnTo>
                        <a:pt x="505" y="80"/>
                      </a:lnTo>
                      <a:lnTo>
                        <a:pt x="467" y="88"/>
                      </a:lnTo>
                      <a:lnTo>
                        <a:pt x="466" y="77"/>
                      </a:lnTo>
                      <a:close/>
                      <a:moveTo>
                        <a:pt x="532" y="63"/>
                      </a:moveTo>
                      <a:lnTo>
                        <a:pt x="570" y="55"/>
                      </a:lnTo>
                      <a:lnTo>
                        <a:pt x="572" y="65"/>
                      </a:lnTo>
                      <a:lnTo>
                        <a:pt x="533" y="73"/>
                      </a:lnTo>
                      <a:lnTo>
                        <a:pt x="532" y="63"/>
                      </a:lnTo>
                      <a:close/>
                      <a:moveTo>
                        <a:pt x="599" y="49"/>
                      </a:moveTo>
                      <a:lnTo>
                        <a:pt x="636" y="41"/>
                      </a:lnTo>
                      <a:lnTo>
                        <a:pt x="638" y="51"/>
                      </a:lnTo>
                      <a:lnTo>
                        <a:pt x="600" y="59"/>
                      </a:lnTo>
                      <a:lnTo>
                        <a:pt x="599" y="49"/>
                      </a:lnTo>
                      <a:close/>
                      <a:moveTo>
                        <a:pt x="665" y="35"/>
                      </a:moveTo>
                      <a:lnTo>
                        <a:pt x="702" y="27"/>
                      </a:lnTo>
                      <a:lnTo>
                        <a:pt x="705" y="37"/>
                      </a:lnTo>
                      <a:lnTo>
                        <a:pt x="667" y="45"/>
                      </a:lnTo>
                      <a:lnTo>
                        <a:pt x="665" y="35"/>
                      </a:lnTo>
                      <a:close/>
                      <a:moveTo>
                        <a:pt x="731" y="21"/>
                      </a:moveTo>
                      <a:lnTo>
                        <a:pt x="769" y="13"/>
                      </a:lnTo>
                      <a:lnTo>
                        <a:pt x="771" y="23"/>
                      </a:lnTo>
                      <a:lnTo>
                        <a:pt x="734" y="31"/>
                      </a:lnTo>
                      <a:lnTo>
                        <a:pt x="731" y="21"/>
                      </a:lnTo>
                      <a:close/>
                      <a:moveTo>
                        <a:pt x="798" y="7"/>
                      </a:moveTo>
                      <a:lnTo>
                        <a:pt x="828" y="0"/>
                      </a:lnTo>
                      <a:lnTo>
                        <a:pt x="830" y="10"/>
                      </a:lnTo>
                      <a:lnTo>
                        <a:pt x="800" y="17"/>
                      </a:lnTo>
                      <a:lnTo>
                        <a:pt x="798" y="7"/>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Line 181"/>
                <p:cNvSpPr>
                  <a:spLocks noChangeShapeType="1"/>
                </p:cNvSpPr>
                <p:nvPr/>
              </p:nvSpPr>
              <p:spPr bwMode="auto">
                <a:xfrm flipV="1">
                  <a:off x="4633" y="2239"/>
                  <a:ext cx="823" cy="175"/>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42" name="Line 182"/>
                <p:cNvSpPr>
                  <a:spLocks noChangeShapeType="1"/>
                </p:cNvSpPr>
                <p:nvPr/>
              </p:nvSpPr>
              <p:spPr bwMode="auto">
                <a:xfrm flipV="1">
                  <a:off x="4614" y="2995"/>
                  <a:ext cx="604" cy="583"/>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43" name="Freeform 183"/>
                <p:cNvSpPr>
                  <a:spLocks noEditPoints="1"/>
                </p:cNvSpPr>
                <p:nvPr/>
              </p:nvSpPr>
              <p:spPr bwMode="auto">
                <a:xfrm>
                  <a:off x="3772" y="3008"/>
                  <a:ext cx="246" cy="773"/>
                </a:xfrm>
                <a:custGeom>
                  <a:avLst/>
                  <a:gdLst>
                    <a:gd name="T0" fmla="*/ 0 w 246"/>
                    <a:gd name="T1" fmla="*/ 767 h 773"/>
                    <a:gd name="T2" fmla="*/ 222 w 246"/>
                    <a:gd name="T3" fmla="*/ 44 h 773"/>
                    <a:gd name="T4" fmla="*/ 240 w 246"/>
                    <a:gd name="T5" fmla="*/ 49 h 773"/>
                    <a:gd name="T6" fmla="*/ 19 w 246"/>
                    <a:gd name="T7" fmla="*/ 773 h 773"/>
                    <a:gd name="T8" fmla="*/ 0 w 246"/>
                    <a:gd name="T9" fmla="*/ 767 h 773"/>
                    <a:gd name="T10" fmla="*/ 209 w 246"/>
                    <a:gd name="T11" fmla="*/ 50 h 773"/>
                    <a:gd name="T12" fmla="*/ 245 w 246"/>
                    <a:gd name="T13" fmla="*/ 0 h 773"/>
                    <a:gd name="T14" fmla="*/ 246 w 246"/>
                    <a:gd name="T15" fmla="*/ 62 h 773"/>
                    <a:gd name="T16" fmla="*/ 209 w 246"/>
                    <a:gd name="T17" fmla="*/ 50 h 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6" h="773">
                      <a:moveTo>
                        <a:pt x="0" y="767"/>
                      </a:moveTo>
                      <a:lnTo>
                        <a:pt x="222" y="44"/>
                      </a:lnTo>
                      <a:lnTo>
                        <a:pt x="240" y="49"/>
                      </a:lnTo>
                      <a:lnTo>
                        <a:pt x="19" y="773"/>
                      </a:lnTo>
                      <a:lnTo>
                        <a:pt x="0" y="767"/>
                      </a:lnTo>
                      <a:close/>
                      <a:moveTo>
                        <a:pt x="209" y="50"/>
                      </a:moveTo>
                      <a:lnTo>
                        <a:pt x="245" y="0"/>
                      </a:lnTo>
                      <a:lnTo>
                        <a:pt x="246" y="62"/>
                      </a:lnTo>
                      <a:lnTo>
                        <a:pt x="209" y="5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Freeform 184"/>
                <p:cNvSpPr>
                  <a:spLocks noEditPoints="1"/>
                </p:cNvSpPr>
                <p:nvPr/>
              </p:nvSpPr>
              <p:spPr bwMode="auto">
                <a:xfrm>
                  <a:off x="3789" y="3178"/>
                  <a:ext cx="595" cy="615"/>
                </a:xfrm>
                <a:custGeom>
                  <a:avLst/>
                  <a:gdLst>
                    <a:gd name="T0" fmla="*/ 0 w 595"/>
                    <a:gd name="T1" fmla="*/ 603 h 615"/>
                    <a:gd name="T2" fmla="*/ 554 w 595"/>
                    <a:gd name="T3" fmla="*/ 29 h 615"/>
                    <a:gd name="T4" fmla="*/ 568 w 595"/>
                    <a:gd name="T5" fmla="*/ 42 h 615"/>
                    <a:gd name="T6" fmla="*/ 14 w 595"/>
                    <a:gd name="T7" fmla="*/ 615 h 615"/>
                    <a:gd name="T8" fmla="*/ 0 w 595"/>
                    <a:gd name="T9" fmla="*/ 603 h 615"/>
                    <a:gd name="T10" fmla="*/ 540 w 595"/>
                    <a:gd name="T11" fmla="*/ 29 h 615"/>
                    <a:gd name="T12" fmla="*/ 595 w 595"/>
                    <a:gd name="T13" fmla="*/ 0 h 615"/>
                    <a:gd name="T14" fmla="*/ 568 w 595"/>
                    <a:gd name="T15" fmla="*/ 56 h 615"/>
                    <a:gd name="T16" fmla="*/ 540 w 595"/>
                    <a:gd name="T17" fmla="*/ 29 h 6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 h="615">
                      <a:moveTo>
                        <a:pt x="0" y="603"/>
                      </a:moveTo>
                      <a:lnTo>
                        <a:pt x="554" y="29"/>
                      </a:lnTo>
                      <a:lnTo>
                        <a:pt x="568" y="42"/>
                      </a:lnTo>
                      <a:lnTo>
                        <a:pt x="14" y="615"/>
                      </a:lnTo>
                      <a:lnTo>
                        <a:pt x="0" y="603"/>
                      </a:lnTo>
                      <a:close/>
                      <a:moveTo>
                        <a:pt x="540" y="29"/>
                      </a:moveTo>
                      <a:lnTo>
                        <a:pt x="595" y="0"/>
                      </a:lnTo>
                      <a:lnTo>
                        <a:pt x="568" y="56"/>
                      </a:lnTo>
                      <a:lnTo>
                        <a:pt x="540" y="29"/>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Freeform 185"/>
                <p:cNvSpPr>
                  <a:spLocks noEditPoints="1"/>
                </p:cNvSpPr>
                <p:nvPr/>
              </p:nvSpPr>
              <p:spPr bwMode="auto">
                <a:xfrm>
                  <a:off x="3791" y="3574"/>
                  <a:ext cx="816" cy="217"/>
                </a:xfrm>
                <a:custGeom>
                  <a:avLst/>
                  <a:gdLst>
                    <a:gd name="T0" fmla="*/ 0 w 816"/>
                    <a:gd name="T1" fmla="*/ 198 h 217"/>
                    <a:gd name="T2" fmla="*/ 766 w 816"/>
                    <a:gd name="T3" fmla="*/ 7 h 217"/>
                    <a:gd name="T4" fmla="*/ 771 w 816"/>
                    <a:gd name="T5" fmla="*/ 26 h 217"/>
                    <a:gd name="T6" fmla="*/ 5 w 816"/>
                    <a:gd name="T7" fmla="*/ 217 h 217"/>
                    <a:gd name="T8" fmla="*/ 0 w 816"/>
                    <a:gd name="T9" fmla="*/ 198 h 217"/>
                    <a:gd name="T10" fmla="*/ 755 w 816"/>
                    <a:gd name="T11" fmla="*/ 0 h 217"/>
                    <a:gd name="T12" fmla="*/ 816 w 816"/>
                    <a:gd name="T13" fmla="*/ 5 h 217"/>
                    <a:gd name="T14" fmla="*/ 764 w 816"/>
                    <a:gd name="T15" fmla="*/ 38 h 217"/>
                    <a:gd name="T16" fmla="*/ 755 w 816"/>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6" h="217">
                      <a:moveTo>
                        <a:pt x="0" y="198"/>
                      </a:moveTo>
                      <a:lnTo>
                        <a:pt x="766" y="7"/>
                      </a:lnTo>
                      <a:lnTo>
                        <a:pt x="771" y="26"/>
                      </a:lnTo>
                      <a:lnTo>
                        <a:pt x="5" y="217"/>
                      </a:lnTo>
                      <a:lnTo>
                        <a:pt x="0" y="198"/>
                      </a:lnTo>
                      <a:close/>
                      <a:moveTo>
                        <a:pt x="755" y="0"/>
                      </a:moveTo>
                      <a:lnTo>
                        <a:pt x="816" y="5"/>
                      </a:lnTo>
                      <a:lnTo>
                        <a:pt x="764" y="38"/>
                      </a:lnTo>
                      <a:lnTo>
                        <a:pt x="755" y="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186"/>
                <p:cNvSpPr>
                  <a:spLocks noChangeShapeType="1"/>
                </p:cNvSpPr>
                <p:nvPr/>
              </p:nvSpPr>
              <p:spPr bwMode="auto">
                <a:xfrm flipV="1">
                  <a:off x="5218" y="2238"/>
                  <a:ext cx="246" cy="761"/>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47" name="Line 187"/>
                <p:cNvSpPr>
                  <a:spLocks noChangeShapeType="1"/>
                </p:cNvSpPr>
                <p:nvPr/>
              </p:nvSpPr>
              <p:spPr bwMode="auto">
                <a:xfrm flipV="1">
                  <a:off x="4392" y="2995"/>
                  <a:ext cx="816" cy="188"/>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48" name="Freeform 188"/>
                <p:cNvSpPr>
                  <a:spLocks noEditPoints="1"/>
                </p:cNvSpPr>
                <p:nvPr/>
              </p:nvSpPr>
              <p:spPr bwMode="auto">
                <a:xfrm>
                  <a:off x="4884" y="2236"/>
                  <a:ext cx="592" cy="594"/>
                </a:xfrm>
                <a:custGeom>
                  <a:avLst/>
                  <a:gdLst>
                    <a:gd name="T0" fmla="*/ 27 w 592"/>
                    <a:gd name="T1" fmla="*/ 559 h 594"/>
                    <a:gd name="T2" fmla="*/ 7 w 592"/>
                    <a:gd name="T3" fmla="*/ 594 h 594"/>
                    <a:gd name="T4" fmla="*/ 48 w 592"/>
                    <a:gd name="T5" fmla="*/ 538 h 594"/>
                    <a:gd name="T6" fmla="*/ 82 w 592"/>
                    <a:gd name="T7" fmla="*/ 518 h 594"/>
                    <a:gd name="T8" fmla="*/ 48 w 592"/>
                    <a:gd name="T9" fmla="*/ 538 h 594"/>
                    <a:gd name="T10" fmla="*/ 124 w 592"/>
                    <a:gd name="T11" fmla="*/ 463 h 594"/>
                    <a:gd name="T12" fmla="*/ 103 w 592"/>
                    <a:gd name="T13" fmla="*/ 497 h 594"/>
                    <a:gd name="T14" fmla="*/ 144 w 592"/>
                    <a:gd name="T15" fmla="*/ 442 h 594"/>
                    <a:gd name="T16" fmla="*/ 179 w 592"/>
                    <a:gd name="T17" fmla="*/ 421 h 594"/>
                    <a:gd name="T18" fmla="*/ 144 w 592"/>
                    <a:gd name="T19" fmla="*/ 442 h 594"/>
                    <a:gd name="T20" fmla="*/ 219 w 592"/>
                    <a:gd name="T21" fmla="*/ 366 h 594"/>
                    <a:gd name="T22" fmla="*/ 200 w 592"/>
                    <a:gd name="T23" fmla="*/ 401 h 594"/>
                    <a:gd name="T24" fmla="*/ 240 w 592"/>
                    <a:gd name="T25" fmla="*/ 345 h 594"/>
                    <a:gd name="T26" fmla="*/ 274 w 592"/>
                    <a:gd name="T27" fmla="*/ 326 h 594"/>
                    <a:gd name="T28" fmla="*/ 240 w 592"/>
                    <a:gd name="T29" fmla="*/ 345 h 594"/>
                    <a:gd name="T30" fmla="*/ 316 w 592"/>
                    <a:gd name="T31" fmla="*/ 271 h 594"/>
                    <a:gd name="T32" fmla="*/ 295 w 592"/>
                    <a:gd name="T33" fmla="*/ 305 h 594"/>
                    <a:gd name="T34" fmla="*/ 336 w 592"/>
                    <a:gd name="T35" fmla="*/ 250 h 594"/>
                    <a:gd name="T36" fmla="*/ 371 w 592"/>
                    <a:gd name="T37" fmla="*/ 229 h 594"/>
                    <a:gd name="T38" fmla="*/ 336 w 592"/>
                    <a:gd name="T39" fmla="*/ 250 h 594"/>
                    <a:gd name="T40" fmla="*/ 412 w 592"/>
                    <a:gd name="T41" fmla="*/ 174 h 594"/>
                    <a:gd name="T42" fmla="*/ 392 w 592"/>
                    <a:gd name="T43" fmla="*/ 209 h 594"/>
                    <a:gd name="T44" fmla="*/ 433 w 592"/>
                    <a:gd name="T45" fmla="*/ 153 h 594"/>
                    <a:gd name="T46" fmla="*/ 466 w 592"/>
                    <a:gd name="T47" fmla="*/ 133 h 594"/>
                    <a:gd name="T48" fmla="*/ 433 w 592"/>
                    <a:gd name="T49" fmla="*/ 153 h 594"/>
                    <a:gd name="T50" fmla="*/ 508 w 592"/>
                    <a:gd name="T51" fmla="*/ 79 h 594"/>
                    <a:gd name="T52" fmla="*/ 487 w 592"/>
                    <a:gd name="T53" fmla="*/ 112 h 594"/>
                    <a:gd name="T54" fmla="*/ 528 w 592"/>
                    <a:gd name="T55" fmla="*/ 58 h 594"/>
                    <a:gd name="T56" fmla="*/ 563 w 592"/>
                    <a:gd name="T57" fmla="*/ 37 h 594"/>
                    <a:gd name="T58" fmla="*/ 528 w 592"/>
                    <a:gd name="T59" fmla="*/ 58 h 594"/>
                    <a:gd name="T60" fmla="*/ 585 w 592"/>
                    <a:gd name="T61" fmla="*/ 0 h 594"/>
                    <a:gd name="T62" fmla="*/ 584 w 592"/>
                    <a:gd name="T63" fmla="*/ 17 h 5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2" h="594">
                      <a:moveTo>
                        <a:pt x="0" y="587"/>
                      </a:moveTo>
                      <a:lnTo>
                        <a:pt x="27" y="559"/>
                      </a:lnTo>
                      <a:lnTo>
                        <a:pt x="34" y="566"/>
                      </a:lnTo>
                      <a:lnTo>
                        <a:pt x="7" y="594"/>
                      </a:lnTo>
                      <a:lnTo>
                        <a:pt x="0" y="587"/>
                      </a:lnTo>
                      <a:close/>
                      <a:moveTo>
                        <a:pt x="48" y="538"/>
                      </a:moveTo>
                      <a:lnTo>
                        <a:pt x="76" y="511"/>
                      </a:lnTo>
                      <a:lnTo>
                        <a:pt x="82" y="518"/>
                      </a:lnTo>
                      <a:lnTo>
                        <a:pt x="55" y="545"/>
                      </a:lnTo>
                      <a:lnTo>
                        <a:pt x="48" y="538"/>
                      </a:lnTo>
                      <a:close/>
                      <a:moveTo>
                        <a:pt x="96" y="490"/>
                      </a:moveTo>
                      <a:lnTo>
                        <a:pt x="124" y="463"/>
                      </a:lnTo>
                      <a:lnTo>
                        <a:pt x="131" y="469"/>
                      </a:lnTo>
                      <a:lnTo>
                        <a:pt x="103" y="497"/>
                      </a:lnTo>
                      <a:lnTo>
                        <a:pt x="96" y="490"/>
                      </a:lnTo>
                      <a:close/>
                      <a:moveTo>
                        <a:pt x="144" y="442"/>
                      </a:moveTo>
                      <a:lnTo>
                        <a:pt x="172" y="414"/>
                      </a:lnTo>
                      <a:lnTo>
                        <a:pt x="179" y="421"/>
                      </a:lnTo>
                      <a:lnTo>
                        <a:pt x="151" y="449"/>
                      </a:lnTo>
                      <a:lnTo>
                        <a:pt x="144" y="442"/>
                      </a:lnTo>
                      <a:close/>
                      <a:moveTo>
                        <a:pt x="193" y="394"/>
                      </a:moveTo>
                      <a:lnTo>
                        <a:pt x="219" y="366"/>
                      </a:lnTo>
                      <a:lnTo>
                        <a:pt x="226" y="373"/>
                      </a:lnTo>
                      <a:lnTo>
                        <a:pt x="200" y="401"/>
                      </a:lnTo>
                      <a:lnTo>
                        <a:pt x="193" y="394"/>
                      </a:lnTo>
                      <a:close/>
                      <a:moveTo>
                        <a:pt x="240" y="345"/>
                      </a:moveTo>
                      <a:lnTo>
                        <a:pt x="268" y="319"/>
                      </a:lnTo>
                      <a:lnTo>
                        <a:pt x="274" y="326"/>
                      </a:lnTo>
                      <a:lnTo>
                        <a:pt x="247" y="352"/>
                      </a:lnTo>
                      <a:lnTo>
                        <a:pt x="240" y="345"/>
                      </a:lnTo>
                      <a:close/>
                      <a:moveTo>
                        <a:pt x="288" y="298"/>
                      </a:moveTo>
                      <a:lnTo>
                        <a:pt x="316" y="271"/>
                      </a:lnTo>
                      <a:lnTo>
                        <a:pt x="323" y="277"/>
                      </a:lnTo>
                      <a:lnTo>
                        <a:pt x="295" y="305"/>
                      </a:lnTo>
                      <a:lnTo>
                        <a:pt x="288" y="298"/>
                      </a:lnTo>
                      <a:close/>
                      <a:moveTo>
                        <a:pt x="336" y="250"/>
                      </a:moveTo>
                      <a:lnTo>
                        <a:pt x="364" y="222"/>
                      </a:lnTo>
                      <a:lnTo>
                        <a:pt x="371" y="229"/>
                      </a:lnTo>
                      <a:lnTo>
                        <a:pt x="343" y="257"/>
                      </a:lnTo>
                      <a:lnTo>
                        <a:pt x="336" y="250"/>
                      </a:lnTo>
                      <a:close/>
                      <a:moveTo>
                        <a:pt x="385" y="202"/>
                      </a:moveTo>
                      <a:lnTo>
                        <a:pt x="412" y="174"/>
                      </a:lnTo>
                      <a:lnTo>
                        <a:pt x="419" y="181"/>
                      </a:lnTo>
                      <a:lnTo>
                        <a:pt x="392" y="209"/>
                      </a:lnTo>
                      <a:lnTo>
                        <a:pt x="385" y="202"/>
                      </a:lnTo>
                      <a:close/>
                      <a:moveTo>
                        <a:pt x="433" y="153"/>
                      </a:moveTo>
                      <a:lnTo>
                        <a:pt x="460" y="126"/>
                      </a:lnTo>
                      <a:lnTo>
                        <a:pt x="466" y="133"/>
                      </a:lnTo>
                      <a:lnTo>
                        <a:pt x="440" y="160"/>
                      </a:lnTo>
                      <a:lnTo>
                        <a:pt x="433" y="153"/>
                      </a:lnTo>
                      <a:close/>
                      <a:moveTo>
                        <a:pt x="480" y="105"/>
                      </a:moveTo>
                      <a:lnTo>
                        <a:pt x="508" y="79"/>
                      </a:lnTo>
                      <a:lnTo>
                        <a:pt x="515" y="84"/>
                      </a:lnTo>
                      <a:lnTo>
                        <a:pt x="487" y="112"/>
                      </a:lnTo>
                      <a:lnTo>
                        <a:pt x="480" y="105"/>
                      </a:lnTo>
                      <a:close/>
                      <a:moveTo>
                        <a:pt x="528" y="58"/>
                      </a:moveTo>
                      <a:lnTo>
                        <a:pt x="556" y="30"/>
                      </a:lnTo>
                      <a:lnTo>
                        <a:pt x="563" y="37"/>
                      </a:lnTo>
                      <a:lnTo>
                        <a:pt x="535" y="65"/>
                      </a:lnTo>
                      <a:lnTo>
                        <a:pt x="528" y="58"/>
                      </a:lnTo>
                      <a:close/>
                      <a:moveTo>
                        <a:pt x="577" y="10"/>
                      </a:moveTo>
                      <a:lnTo>
                        <a:pt x="585" y="0"/>
                      </a:lnTo>
                      <a:lnTo>
                        <a:pt x="592" y="7"/>
                      </a:lnTo>
                      <a:lnTo>
                        <a:pt x="584" y="17"/>
                      </a:lnTo>
                      <a:lnTo>
                        <a:pt x="577" y="10"/>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Freeform 189"/>
                <p:cNvSpPr>
                  <a:spLocks noEditPoints="1"/>
                </p:cNvSpPr>
                <p:nvPr/>
              </p:nvSpPr>
              <p:spPr bwMode="auto">
                <a:xfrm>
                  <a:off x="4608" y="2845"/>
                  <a:ext cx="278" cy="742"/>
                </a:xfrm>
                <a:custGeom>
                  <a:avLst/>
                  <a:gdLst>
                    <a:gd name="T0" fmla="*/ 0 w 278"/>
                    <a:gd name="T1" fmla="*/ 739 h 742"/>
                    <a:gd name="T2" fmla="*/ 13 w 278"/>
                    <a:gd name="T3" fmla="*/ 702 h 742"/>
                    <a:gd name="T4" fmla="*/ 23 w 278"/>
                    <a:gd name="T5" fmla="*/ 706 h 742"/>
                    <a:gd name="T6" fmla="*/ 10 w 278"/>
                    <a:gd name="T7" fmla="*/ 742 h 742"/>
                    <a:gd name="T8" fmla="*/ 0 w 278"/>
                    <a:gd name="T9" fmla="*/ 739 h 742"/>
                    <a:gd name="T10" fmla="*/ 24 w 278"/>
                    <a:gd name="T11" fmla="*/ 674 h 742"/>
                    <a:gd name="T12" fmla="*/ 37 w 278"/>
                    <a:gd name="T13" fmla="*/ 638 h 742"/>
                    <a:gd name="T14" fmla="*/ 46 w 278"/>
                    <a:gd name="T15" fmla="*/ 642 h 742"/>
                    <a:gd name="T16" fmla="*/ 33 w 278"/>
                    <a:gd name="T17" fmla="*/ 678 h 742"/>
                    <a:gd name="T18" fmla="*/ 24 w 278"/>
                    <a:gd name="T19" fmla="*/ 674 h 742"/>
                    <a:gd name="T20" fmla="*/ 47 w 278"/>
                    <a:gd name="T21" fmla="*/ 612 h 742"/>
                    <a:gd name="T22" fmla="*/ 60 w 278"/>
                    <a:gd name="T23" fmla="*/ 574 h 742"/>
                    <a:gd name="T24" fmla="*/ 69 w 278"/>
                    <a:gd name="T25" fmla="*/ 578 h 742"/>
                    <a:gd name="T26" fmla="*/ 55 w 278"/>
                    <a:gd name="T27" fmla="*/ 614 h 742"/>
                    <a:gd name="T28" fmla="*/ 47 w 278"/>
                    <a:gd name="T29" fmla="*/ 612 h 742"/>
                    <a:gd name="T30" fmla="*/ 70 w 278"/>
                    <a:gd name="T31" fmla="*/ 547 h 742"/>
                    <a:gd name="T32" fmla="*/ 83 w 278"/>
                    <a:gd name="T33" fmla="*/ 510 h 742"/>
                    <a:gd name="T34" fmla="*/ 92 w 278"/>
                    <a:gd name="T35" fmla="*/ 514 h 742"/>
                    <a:gd name="T36" fmla="*/ 79 w 278"/>
                    <a:gd name="T37" fmla="*/ 551 h 742"/>
                    <a:gd name="T38" fmla="*/ 70 w 278"/>
                    <a:gd name="T39" fmla="*/ 547 h 742"/>
                    <a:gd name="T40" fmla="*/ 94 w 278"/>
                    <a:gd name="T41" fmla="*/ 483 h 742"/>
                    <a:gd name="T42" fmla="*/ 106 w 278"/>
                    <a:gd name="T43" fmla="*/ 447 h 742"/>
                    <a:gd name="T44" fmla="*/ 116 w 278"/>
                    <a:gd name="T45" fmla="*/ 451 h 742"/>
                    <a:gd name="T46" fmla="*/ 102 w 278"/>
                    <a:gd name="T47" fmla="*/ 487 h 742"/>
                    <a:gd name="T48" fmla="*/ 94 w 278"/>
                    <a:gd name="T49" fmla="*/ 483 h 742"/>
                    <a:gd name="T50" fmla="*/ 116 w 278"/>
                    <a:gd name="T51" fmla="*/ 419 h 742"/>
                    <a:gd name="T52" fmla="*/ 130 w 278"/>
                    <a:gd name="T53" fmla="*/ 383 h 742"/>
                    <a:gd name="T54" fmla="*/ 139 w 278"/>
                    <a:gd name="T55" fmla="*/ 387 h 742"/>
                    <a:gd name="T56" fmla="*/ 125 w 278"/>
                    <a:gd name="T57" fmla="*/ 423 h 742"/>
                    <a:gd name="T58" fmla="*/ 116 w 278"/>
                    <a:gd name="T59" fmla="*/ 419 h 742"/>
                    <a:gd name="T60" fmla="*/ 139 w 278"/>
                    <a:gd name="T61" fmla="*/ 355 h 742"/>
                    <a:gd name="T62" fmla="*/ 153 w 278"/>
                    <a:gd name="T63" fmla="*/ 319 h 742"/>
                    <a:gd name="T64" fmla="*/ 162 w 278"/>
                    <a:gd name="T65" fmla="*/ 323 h 742"/>
                    <a:gd name="T66" fmla="*/ 148 w 278"/>
                    <a:gd name="T67" fmla="*/ 359 h 742"/>
                    <a:gd name="T68" fmla="*/ 139 w 278"/>
                    <a:gd name="T69" fmla="*/ 355 h 742"/>
                    <a:gd name="T70" fmla="*/ 162 w 278"/>
                    <a:gd name="T71" fmla="*/ 292 h 742"/>
                    <a:gd name="T72" fmla="*/ 176 w 278"/>
                    <a:gd name="T73" fmla="*/ 255 h 742"/>
                    <a:gd name="T74" fmla="*/ 186 w 278"/>
                    <a:gd name="T75" fmla="*/ 258 h 742"/>
                    <a:gd name="T76" fmla="*/ 172 w 278"/>
                    <a:gd name="T77" fmla="*/ 295 h 742"/>
                    <a:gd name="T78" fmla="*/ 162 w 278"/>
                    <a:gd name="T79" fmla="*/ 292 h 742"/>
                    <a:gd name="T80" fmla="*/ 186 w 278"/>
                    <a:gd name="T81" fmla="*/ 228 h 742"/>
                    <a:gd name="T82" fmla="*/ 200 w 278"/>
                    <a:gd name="T83" fmla="*/ 191 h 742"/>
                    <a:gd name="T84" fmla="*/ 209 w 278"/>
                    <a:gd name="T85" fmla="*/ 194 h 742"/>
                    <a:gd name="T86" fmla="*/ 195 w 278"/>
                    <a:gd name="T87" fmla="*/ 232 h 742"/>
                    <a:gd name="T88" fmla="*/ 186 w 278"/>
                    <a:gd name="T89" fmla="*/ 228 h 742"/>
                    <a:gd name="T90" fmla="*/ 209 w 278"/>
                    <a:gd name="T91" fmla="*/ 164 h 742"/>
                    <a:gd name="T92" fmla="*/ 223 w 278"/>
                    <a:gd name="T93" fmla="*/ 128 h 742"/>
                    <a:gd name="T94" fmla="*/ 232 w 278"/>
                    <a:gd name="T95" fmla="*/ 130 h 742"/>
                    <a:gd name="T96" fmla="*/ 218 w 278"/>
                    <a:gd name="T97" fmla="*/ 168 h 742"/>
                    <a:gd name="T98" fmla="*/ 209 w 278"/>
                    <a:gd name="T99" fmla="*/ 164 h 742"/>
                    <a:gd name="T100" fmla="*/ 232 w 278"/>
                    <a:gd name="T101" fmla="*/ 100 h 742"/>
                    <a:gd name="T102" fmla="*/ 246 w 278"/>
                    <a:gd name="T103" fmla="*/ 64 h 742"/>
                    <a:gd name="T104" fmla="*/ 254 w 278"/>
                    <a:gd name="T105" fmla="*/ 67 h 742"/>
                    <a:gd name="T106" fmla="*/ 242 w 278"/>
                    <a:gd name="T107" fmla="*/ 103 h 742"/>
                    <a:gd name="T108" fmla="*/ 232 w 278"/>
                    <a:gd name="T109" fmla="*/ 100 h 742"/>
                    <a:gd name="T110" fmla="*/ 256 w 278"/>
                    <a:gd name="T111" fmla="*/ 36 h 742"/>
                    <a:gd name="T112" fmla="*/ 269 w 278"/>
                    <a:gd name="T113" fmla="*/ 0 h 742"/>
                    <a:gd name="T114" fmla="*/ 278 w 278"/>
                    <a:gd name="T115" fmla="*/ 3 h 742"/>
                    <a:gd name="T116" fmla="*/ 265 w 278"/>
                    <a:gd name="T117" fmla="*/ 39 h 742"/>
                    <a:gd name="T118" fmla="*/ 256 w 278"/>
                    <a:gd name="T119" fmla="*/ 36 h 7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8" h="742">
                      <a:moveTo>
                        <a:pt x="0" y="739"/>
                      </a:moveTo>
                      <a:lnTo>
                        <a:pt x="13" y="702"/>
                      </a:lnTo>
                      <a:lnTo>
                        <a:pt x="23" y="706"/>
                      </a:lnTo>
                      <a:lnTo>
                        <a:pt x="10" y="742"/>
                      </a:lnTo>
                      <a:lnTo>
                        <a:pt x="0" y="739"/>
                      </a:lnTo>
                      <a:close/>
                      <a:moveTo>
                        <a:pt x="24" y="674"/>
                      </a:moveTo>
                      <a:lnTo>
                        <a:pt x="37" y="638"/>
                      </a:lnTo>
                      <a:lnTo>
                        <a:pt x="46" y="642"/>
                      </a:lnTo>
                      <a:lnTo>
                        <a:pt x="33" y="678"/>
                      </a:lnTo>
                      <a:lnTo>
                        <a:pt x="24" y="674"/>
                      </a:lnTo>
                      <a:close/>
                      <a:moveTo>
                        <a:pt x="47" y="612"/>
                      </a:moveTo>
                      <a:lnTo>
                        <a:pt x="60" y="574"/>
                      </a:lnTo>
                      <a:lnTo>
                        <a:pt x="69" y="578"/>
                      </a:lnTo>
                      <a:lnTo>
                        <a:pt x="55" y="614"/>
                      </a:lnTo>
                      <a:lnTo>
                        <a:pt x="47" y="612"/>
                      </a:lnTo>
                      <a:close/>
                      <a:moveTo>
                        <a:pt x="70" y="547"/>
                      </a:moveTo>
                      <a:lnTo>
                        <a:pt x="83" y="510"/>
                      </a:lnTo>
                      <a:lnTo>
                        <a:pt x="92" y="514"/>
                      </a:lnTo>
                      <a:lnTo>
                        <a:pt x="79" y="551"/>
                      </a:lnTo>
                      <a:lnTo>
                        <a:pt x="70" y="547"/>
                      </a:lnTo>
                      <a:close/>
                      <a:moveTo>
                        <a:pt x="94" y="483"/>
                      </a:moveTo>
                      <a:lnTo>
                        <a:pt x="106" y="447"/>
                      </a:lnTo>
                      <a:lnTo>
                        <a:pt x="116" y="451"/>
                      </a:lnTo>
                      <a:lnTo>
                        <a:pt x="102" y="487"/>
                      </a:lnTo>
                      <a:lnTo>
                        <a:pt x="94" y="483"/>
                      </a:lnTo>
                      <a:close/>
                      <a:moveTo>
                        <a:pt x="116" y="419"/>
                      </a:moveTo>
                      <a:lnTo>
                        <a:pt x="130" y="383"/>
                      </a:lnTo>
                      <a:lnTo>
                        <a:pt x="139" y="387"/>
                      </a:lnTo>
                      <a:lnTo>
                        <a:pt x="125" y="423"/>
                      </a:lnTo>
                      <a:lnTo>
                        <a:pt x="116" y="419"/>
                      </a:lnTo>
                      <a:close/>
                      <a:moveTo>
                        <a:pt x="139" y="355"/>
                      </a:moveTo>
                      <a:lnTo>
                        <a:pt x="153" y="319"/>
                      </a:lnTo>
                      <a:lnTo>
                        <a:pt x="162" y="323"/>
                      </a:lnTo>
                      <a:lnTo>
                        <a:pt x="148" y="359"/>
                      </a:lnTo>
                      <a:lnTo>
                        <a:pt x="139" y="355"/>
                      </a:lnTo>
                      <a:close/>
                      <a:moveTo>
                        <a:pt x="162" y="292"/>
                      </a:moveTo>
                      <a:lnTo>
                        <a:pt x="176" y="255"/>
                      </a:lnTo>
                      <a:lnTo>
                        <a:pt x="186" y="258"/>
                      </a:lnTo>
                      <a:lnTo>
                        <a:pt x="172" y="295"/>
                      </a:lnTo>
                      <a:lnTo>
                        <a:pt x="162" y="292"/>
                      </a:lnTo>
                      <a:close/>
                      <a:moveTo>
                        <a:pt x="186" y="228"/>
                      </a:moveTo>
                      <a:lnTo>
                        <a:pt x="200" y="191"/>
                      </a:lnTo>
                      <a:lnTo>
                        <a:pt x="209" y="194"/>
                      </a:lnTo>
                      <a:lnTo>
                        <a:pt x="195" y="232"/>
                      </a:lnTo>
                      <a:lnTo>
                        <a:pt x="186" y="228"/>
                      </a:lnTo>
                      <a:close/>
                      <a:moveTo>
                        <a:pt x="209" y="164"/>
                      </a:moveTo>
                      <a:lnTo>
                        <a:pt x="223" y="128"/>
                      </a:lnTo>
                      <a:lnTo>
                        <a:pt x="232" y="130"/>
                      </a:lnTo>
                      <a:lnTo>
                        <a:pt x="218" y="168"/>
                      </a:lnTo>
                      <a:lnTo>
                        <a:pt x="209" y="164"/>
                      </a:lnTo>
                      <a:close/>
                      <a:moveTo>
                        <a:pt x="232" y="100"/>
                      </a:moveTo>
                      <a:lnTo>
                        <a:pt x="246" y="64"/>
                      </a:lnTo>
                      <a:lnTo>
                        <a:pt x="254" y="67"/>
                      </a:lnTo>
                      <a:lnTo>
                        <a:pt x="242" y="103"/>
                      </a:lnTo>
                      <a:lnTo>
                        <a:pt x="232" y="100"/>
                      </a:lnTo>
                      <a:close/>
                      <a:moveTo>
                        <a:pt x="256" y="36"/>
                      </a:moveTo>
                      <a:lnTo>
                        <a:pt x="269" y="0"/>
                      </a:lnTo>
                      <a:lnTo>
                        <a:pt x="278" y="3"/>
                      </a:lnTo>
                      <a:lnTo>
                        <a:pt x="265" y="39"/>
                      </a:lnTo>
                      <a:lnTo>
                        <a:pt x="256" y="36"/>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Line 190"/>
                <p:cNvSpPr>
                  <a:spLocks noChangeShapeType="1"/>
                </p:cNvSpPr>
                <p:nvPr/>
              </p:nvSpPr>
              <p:spPr bwMode="auto">
                <a:xfrm flipV="1">
                  <a:off x="4027" y="2436"/>
                  <a:ext cx="575" cy="55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51" name="Freeform 191"/>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192"/>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Freeform 193"/>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Line 194"/>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55" name="Line 195"/>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56" name="Freeform 196"/>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Line 197"/>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58" name="Freeform 198"/>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Line 199"/>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60" name="Freeform 200"/>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Line 201"/>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62" name="Freeform 202"/>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Line 203"/>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64" name="Line 204"/>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65" name="Freeform 205"/>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Freeform 206"/>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Freeform 207"/>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Freeform 208"/>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Freeform 209"/>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Freeform 210"/>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Freeform 211"/>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Freeform 212"/>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Freeform 213"/>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Freeform 214"/>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Freeform 215"/>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Freeform 216"/>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Freeform 217"/>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Freeform 218"/>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Freeform 219"/>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Freeform 220"/>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Freeform 221"/>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Freeform 222"/>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Freeform 223"/>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Freeform 224"/>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Freeform 225"/>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Freeform 226"/>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Freeform 227"/>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Freeform 228"/>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Freeform 229"/>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Freeform 230"/>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Rectangle 231"/>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92" name="Rectangle 232"/>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93" name="Rectangle 233"/>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94" name="Rectangle 240"/>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Line 241"/>
                <p:cNvSpPr>
                  <a:spLocks noChangeShapeType="1"/>
                </p:cNvSpPr>
                <p:nvPr/>
              </p:nvSpPr>
              <p:spPr bwMode="auto">
                <a:xfrm flipV="1">
                  <a:off x="4381" y="2426"/>
                  <a:ext cx="244" cy="74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96" name="Freeform 242"/>
                <p:cNvSpPr>
                  <a:spLocks noEditPoints="1"/>
                </p:cNvSpPr>
                <p:nvPr/>
              </p:nvSpPr>
              <p:spPr bwMode="auto">
                <a:xfrm>
                  <a:off x="4032" y="2828"/>
                  <a:ext cx="830" cy="186"/>
                </a:xfrm>
                <a:custGeom>
                  <a:avLst/>
                  <a:gdLst>
                    <a:gd name="T0" fmla="*/ 38 w 830"/>
                    <a:gd name="T1" fmla="*/ 168 h 186"/>
                    <a:gd name="T2" fmla="*/ 2 w 830"/>
                    <a:gd name="T3" fmla="*/ 186 h 186"/>
                    <a:gd name="T4" fmla="*/ 66 w 830"/>
                    <a:gd name="T5" fmla="*/ 162 h 186"/>
                    <a:gd name="T6" fmla="*/ 107 w 830"/>
                    <a:gd name="T7" fmla="*/ 164 h 186"/>
                    <a:gd name="T8" fmla="*/ 66 w 830"/>
                    <a:gd name="T9" fmla="*/ 162 h 186"/>
                    <a:gd name="T10" fmla="*/ 171 w 830"/>
                    <a:gd name="T11" fmla="*/ 140 h 186"/>
                    <a:gd name="T12" fmla="*/ 135 w 830"/>
                    <a:gd name="T13" fmla="*/ 158 h 186"/>
                    <a:gd name="T14" fmla="*/ 199 w 830"/>
                    <a:gd name="T15" fmla="*/ 134 h 186"/>
                    <a:gd name="T16" fmla="*/ 240 w 830"/>
                    <a:gd name="T17" fmla="*/ 136 h 186"/>
                    <a:gd name="T18" fmla="*/ 199 w 830"/>
                    <a:gd name="T19" fmla="*/ 134 h 186"/>
                    <a:gd name="T20" fmla="*/ 304 w 830"/>
                    <a:gd name="T21" fmla="*/ 112 h 186"/>
                    <a:gd name="T22" fmla="*/ 268 w 830"/>
                    <a:gd name="T23" fmla="*/ 130 h 186"/>
                    <a:gd name="T24" fmla="*/ 332 w 830"/>
                    <a:gd name="T25" fmla="*/ 106 h 186"/>
                    <a:gd name="T26" fmla="*/ 373 w 830"/>
                    <a:gd name="T27" fmla="*/ 108 h 186"/>
                    <a:gd name="T28" fmla="*/ 332 w 830"/>
                    <a:gd name="T29" fmla="*/ 106 h 186"/>
                    <a:gd name="T30" fmla="*/ 437 w 830"/>
                    <a:gd name="T31" fmla="*/ 84 h 186"/>
                    <a:gd name="T32" fmla="*/ 401 w 830"/>
                    <a:gd name="T33" fmla="*/ 102 h 186"/>
                    <a:gd name="T34" fmla="*/ 466 w 830"/>
                    <a:gd name="T35" fmla="*/ 77 h 186"/>
                    <a:gd name="T36" fmla="*/ 505 w 830"/>
                    <a:gd name="T37" fmla="*/ 80 h 186"/>
                    <a:gd name="T38" fmla="*/ 466 w 830"/>
                    <a:gd name="T39" fmla="*/ 77 h 186"/>
                    <a:gd name="T40" fmla="*/ 570 w 830"/>
                    <a:gd name="T41" fmla="*/ 55 h 186"/>
                    <a:gd name="T42" fmla="*/ 533 w 830"/>
                    <a:gd name="T43" fmla="*/ 73 h 186"/>
                    <a:gd name="T44" fmla="*/ 599 w 830"/>
                    <a:gd name="T45" fmla="*/ 49 h 186"/>
                    <a:gd name="T46" fmla="*/ 638 w 830"/>
                    <a:gd name="T47" fmla="*/ 51 h 186"/>
                    <a:gd name="T48" fmla="*/ 599 w 830"/>
                    <a:gd name="T49" fmla="*/ 49 h 186"/>
                    <a:gd name="T50" fmla="*/ 702 w 830"/>
                    <a:gd name="T51" fmla="*/ 27 h 186"/>
                    <a:gd name="T52" fmla="*/ 667 w 830"/>
                    <a:gd name="T53" fmla="*/ 45 h 186"/>
                    <a:gd name="T54" fmla="*/ 731 w 830"/>
                    <a:gd name="T55" fmla="*/ 21 h 186"/>
                    <a:gd name="T56" fmla="*/ 771 w 830"/>
                    <a:gd name="T57" fmla="*/ 23 h 186"/>
                    <a:gd name="T58" fmla="*/ 731 w 830"/>
                    <a:gd name="T59" fmla="*/ 21 h 186"/>
                    <a:gd name="T60" fmla="*/ 828 w 830"/>
                    <a:gd name="T61" fmla="*/ 0 h 186"/>
                    <a:gd name="T62" fmla="*/ 800 w 830"/>
                    <a:gd name="T63" fmla="*/ 17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0" h="186">
                      <a:moveTo>
                        <a:pt x="0" y="176"/>
                      </a:moveTo>
                      <a:lnTo>
                        <a:pt x="38" y="168"/>
                      </a:lnTo>
                      <a:lnTo>
                        <a:pt x="41" y="178"/>
                      </a:lnTo>
                      <a:lnTo>
                        <a:pt x="2" y="186"/>
                      </a:lnTo>
                      <a:lnTo>
                        <a:pt x="0" y="176"/>
                      </a:lnTo>
                      <a:close/>
                      <a:moveTo>
                        <a:pt x="66" y="162"/>
                      </a:moveTo>
                      <a:lnTo>
                        <a:pt x="105" y="154"/>
                      </a:lnTo>
                      <a:lnTo>
                        <a:pt x="107" y="164"/>
                      </a:lnTo>
                      <a:lnTo>
                        <a:pt x="69" y="172"/>
                      </a:lnTo>
                      <a:lnTo>
                        <a:pt x="66" y="162"/>
                      </a:lnTo>
                      <a:close/>
                      <a:moveTo>
                        <a:pt x="133" y="148"/>
                      </a:moveTo>
                      <a:lnTo>
                        <a:pt x="171" y="140"/>
                      </a:lnTo>
                      <a:lnTo>
                        <a:pt x="174" y="150"/>
                      </a:lnTo>
                      <a:lnTo>
                        <a:pt x="135" y="158"/>
                      </a:lnTo>
                      <a:lnTo>
                        <a:pt x="133" y="148"/>
                      </a:lnTo>
                      <a:close/>
                      <a:moveTo>
                        <a:pt x="199" y="134"/>
                      </a:moveTo>
                      <a:lnTo>
                        <a:pt x="238" y="126"/>
                      </a:lnTo>
                      <a:lnTo>
                        <a:pt x="240" y="136"/>
                      </a:lnTo>
                      <a:lnTo>
                        <a:pt x="202" y="144"/>
                      </a:lnTo>
                      <a:lnTo>
                        <a:pt x="199" y="134"/>
                      </a:lnTo>
                      <a:close/>
                      <a:moveTo>
                        <a:pt x="266" y="120"/>
                      </a:moveTo>
                      <a:lnTo>
                        <a:pt x="304" y="112"/>
                      </a:lnTo>
                      <a:lnTo>
                        <a:pt x="306" y="122"/>
                      </a:lnTo>
                      <a:lnTo>
                        <a:pt x="268" y="130"/>
                      </a:lnTo>
                      <a:lnTo>
                        <a:pt x="266" y="120"/>
                      </a:lnTo>
                      <a:close/>
                      <a:moveTo>
                        <a:pt x="332" y="106"/>
                      </a:moveTo>
                      <a:lnTo>
                        <a:pt x="370" y="98"/>
                      </a:lnTo>
                      <a:lnTo>
                        <a:pt x="373" y="108"/>
                      </a:lnTo>
                      <a:lnTo>
                        <a:pt x="334" y="116"/>
                      </a:lnTo>
                      <a:lnTo>
                        <a:pt x="332" y="106"/>
                      </a:lnTo>
                      <a:close/>
                      <a:moveTo>
                        <a:pt x="399" y="91"/>
                      </a:moveTo>
                      <a:lnTo>
                        <a:pt x="437" y="84"/>
                      </a:lnTo>
                      <a:lnTo>
                        <a:pt x="439" y="94"/>
                      </a:lnTo>
                      <a:lnTo>
                        <a:pt x="401" y="102"/>
                      </a:lnTo>
                      <a:lnTo>
                        <a:pt x="399" y="91"/>
                      </a:lnTo>
                      <a:close/>
                      <a:moveTo>
                        <a:pt x="466" y="77"/>
                      </a:moveTo>
                      <a:lnTo>
                        <a:pt x="503" y="69"/>
                      </a:lnTo>
                      <a:lnTo>
                        <a:pt x="505" y="80"/>
                      </a:lnTo>
                      <a:lnTo>
                        <a:pt x="467" y="88"/>
                      </a:lnTo>
                      <a:lnTo>
                        <a:pt x="466" y="77"/>
                      </a:lnTo>
                      <a:close/>
                      <a:moveTo>
                        <a:pt x="532" y="63"/>
                      </a:moveTo>
                      <a:lnTo>
                        <a:pt x="570" y="55"/>
                      </a:lnTo>
                      <a:lnTo>
                        <a:pt x="572" y="65"/>
                      </a:lnTo>
                      <a:lnTo>
                        <a:pt x="533" y="73"/>
                      </a:lnTo>
                      <a:lnTo>
                        <a:pt x="532" y="63"/>
                      </a:lnTo>
                      <a:close/>
                      <a:moveTo>
                        <a:pt x="599" y="49"/>
                      </a:moveTo>
                      <a:lnTo>
                        <a:pt x="636" y="41"/>
                      </a:lnTo>
                      <a:lnTo>
                        <a:pt x="638" y="51"/>
                      </a:lnTo>
                      <a:lnTo>
                        <a:pt x="600" y="59"/>
                      </a:lnTo>
                      <a:lnTo>
                        <a:pt x="599" y="49"/>
                      </a:lnTo>
                      <a:close/>
                      <a:moveTo>
                        <a:pt x="665" y="35"/>
                      </a:moveTo>
                      <a:lnTo>
                        <a:pt x="702" y="27"/>
                      </a:lnTo>
                      <a:lnTo>
                        <a:pt x="705" y="37"/>
                      </a:lnTo>
                      <a:lnTo>
                        <a:pt x="667" y="45"/>
                      </a:lnTo>
                      <a:lnTo>
                        <a:pt x="665" y="35"/>
                      </a:lnTo>
                      <a:close/>
                      <a:moveTo>
                        <a:pt x="731" y="21"/>
                      </a:moveTo>
                      <a:lnTo>
                        <a:pt x="769" y="13"/>
                      </a:lnTo>
                      <a:lnTo>
                        <a:pt x="771" y="23"/>
                      </a:lnTo>
                      <a:lnTo>
                        <a:pt x="734" y="31"/>
                      </a:lnTo>
                      <a:lnTo>
                        <a:pt x="731" y="21"/>
                      </a:lnTo>
                      <a:close/>
                      <a:moveTo>
                        <a:pt x="798" y="7"/>
                      </a:moveTo>
                      <a:lnTo>
                        <a:pt x="828" y="0"/>
                      </a:lnTo>
                      <a:lnTo>
                        <a:pt x="830" y="10"/>
                      </a:lnTo>
                      <a:lnTo>
                        <a:pt x="800" y="17"/>
                      </a:lnTo>
                      <a:lnTo>
                        <a:pt x="798" y="7"/>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Line 243"/>
                <p:cNvSpPr>
                  <a:spLocks noChangeShapeType="1"/>
                </p:cNvSpPr>
                <p:nvPr/>
              </p:nvSpPr>
              <p:spPr bwMode="auto">
                <a:xfrm flipV="1">
                  <a:off x="4633" y="2239"/>
                  <a:ext cx="823" cy="175"/>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98" name="Line 244"/>
                <p:cNvSpPr>
                  <a:spLocks noChangeShapeType="1"/>
                </p:cNvSpPr>
                <p:nvPr/>
              </p:nvSpPr>
              <p:spPr bwMode="auto">
                <a:xfrm flipV="1">
                  <a:off x="4614" y="2995"/>
                  <a:ext cx="604" cy="583"/>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99" name="Freeform 245"/>
                <p:cNvSpPr>
                  <a:spLocks noEditPoints="1"/>
                </p:cNvSpPr>
                <p:nvPr/>
              </p:nvSpPr>
              <p:spPr bwMode="auto">
                <a:xfrm>
                  <a:off x="3772" y="3008"/>
                  <a:ext cx="246" cy="773"/>
                </a:xfrm>
                <a:custGeom>
                  <a:avLst/>
                  <a:gdLst>
                    <a:gd name="T0" fmla="*/ 0 w 246"/>
                    <a:gd name="T1" fmla="*/ 767 h 773"/>
                    <a:gd name="T2" fmla="*/ 222 w 246"/>
                    <a:gd name="T3" fmla="*/ 44 h 773"/>
                    <a:gd name="T4" fmla="*/ 240 w 246"/>
                    <a:gd name="T5" fmla="*/ 49 h 773"/>
                    <a:gd name="T6" fmla="*/ 19 w 246"/>
                    <a:gd name="T7" fmla="*/ 773 h 773"/>
                    <a:gd name="T8" fmla="*/ 0 w 246"/>
                    <a:gd name="T9" fmla="*/ 767 h 773"/>
                    <a:gd name="T10" fmla="*/ 209 w 246"/>
                    <a:gd name="T11" fmla="*/ 50 h 773"/>
                    <a:gd name="T12" fmla="*/ 245 w 246"/>
                    <a:gd name="T13" fmla="*/ 0 h 773"/>
                    <a:gd name="T14" fmla="*/ 246 w 246"/>
                    <a:gd name="T15" fmla="*/ 62 h 773"/>
                    <a:gd name="T16" fmla="*/ 209 w 246"/>
                    <a:gd name="T17" fmla="*/ 50 h 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6" h="773">
                      <a:moveTo>
                        <a:pt x="0" y="767"/>
                      </a:moveTo>
                      <a:lnTo>
                        <a:pt x="222" y="44"/>
                      </a:lnTo>
                      <a:lnTo>
                        <a:pt x="240" y="49"/>
                      </a:lnTo>
                      <a:lnTo>
                        <a:pt x="19" y="773"/>
                      </a:lnTo>
                      <a:lnTo>
                        <a:pt x="0" y="767"/>
                      </a:lnTo>
                      <a:close/>
                      <a:moveTo>
                        <a:pt x="209" y="50"/>
                      </a:moveTo>
                      <a:lnTo>
                        <a:pt x="245" y="0"/>
                      </a:lnTo>
                      <a:lnTo>
                        <a:pt x="246" y="62"/>
                      </a:lnTo>
                      <a:lnTo>
                        <a:pt x="209" y="5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Freeform 246"/>
                <p:cNvSpPr>
                  <a:spLocks noEditPoints="1"/>
                </p:cNvSpPr>
                <p:nvPr/>
              </p:nvSpPr>
              <p:spPr bwMode="auto">
                <a:xfrm>
                  <a:off x="3789" y="3178"/>
                  <a:ext cx="595" cy="615"/>
                </a:xfrm>
                <a:custGeom>
                  <a:avLst/>
                  <a:gdLst>
                    <a:gd name="T0" fmla="*/ 0 w 595"/>
                    <a:gd name="T1" fmla="*/ 603 h 615"/>
                    <a:gd name="T2" fmla="*/ 554 w 595"/>
                    <a:gd name="T3" fmla="*/ 29 h 615"/>
                    <a:gd name="T4" fmla="*/ 568 w 595"/>
                    <a:gd name="T5" fmla="*/ 42 h 615"/>
                    <a:gd name="T6" fmla="*/ 14 w 595"/>
                    <a:gd name="T7" fmla="*/ 615 h 615"/>
                    <a:gd name="T8" fmla="*/ 0 w 595"/>
                    <a:gd name="T9" fmla="*/ 603 h 615"/>
                    <a:gd name="T10" fmla="*/ 540 w 595"/>
                    <a:gd name="T11" fmla="*/ 29 h 615"/>
                    <a:gd name="T12" fmla="*/ 595 w 595"/>
                    <a:gd name="T13" fmla="*/ 0 h 615"/>
                    <a:gd name="T14" fmla="*/ 568 w 595"/>
                    <a:gd name="T15" fmla="*/ 56 h 615"/>
                    <a:gd name="T16" fmla="*/ 540 w 595"/>
                    <a:gd name="T17" fmla="*/ 29 h 6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 h="615">
                      <a:moveTo>
                        <a:pt x="0" y="603"/>
                      </a:moveTo>
                      <a:lnTo>
                        <a:pt x="554" y="29"/>
                      </a:lnTo>
                      <a:lnTo>
                        <a:pt x="568" y="42"/>
                      </a:lnTo>
                      <a:lnTo>
                        <a:pt x="14" y="615"/>
                      </a:lnTo>
                      <a:lnTo>
                        <a:pt x="0" y="603"/>
                      </a:lnTo>
                      <a:close/>
                      <a:moveTo>
                        <a:pt x="540" y="29"/>
                      </a:moveTo>
                      <a:lnTo>
                        <a:pt x="595" y="0"/>
                      </a:lnTo>
                      <a:lnTo>
                        <a:pt x="568" y="56"/>
                      </a:lnTo>
                      <a:lnTo>
                        <a:pt x="540" y="29"/>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Freeform 247"/>
                <p:cNvSpPr>
                  <a:spLocks noEditPoints="1"/>
                </p:cNvSpPr>
                <p:nvPr/>
              </p:nvSpPr>
              <p:spPr bwMode="auto">
                <a:xfrm>
                  <a:off x="3791" y="3574"/>
                  <a:ext cx="816" cy="217"/>
                </a:xfrm>
                <a:custGeom>
                  <a:avLst/>
                  <a:gdLst>
                    <a:gd name="T0" fmla="*/ 0 w 816"/>
                    <a:gd name="T1" fmla="*/ 198 h 217"/>
                    <a:gd name="T2" fmla="*/ 766 w 816"/>
                    <a:gd name="T3" fmla="*/ 7 h 217"/>
                    <a:gd name="T4" fmla="*/ 771 w 816"/>
                    <a:gd name="T5" fmla="*/ 26 h 217"/>
                    <a:gd name="T6" fmla="*/ 5 w 816"/>
                    <a:gd name="T7" fmla="*/ 217 h 217"/>
                    <a:gd name="T8" fmla="*/ 0 w 816"/>
                    <a:gd name="T9" fmla="*/ 198 h 217"/>
                    <a:gd name="T10" fmla="*/ 755 w 816"/>
                    <a:gd name="T11" fmla="*/ 0 h 217"/>
                    <a:gd name="T12" fmla="*/ 816 w 816"/>
                    <a:gd name="T13" fmla="*/ 5 h 217"/>
                    <a:gd name="T14" fmla="*/ 764 w 816"/>
                    <a:gd name="T15" fmla="*/ 38 h 217"/>
                    <a:gd name="T16" fmla="*/ 755 w 816"/>
                    <a:gd name="T17" fmla="*/ 0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6" h="217">
                      <a:moveTo>
                        <a:pt x="0" y="198"/>
                      </a:moveTo>
                      <a:lnTo>
                        <a:pt x="766" y="7"/>
                      </a:lnTo>
                      <a:lnTo>
                        <a:pt x="771" y="26"/>
                      </a:lnTo>
                      <a:lnTo>
                        <a:pt x="5" y="217"/>
                      </a:lnTo>
                      <a:lnTo>
                        <a:pt x="0" y="198"/>
                      </a:lnTo>
                      <a:close/>
                      <a:moveTo>
                        <a:pt x="755" y="0"/>
                      </a:moveTo>
                      <a:lnTo>
                        <a:pt x="816" y="5"/>
                      </a:lnTo>
                      <a:lnTo>
                        <a:pt x="764" y="38"/>
                      </a:lnTo>
                      <a:lnTo>
                        <a:pt x="755" y="0"/>
                      </a:lnTo>
                      <a:close/>
                    </a:path>
                  </a:pathLst>
                </a:custGeom>
                <a:solidFill>
                  <a:srgbClr val="FF0000"/>
                </a:solidFill>
                <a:ln w="1588">
                  <a:solidFill>
                    <a:srgbClr val="FF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Line 248"/>
                <p:cNvSpPr>
                  <a:spLocks noChangeShapeType="1"/>
                </p:cNvSpPr>
                <p:nvPr/>
              </p:nvSpPr>
              <p:spPr bwMode="auto">
                <a:xfrm flipV="1">
                  <a:off x="5218" y="2238"/>
                  <a:ext cx="246" cy="761"/>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03" name="Line 249"/>
                <p:cNvSpPr>
                  <a:spLocks noChangeShapeType="1"/>
                </p:cNvSpPr>
                <p:nvPr/>
              </p:nvSpPr>
              <p:spPr bwMode="auto">
                <a:xfrm flipV="1">
                  <a:off x="4392" y="2995"/>
                  <a:ext cx="816" cy="188"/>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04" name="Freeform 250"/>
                <p:cNvSpPr>
                  <a:spLocks noEditPoints="1"/>
                </p:cNvSpPr>
                <p:nvPr/>
              </p:nvSpPr>
              <p:spPr bwMode="auto">
                <a:xfrm>
                  <a:off x="4884" y="2236"/>
                  <a:ext cx="592" cy="594"/>
                </a:xfrm>
                <a:custGeom>
                  <a:avLst/>
                  <a:gdLst>
                    <a:gd name="T0" fmla="*/ 27 w 592"/>
                    <a:gd name="T1" fmla="*/ 559 h 594"/>
                    <a:gd name="T2" fmla="*/ 7 w 592"/>
                    <a:gd name="T3" fmla="*/ 594 h 594"/>
                    <a:gd name="T4" fmla="*/ 48 w 592"/>
                    <a:gd name="T5" fmla="*/ 538 h 594"/>
                    <a:gd name="T6" fmla="*/ 82 w 592"/>
                    <a:gd name="T7" fmla="*/ 518 h 594"/>
                    <a:gd name="T8" fmla="*/ 48 w 592"/>
                    <a:gd name="T9" fmla="*/ 538 h 594"/>
                    <a:gd name="T10" fmla="*/ 124 w 592"/>
                    <a:gd name="T11" fmla="*/ 463 h 594"/>
                    <a:gd name="T12" fmla="*/ 103 w 592"/>
                    <a:gd name="T13" fmla="*/ 497 h 594"/>
                    <a:gd name="T14" fmla="*/ 144 w 592"/>
                    <a:gd name="T15" fmla="*/ 442 h 594"/>
                    <a:gd name="T16" fmla="*/ 179 w 592"/>
                    <a:gd name="T17" fmla="*/ 421 h 594"/>
                    <a:gd name="T18" fmla="*/ 144 w 592"/>
                    <a:gd name="T19" fmla="*/ 442 h 594"/>
                    <a:gd name="T20" fmla="*/ 219 w 592"/>
                    <a:gd name="T21" fmla="*/ 366 h 594"/>
                    <a:gd name="T22" fmla="*/ 200 w 592"/>
                    <a:gd name="T23" fmla="*/ 401 h 594"/>
                    <a:gd name="T24" fmla="*/ 240 w 592"/>
                    <a:gd name="T25" fmla="*/ 345 h 594"/>
                    <a:gd name="T26" fmla="*/ 274 w 592"/>
                    <a:gd name="T27" fmla="*/ 326 h 594"/>
                    <a:gd name="T28" fmla="*/ 240 w 592"/>
                    <a:gd name="T29" fmla="*/ 345 h 594"/>
                    <a:gd name="T30" fmla="*/ 316 w 592"/>
                    <a:gd name="T31" fmla="*/ 271 h 594"/>
                    <a:gd name="T32" fmla="*/ 295 w 592"/>
                    <a:gd name="T33" fmla="*/ 305 h 594"/>
                    <a:gd name="T34" fmla="*/ 336 w 592"/>
                    <a:gd name="T35" fmla="*/ 250 h 594"/>
                    <a:gd name="T36" fmla="*/ 371 w 592"/>
                    <a:gd name="T37" fmla="*/ 229 h 594"/>
                    <a:gd name="T38" fmla="*/ 336 w 592"/>
                    <a:gd name="T39" fmla="*/ 250 h 594"/>
                    <a:gd name="T40" fmla="*/ 412 w 592"/>
                    <a:gd name="T41" fmla="*/ 174 h 594"/>
                    <a:gd name="T42" fmla="*/ 392 w 592"/>
                    <a:gd name="T43" fmla="*/ 209 h 594"/>
                    <a:gd name="T44" fmla="*/ 433 w 592"/>
                    <a:gd name="T45" fmla="*/ 153 h 594"/>
                    <a:gd name="T46" fmla="*/ 466 w 592"/>
                    <a:gd name="T47" fmla="*/ 133 h 594"/>
                    <a:gd name="T48" fmla="*/ 433 w 592"/>
                    <a:gd name="T49" fmla="*/ 153 h 594"/>
                    <a:gd name="T50" fmla="*/ 508 w 592"/>
                    <a:gd name="T51" fmla="*/ 79 h 594"/>
                    <a:gd name="T52" fmla="*/ 487 w 592"/>
                    <a:gd name="T53" fmla="*/ 112 h 594"/>
                    <a:gd name="T54" fmla="*/ 528 w 592"/>
                    <a:gd name="T55" fmla="*/ 58 h 594"/>
                    <a:gd name="T56" fmla="*/ 563 w 592"/>
                    <a:gd name="T57" fmla="*/ 37 h 594"/>
                    <a:gd name="T58" fmla="*/ 528 w 592"/>
                    <a:gd name="T59" fmla="*/ 58 h 594"/>
                    <a:gd name="T60" fmla="*/ 585 w 592"/>
                    <a:gd name="T61" fmla="*/ 0 h 594"/>
                    <a:gd name="T62" fmla="*/ 584 w 592"/>
                    <a:gd name="T63" fmla="*/ 17 h 5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2" h="594">
                      <a:moveTo>
                        <a:pt x="0" y="587"/>
                      </a:moveTo>
                      <a:lnTo>
                        <a:pt x="27" y="559"/>
                      </a:lnTo>
                      <a:lnTo>
                        <a:pt x="34" y="566"/>
                      </a:lnTo>
                      <a:lnTo>
                        <a:pt x="7" y="594"/>
                      </a:lnTo>
                      <a:lnTo>
                        <a:pt x="0" y="587"/>
                      </a:lnTo>
                      <a:close/>
                      <a:moveTo>
                        <a:pt x="48" y="538"/>
                      </a:moveTo>
                      <a:lnTo>
                        <a:pt x="76" y="511"/>
                      </a:lnTo>
                      <a:lnTo>
                        <a:pt x="82" y="518"/>
                      </a:lnTo>
                      <a:lnTo>
                        <a:pt x="55" y="545"/>
                      </a:lnTo>
                      <a:lnTo>
                        <a:pt x="48" y="538"/>
                      </a:lnTo>
                      <a:close/>
                      <a:moveTo>
                        <a:pt x="96" y="490"/>
                      </a:moveTo>
                      <a:lnTo>
                        <a:pt x="124" y="463"/>
                      </a:lnTo>
                      <a:lnTo>
                        <a:pt x="131" y="469"/>
                      </a:lnTo>
                      <a:lnTo>
                        <a:pt x="103" y="497"/>
                      </a:lnTo>
                      <a:lnTo>
                        <a:pt x="96" y="490"/>
                      </a:lnTo>
                      <a:close/>
                      <a:moveTo>
                        <a:pt x="144" y="442"/>
                      </a:moveTo>
                      <a:lnTo>
                        <a:pt x="172" y="414"/>
                      </a:lnTo>
                      <a:lnTo>
                        <a:pt x="179" y="421"/>
                      </a:lnTo>
                      <a:lnTo>
                        <a:pt x="151" y="449"/>
                      </a:lnTo>
                      <a:lnTo>
                        <a:pt x="144" y="442"/>
                      </a:lnTo>
                      <a:close/>
                      <a:moveTo>
                        <a:pt x="193" y="394"/>
                      </a:moveTo>
                      <a:lnTo>
                        <a:pt x="219" y="366"/>
                      </a:lnTo>
                      <a:lnTo>
                        <a:pt x="226" y="373"/>
                      </a:lnTo>
                      <a:lnTo>
                        <a:pt x="200" y="401"/>
                      </a:lnTo>
                      <a:lnTo>
                        <a:pt x="193" y="394"/>
                      </a:lnTo>
                      <a:close/>
                      <a:moveTo>
                        <a:pt x="240" y="345"/>
                      </a:moveTo>
                      <a:lnTo>
                        <a:pt x="268" y="319"/>
                      </a:lnTo>
                      <a:lnTo>
                        <a:pt x="274" y="326"/>
                      </a:lnTo>
                      <a:lnTo>
                        <a:pt x="247" y="352"/>
                      </a:lnTo>
                      <a:lnTo>
                        <a:pt x="240" y="345"/>
                      </a:lnTo>
                      <a:close/>
                      <a:moveTo>
                        <a:pt x="288" y="298"/>
                      </a:moveTo>
                      <a:lnTo>
                        <a:pt x="316" y="271"/>
                      </a:lnTo>
                      <a:lnTo>
                        <a:pt x="323" y="277"/>
                      </a:lnTo>
                      <a:lnTo>
                        <a:pt x="295" y="305"/>
                      </a:lnTo>
                      <a:lnTo>
                        <a:pt x="288" y="298"/>
                      </a:lnTo>
                      <a:close/>
                      <a:moveTo>
                        <a:pt x="336" y="250"/>
                      </a:moveTo>
                      <a:lnTo>
                        <a:pt x="364" y="222"/>
                      </a:lnTo>
                      <a:lnTo>
                        <a:pt x="371" y="229"/>
                      </a:lnTo>
                      <a:lnTo>
                        <a:pt x="343" y="257"/>
                      </a:lnTo>
                      <a:lnTo>
                        <a:pt x="336" y="250"/>
                      </a:lnTo>
                      <a:close/>
                      <a:moveTo>
                        <a:pt x="385" y="202"/>
                      </a:moveTo>
                      <a:lnTo>
                        <a:pt x="412" y="174"/>
                      </a:lnTo>
                      <a:lnTo>
                        <a:pt x="419" y="181"/>
                      </a:lnTo>
                      <a:lnTo>
                        <a:pt x="392" y="209"/>
                      </a:lnTo>
                      <a:lnTo>
                        <a:pt x="385" y="202"/>
                      </a:lnTo>
                      <a:close/>
                      <a:moveTo>
                        <a:pt x="433" y="153"/>
                      </a:moveTo>
                      <a:lnTo>
                        <a:pt x="460" y="126"/>
                      </a:lnTo>
                      <a:lnTo>
                        <a:pt x="466" y="133"/>
                      </a:lnTo>
                      <a:lnTo>
                        <a:pt x="440" y="160"/>
                      </a:lnTo>
                      <a:lnTo>
                        <a:pt x="433" y="153"/>
                      </a:lnTo>
                      <a:close/>
                      <a:moveTo>
                        <a:pt x="480" y="105"/>
                      </a:moveTo>
                      <a:lnTo>
                        <a:pt x="508" y="79"/>
                      </a:lnTo>
                      <a:lnTo>
                        <a:pt x="515" y="84"/>
                      </a:lnTo>
                      <a:lnTo>
                        <a:pt x="487" y="112"/>
                      </a:lnTo>
                      <a:lnTo>
                        <a:pt x="480" y="105"/>
                      </a:lnTo>
                      <a:close/>
                      <a:moveTo>
                        <a:pt x="528" y="58"/>
                      </a:moveTo>
                      <a:lnTo>
                        <a:pt x="556" y="30"/>
                      </a:lnTo>
                      <a:lnTo>
                        <a:pt x="563" y="37"/>
                      </a:lnTo>
                      <a:lnTo>
                        <a:pt x="535" y="65"/>
                      </a:lnTo>
                      <a:lnTo>
                        <a:pt x="528" y="58"/>
                      </a:lnTo>
                      <a:close/>
                      <a:moveTo>
                        <a:pt x="577" y="10"/>
                      </a:moveTo>
                      <a:lnTo>
                        <a:pt x="585" y="0"/>
                      </a:lnTo>
                      <a:lnTo>
                        <a:pt x="592" y="7"/>
                      </a:lnTo>
                      <a:lnTo>
                        <a:pt x="584" y="17"/>
                      </a:lnTo>
                      <a:lnTo>
                        <a:pt x="577" y="10"/>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Freeform 251"/>
                <p:cNvSpPr>
                  <a:spLocks noEditPoints="1"/>
                </p:cNvSpPr>
                <p:nvPr/>
              </p:nvSpPr>
              <p:spPr bwMode="auto">
                <a:xfrm>
                  <a:off x="4608" y="2845"/>
                  <a:ext cx="278" cy="742"/>
                </a:xfrm>
                <a:custGeom>
                  <a:avLst/>
                  <a:gdLst>
                    <a:gd name="T0" fmla="*/ 0 w 278"/>
                    <a:gd name="T1" fmla="*/ 739 h 742"/>
                    <a:gd name="T2" fmla="*/ 13 w 278"/>
                    <a:gd name="T3" fmla="*/ 702 h 742"/>
                    <a:gd name="T4" fmla="*/ 23 w 278"/>
                    <a:gd name="T5" fmla="*/ 706 h 742"/>
                    <a:gd name="T6" fmla="*/ 10 w 278"/>
                    <a:gd name="T7" fmla="*/ 742 h 742"/>
                    <a:gd name="T8" fmla="*/ 0 w 278"/>
                    <a:gd name="T9" fmla="*/ 739 h 742"/>
                    <a:gd name="T10" fmla="*/ 24 w 278"/>
                    <a:gd name="T11" fmla="*/ 674 h 742"/>
                    <a:gd name="T12" fmla="*/ 37 w 278"/>
                    <a:gd name="T13" fmla="*/ 638 h 742"/>
                    <a:gd name="T14" fmla="*/ 46 w 278"/>
                    <a:gd name="T15" fmla="*/ 642 h 742"/>
                    <a:gd name="T16" fmla="*/ 33 w 278"/>
                    <a:gd name="T17" fmla="*/ 678 h 742"/>
                    <a:gd name="T18" fmla="*/ 24 w 278"/>
                    <a:gd name="T19" fmla="*/ 674 h 742"/>
                    <a:gd name="T20" fmla="*/ 47 w 278"/>
                    <a:gd name="T21" fmla="*/ 612 h 742"/>
                    <a:gd name="T22" fmla="*/ 60 w 278"/>
                    <a:gd name="T23" fmla="*/ 574 h 742"/>
                    <a:gd name="T24" fmla="*/ 69 w 278"/>
                    <a:gd name="T25" fmla="*/ 578 h 742"/>
                    <a:gd name="T26" fmla="*/ 55 w 278"/>
                    <a:gd name="T27" fmla="*/ 614 h 742"/>
                    <a:gd name="T28" fmla="*/ 47 w 278"/>
                    <a:gd name="T29" fmla="*/ 612 h 742"/>
                    <a:gd name="T30" fmla="*/ 70 w 278"/>
                    <a:gd name="T31" fmla="*/ 547 h 742"/>
                    <a:gd name="T32" fmla="*/ 83 w 278"/>
                    <a:gd name="T33" fmla="*/ 510 h 742"/>
                    <a:gd name="T34" fmla="*/ 92 w 278"/>
                    <a:gd name="T35" fmla="*/ 514 h 742"/>
                    <a:gd name="T36" fmla="*/ 79 w 278"/>
                    <a:gd name="T37" fmla="*/ 551 h 742"/>
                    <a:gd name="T38" fmla="*/ 70 w 278"/>
                    <a:gd name="T39" fmla="*/ 547 h 742"/>
                    <a:gd name="T40" fmla="*/ 94 w 278"/>
                    <a:gd name="T41" fmla="*/ 483 h 742"/>
                    <a:gd name="T42" fmla="*/ 106 w 278"/>
                    <a:gd name="T43" fmla="*/ 447 h 742"/>
                    <a:gd name="T44" fmla="*/ 116 w 278"/>
                    <a:gd name="T45" fmla="*/ 451 h 742"/>
                    <a:gd name="T46" fmla="*/ 102 w 278"/>
                    <a:gd name="T47" fmla="*/ 487 h 742"/>
                    <a:gd name="T48" fmla="*/ 94 w 278"/>
                    <a:gd name="T49" fmla="*/ 483 h 742"/>
                    <a:gd name="T50" fmla="*/ 116 w 278"/>
                    <a:gd name="T51" fmla="*/ 419 h 742"/>
                    <a:gd name="T52" fmla="*/ 130 w 278"/>
                    <a:gd name="T53" fmla="*/ 383 h 742"/>
                    <a:gd name="T54" fmla="*/ 139 w 278"/>
                    <a:gd name="T55" fmla="*/ 387 h 742"/>
                    <a:gd name="T56" fmla="*/ 125 w 278"/>
                    <a:gd name="T57" fmla="*/ 423 h 742"/>
                    <a:gd name="T58" fmla="*/ 116 w 278"/>
                    <a:gd name="T59" fmla="*/ 419 h 742"/>
                    <a:gd name="T60" fmla="*/ 139 w 278"/>
                    <a:gd name="T61" fmla="*/ 355 h 742"/>
                    <a:gd name="T62" fmla="*/ 153 w 278"/>
                    <a:gd name="T63" fmla="*/ 319 h 742"/>
                    <a:gd name="T64" fmla="*/ 162 w 278"/>
                    <a:gd name="T65" fmla="*/ 323 h 742"/>
                    <a:gd name="T66" fmla="*/ 148 w 278"/>
                    <a:gd name="T67" fmla="*/ 359 h 742"/>
                    <a:gd name="T68" fmla="*/ 139 w 278"/>
                    <a:gd name="T69" fmla="*/ 355 h 742"/>
                    <a:gd name="T70" fmla="*/ 162 w 278"/>
                    <a:gd name="T71" fmla="*/ 292 h 742"/>
                    <a:gd name="T72" fmla="*/ 176 w 278"/>
                    <a:gd name="T73" fmla="*/ 255 h 742"/>
                    <a:gd name="T74" fmla="*/ 186 w 278"/>
                    <a:gd name="T75" fmla="*/ 258 h 742"/>
                    <a:gd name="T76" fmla="*/ 172 w 278"/>
                    <a:gd name="T77" fmla="*/ 295 h 742"/>
                    <a:gd name="T78" fmla="*/ 162 w 278"/>
                    <a:gd name="T79" fmla="*/ 292 h 742"/>
                    <a:gd name="T80" fmla="*/ 186 w 278"/>
                    <a:gd name="T81" fmla="*/ 228 h 742"/>
                    <a:gd name="T82" fmla="*/ 200 w 278"/>
                    <a:gd name="T83" fmla="*/ 191 h 742"/>
                    <a:gd name="T84" fmla="*/ 209 w 278"/>
                    <a:gd name="T85" fmla="*/ 194 h 742"/>
                    <a:gd name="T86" fmla="*/ 195 w 278"/>
                    <a:gd name="T87" fmla="*/ 232 h 742"/>
                    <a:gd name="T88" fmla="*/ 186 w 278"/>
                    <a:gd name="T89" fmla="*/ 228 h 742"/>
                    <a:gd name="T90" fmla="*/ 209 w 278"/>
                    <a:gd name="T91" fmla="*/ 164 h 742"/>
                    <a:gd name="T92" fmla="*/ 223 w 278"/>
                    <a:gd name="T93" fmla="*/ 128 h 742"/>
                    <a:gd name="T94" fmla="*/ 232 w 278"/>
                    <a:gd name="T95" fmla="*/ 130 h 742"/>
                    <a:gd name="T96" fmla="*/ 218 w 278"/>
                    <a:gd name="T97" fmla="*/ 168 h 742"/>
                    <a:gd name="T98" fmla="*/ 209 w 278"/>
                    <a:gd name="T99" fmla="*/ 164 h 742"/>
                    <a:gd name="T100" fmla="*/ 232 w 278"/>
                    <a:gd name="T101" fmla="*/ 100 h 742"/>
                    <a:gd name="T102" fmla="*/ 246 w 278"/>
                    <a:gd name="T103" fmla="*/ 64 h 742"/>
                    <a:gd name="T104" fmla="*/ 254 w 278"/>
                    <a:gd name="T105" fmla="*/ 67 h 742"/>
                    <a:gd name="T106" fmla="*/ 242 w 278"/>
                    <a:gd name="T107" fmla="*/ 103 h 742"/>
                    <a:gd name="T108" fmla="*/ 232 w 278"/>
                    <a:gd name="T109" fmla="*/ 100 h 742"/>
                    <a:gd name="T110" fmla="*/ 256 w 278"/>
                    <a:gd name="T111" fmla="*/ 36 h 742"/>
                    <a:gd name="T112" fmla="*/ 269 w 278"/>
                    <a:gd name="T113" fmla="*/ 0 h 742"/>
                    <a:gd name="T114" fmla="*/ 278 w 278"/>
                    <a:gd name="T115" fmla="*/ 3 h 742"/>
                    <a:gd name="T116" fmla="*/ 265 w 278"/>
                    <a:gd name="T117" fmla="*/ 39 h 742"/>
                    <a:gd name="T118" fmla="*/ 256 w 278"/>
                    <a:gd name="T119" fmla="*/ 36 h 7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8" h="742">
                      <a:moveTo>
                        <a:pt x="0" y="739"/>
                      </a:moveTo>
                      <a:lnTo>
                        <a:pt x="13" y="702"/>
                      </a:lnTo>
                      <a:lnTo>
                        <a:pt x="23" y="706"/>
                      </a:lnTo>
                      <a:lnTo>
                        <a:pt x="10" y="742"/>
                      </a:lnTo>
                      <a:lnTo>
                        <a:pt x="0" y="739"/>
                      </a:lnTo>
                      <a:close/>
                      <a:moveTo>
                        <a:pt x="24" y="674"/>
                      </a:moveTo>
                      <a:lnTo>
                        <a:pt x="37" y="638"/>
                      </a:lnTo>
                      <a:lnTo>
                        <a:pt x="46" y="642"/>
                      </a:lnTo>
                      <a:lnTo>
                        <a:pt x="33" y="678"/>
                      </a:lnTo>
                      <a:lnTo>
                        <a:pt x="24" y="674"/>
                      </a:lnTo>
                      <a:close/>
                      <a:moveTo>
                        <a:pt x="47" y="612"/>
                      </a:moveTo>
                      <a:lnTo>
                        <a:pt x="60" y="574"/>
                      </a:lnTo>
                      <a:lnTo>
                        <a:pt x="69" y="578"/>
                      </a:lnTo>
                      <a:lnTo>
                        <a:pt x="55" y="614"/>
                      </a:lnTo>
                      <a:lnTo>
                        <a:pt x="47" y="612"/>
                      </a:lnTo>
                      <a:close/>
                      <a:moveTo>
                        <a:pt x="70" y="547"/>
                      </a:moveTo>
                      <a:lnTo>
                        <a:pt x="83" y="510"/>
                      </a:lnTo>
                      <a:lnTo>
                        <a:pt x="92" y="514"/>
                      </a:lnTo>
                      <a:lnTo>
                        <a:pt x="79" y="551"/>
                      </a:lnTo>
                      <a:lnTo>
                        <a:pt x="70" y="547"/>
                      </a:lnTo>
                      <a:close/>
                      <a:moveTo>
                        <a:pt x="94" y="483"/>
                      </a:moveTo>
                      <a:lnTo>
                        <a:pt x="106" y="447"/>
                      </a:lnTo>
                      <a:lnTo>
                        <a:pt x="116" y="451"/>
                      </a:lnTo>
                      <a:lnTo>
                        <a:pt x="102" y="487"/>
                      </a:lnTo>
                      <a:lnTo>
                        <a:pt x="94" y="483"/>
                      </a:lnTo>
                      <a:close/>
                      <a:moveTo>
                        <a:pt x="116" y="419"/>
                      </a:moveTo>
                      <a:lnTo>
                        <a:pt x="130" y="383"/>
                      </a:lnTo>
                      <a:lnTo>
                        <a:pt x="139" y="387"/>
                      </a:lnTo>
                      <a:lnTo>
                        <a:pt x="125" y="423"/>
                      </a:lnTo>
                      <a:lnTo>
                        <a:pt x="116" y="419"/>
                      </a:lnTo>
                      <a:close/>
                      <a:moveTo>
                        <a:pt x="139" y="355"/>
                      </a:moveTo>
                      <a:lnTo>
                        <a:pt x="153" y="319"/>
                      </a:lnTo>
                      <a:lnTo>
                        <a:pt x="162" y="323"/>
                      </a:lnTo>
                      <a:lnTo>
                        <a:pt x="148" y="359"/>
                      </a:lnTo>
                      <a:lnTo>
                        <a:pt x="139" y="355"/>
                      </a:lnTo>
                      <a:close/>
                      <a:moveTo>
                        <a:pt x="162" y="292"/>
                      </a:moveTo>
                      <a:lnTo>
                        <a:pt x="176" y="255"/>
                      </a:lnTo>
                      <a:lnTo>
                        <a:pt x="186" y="258"/>
                      </a:lnTo>
                      <a:lnTo>
                        <a:pt x="172" y="295"/>
                      </a:lnTo>
                      <a:lnTo>
                        <a:pt x="162" y="292"/>
                      </a:lnTo>
                      <a:close/>
                      <a:moveTo>
                        <a:pt x="186" y="228"/>
                      </a:moveTo>
                      <a:lnTo>
                        <a:pt x="200" y="191"/>
                      </a:lnTo>
                      <a:lnTo>
                        <a:pt x="209" y="194"/>
                      </a:lnTo>
                      <a:lnTo>
                        <a:pt x="195" y="232"/>
                      </a:lnTo>
                      <a:lnTo>
                        <a:pt x="186" y="228"/>
                      </a:lnTo>
                      <a:close/>
                      <a:moveTo>
                        <a:pt x="209" y="164"/>
                      </a:moveTo>
                      <a:lnTo>
                        <a:pt x="223" y="128"/>
                      </a:lnTo>
                      <a:lnTo>
                        <a:pt x="232" y="130"/>
                      </a:lnTo>
                      <a:lnTo>
                        <a:pt x="218" y="168"/>
                      </a:lnTo>
                      <a:lnTo>
                        <a:pt x="209" y="164"/>
                      </a:lnTo>
                      <a:close/>
                      <a:moveTo>
                        <a:pt x="232" y="100"/>
                      </a:moveTo>
                      <a:lnTo>
                        <a:pt x="246" y="64"/>
                      </a:lnTo>
                      <a:lnTo>
                        <a:pt x="254" y="67"/>
                      </a:lnTo>
                      <a:lnTo>
                        <a:pt x="242" y="103"/>
                      </a:lnTo>
                      <a:lnTo>
                        <a:pt x="232" y="100"/>
                      </a:lnTo>
                      <a:close/>
                      <a:moveTo>
                        <a:pt x="256" y="36"/>
                      </a:moveTo>
                      <a:lnTo>
                        <a:pt x="269" y="0"/>
                      </a:lnTo>
                      <a:lnTo>
                        <a:pt x="278" y="3"/>
                      </a:lnTo>
                      <a:lnTo>
                        <a:pt x="265" y="39"/>
                      </a:lnTo>
                      <a:lnTo>
                        <a:pt x="256" y="36"/>
                      </a:lnTo>
                      <a:close/>
                    </a:path>
                  </a:pathLst>
                </a:custGeom>
                <a:solidFill>
                  <a:srgbClr val="00CC99"/>
                </a:solidFill>
                <a:ln w="1588">
                  <a:solidFill>
                    <a:srgbClr val="00CC99"/>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Line 252"/>
                <p:cNvSpPr>
                  <a:spLocks noChangeShapeType="1"/>
                </p:cNvSpPr>
                <p:nvPr/>
              </p:nvSpPr>
              <p:spPr bwMode="auto">
                <a:xfrm flipV="1">
                  <a:off x="4027" y="2436"/>
                  <a:ext cx="575" cy="556"/>
                </a:xfrm>
                <a:prstGeom prst="line">
                  <a:avLst/>
                </a:prstGeom>
                <a:noFill/>
                <a:ln w="14288">
                  <a:solidFill>
                    <a:srgbClr val="00CC99"/>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07" name="Freeform 253"/>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Freeform 254"/>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Freeform 255"/>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Line 256"/>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11" name="Line 257"/>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12" name="Freeform 258"/>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Line 259"/>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14" name="Freeform 260"/>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Line 261"/>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16" name="Freeform 262"/>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Line 263"/>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18" name="Freeform 264"/>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Line 265"/>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20" name="Line 266"/>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21" name="Freeform 267"/>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Freeform 268"/>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Freeform 269"/>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Freeform 270"/>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Freeform 271"/>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Freeform 272"/>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7" name="Freeform 273"/>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8" name="Freeform 274"/>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Freeform 275"/>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 name="Freeform 276"/>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Freeform 277"/>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 name="Freeform 278"/>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 name="Freeform 279"/>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Freeform 280"/>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Freeform 281"/>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Freeform 282"/>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 name="Freeform 283"/>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8" name="Freeform 284"/>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9" name="Freeform 285"/>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Freeform 286"/>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Freeform 287"/>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2" name="Freeform 288"/>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 name="Freeform 289"/>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Freeform 290"/>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 name="Freeform 291"/>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 name="Freeform 292"/>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7" name="Rectangle 293"/>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48" name="Rectangle 294"/>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149" name="Rectangle 295"/>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150" name="Rectangle 302"/>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Freeform 303"/>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 name="Freeform 304"/>
                <p:cNvSpPr/>
                <p:nvPr/>
              </p:nvSpPr>
              <p:spPr bwMode="auto">
                <a:xfrm>
                  <a:off x="3994" y="2989"/>
                  <a:ext cx="38" cy="40"/>
                </a:xfrm>
                <a:custGeom>
                  <a:avLst/>
                  <a:gdLst>
                    <a:gd name="T0" fmla="*/ 19 w 38"/>
                    <a:gd name="T1" fmla="*/ 0 h 40"/>
                    <a:gd name="T2" fmla="*/ 15 w 38"/>
                    <a:gd name="T3" fmla="*/ 0 h 40"/>
                    <a:gd name="T4" fmla="*/ 11 w 38"/>
                    <a:gd name="T5" fmla="*/ 1 h 40"/>
                    <a:gd name="T6" fmla="*/ 8 w 38"/>
                    <a:gd name="T7" fmla="*/ 4 h 40"/>
                    <a:gd name="T8" fmla="*/ 5 w 38"/>
                    <a:gd name="T9" fmla="*/ 6 h 40"/>
                    <a:gd name="T10" fmla="*/ 3 w 38"/>
                    <a:gd name="T11" fmla="*/ 10 h 40"/>
                    <a:gd name="T12" fmla="*/ 1 w 38"/>
                    <a:gd name="T13" fmla="*/ 13 h 40"/>
                    <a:gd name="T14" fmla="*/ 0 w 38"/>
                    <a:gd name="T15" fmla="*/ 17 h 40"/>
                    <a:gd name="T16" fmla="*/ 0 w 38"/>
                    <a:gd name="T17" fmla="*/ 20 h 40"/>
                    <a:gd name="T18" fmla="*/ 0 w 38"/>
                    <a:gd name="T19" fmla="*/ 25 h 40"/>
                    <a:gd name="T20" fmla="*/ 1 w 38"/>
                    <a:gd name="T21" fmla="*/ 28 h 40"/>
                    <a:gd name="T22" fmla="*/ 3 w 38"/>
                    <a:gd name="T23" fmla="*/ 32 h 40"/>
                    <a:gd name="T24" fmla="*/ 5 w 38"/>
                    <a:gd name="T25" fmla="*/ 34 h 40"/>
                    <a:gd name="T26" fmla="*/ 8 w 38"/>
                    <a:gd name="T27" fmla="*/ 36 h 40"/>
                    <a:gd name="T28" fmla="*/ 11 w 38"/>
                    <a:gd name="T29" fmla="*/ 39 h 40"/>
                    <a:gd name="T30" fmla="*/ 15 w 38"/>
                    <a:gd name="T31" fmla="*/ 40 h 40"/>
                    <a:gd name="T32" fmla="*/ 19 w 38"/>
                    <a:gd name="T33" fmla="*/ 40 h 40"/>
                    <a:gd name="T34" fmla="*/ 23 w 38"/>
                    <a:gd name="T35" fmla="*/ 40 h 40"/>
                    <a:gd name="T36" fmla="*/ 26 w 38"/>
                    <a:gd name="T37" fmla="*/ 39 h 40"/>
                    <a:gd name="T38" fmla="*/ 30 w 38"/>
                    <a:gd name="T39" fmla="*/ 36 h 40"/>
                    <a:gd name="T40" fmla="*/ 32 w 38"/>
                    <a:gd name="T41" fmla="*/ 34 h 40"/>
                    <a:gd name="T42" fmla="*/ 36 w 38"/>
                    <a:gd name="T43" fmla="*/ 32 h 40"/>
                    <a:gd name="T44" fmla="*/ 37 w 38"/>
                    <a:gd name="T45" fmla="*/ 28 h 40"/>
                    <a:gd name="T46" fmla="*/ 38 w 38"/>
                    <a:gd name="T47" fmla="*/ 25 h 40"/>
                    <a:gd name="T48" fmla="*/ 38 w 38"/>
                    <a:gd name="T49" fmla="*/ 20 h 40"/>
                    <a:gd name="T50" fmla="*/ 38 w 38"/>
                    <a:gd name="T51" fmla="*/ 17 h 40"/>
                    <a:gd name="T52" fmla="*/ 37 w 38"/>
                    <a:gd name="T53" fmla="*/ 13 h 40"/>
                    <a:gd name="T54" fmla="*/ 36 w 38"/>
                    <a:gd name="T55" fmla="*/ 10 h 40"/>
                    <a:gd name="T56" fmla="*/ 32 w 38"/>
                    <a:gd name="T57" fmla="*/ 6 h 40"/>
                    <a:gd name="T58" fmla="*/ 30 w 38"/>
                    <a:gd name="T59" fmla="*/ 4 h 40"/>
                    <a:gd name="T60" fmla="*/ 26 w 38"/>
                    <a:gd name="T61" fmla="*/ 1 h 40"/>
                    <a:gd name="T62" fmla="*/ 23 w 38"/>
                    <a:gd name="T63" fmla="*/ 0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0"/>
                      </a:lnTo>
                      <a:lnTo>
                        <a:pt x="11" y="1"/>
                      </a:lnTo>
                      <a:lnTo>
                        <a:pt x="8" y="4"/>
                      </a:lnTo>
                      <a:lnTo>
                        <a:pt x="5" y="6"/>
                      </a:lnTo>
                      <a:lnTo>
                        <a:pt x="3" y="10"/>
                      </a:lnTo>
                      <a:lnTo>
                        <a:pt x="1" y="13"/>
                      </a:lnTo>
                      <a:lnTo>
                        <a:pt x="0" y="17"/>
                      </a:lnTo>
                      <a:lnTo>
                        <a:pt x="0" y="20"/>
                      </a:lnTo>
                      <a:lnTo>
                        <a:pt x="0" y="25"/>
                      </a:lnTo>
                      <a:lnTo>
                        <a:pt x="1" y="28"/>
                      </a:lnTo>
                      <a:lnTo>
                        <a:pt x="3" y="32"/>
                      </a:lnTo>
                      <a:lnTo>
                        <a:pt x="5" y="34"/>
                      </a:lnTo>
                      <a:lnTo>
                        <a:pt x="8" y="36"/>
                      </a:lnTo>
                      <a:lnTo>
                        <a:pt x="11" y="39"/>
                      </a:lnTo>
                      <a:lnTo>
                        <a:pt x="15" y="40"/>
                      </a:lnTo>
                      <a:lnTo>
                        <a:pt x="19" y="40"/>
                      </a:lnTo>
                      <a:lnTo>
                        <a:pt x="23" y="40"/>
                      </a:lnTo>
                      <a:lnTo>
                        <a:pt x="26" y="39"/>
                      </a:lnTo>
                      <a:lnTo>
                        <a:pt x="30" y="36"/>
                      </a:lnTo>
                      <a:lnTo>
                        <a:pt x="32" y="34"/>
                      </a:lnTo>
                      <a:lnTo>
                        <a:pt x="36" y="32"/>
                      </a:lnTo>
                      <a:lnTo>
                        <a:pt x="37" y="28"/>
                      </a:lnTo>
                      <a:lnTo>
                        <a:pt x="38" y="25"/>
                      </a:lnTo>
                      <a:lnTo>
                        <a:pt x="38" y="20"/>
                      </a:lnTo>
                      <a:lnTo>
                        <a:pt x="38" y="17"/>
                      </a:lnTo>
                      <a:lnTo>
                        <a:pt x="37" y="13"/>
                      </a:lnTo>
                      <a:lnTo>
                        <a:pt x="36" y="10"/>
                      </a:lnTo>
                      <a:lnTo>
                        <a:pt x="32" y="6"/>
                      </a:lnTo>
                      <a:lnTo>
                        <a:pt x="30" y="4"/>
                      </a:lnTo>
                      <a:lnTo>
                        <a:pt x="26"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Freeform 305"/>
                <p:cNvSpPr>
                  <a:spLocks noEditPoints="1"/>
                </p:cNvSpPr>
                <p:nvPr/>
              </p:nvSpPr>
              <p:spPr bwMode="auto">
                <a:xfrm>
                  <a:off x="3789" y="3777"/>
                  <a:ext cx="1169" cy="38"/>
                </a:xfrm>
                <a:custGeom>
                  <a:avLst/>
                  <a:gdLst>
                    <a:gd name="T0" fmla="*/ 0 w 1169"/>
                    <a:gd name="T1" fmla="*/ 9 h 38"/>
                    <a:gd name="T2" fmla="*/ 1121 w 1169"/>
                    <a:gd name="T3" fmla="*/ 9 h 38"/>
                    <a:gd name="T4" fmla="*/ 1121 w 1169"/>
                    <a:gd name="T5" fmla="*/ 29 h 38"/>
                    <a:gd name="T6" fmla="*/ 0 w 1169"/>
                    <a:gd name="T7" fmla="*/ 29 h 38"/>
                    <a:gd name="T8" fmla="*/ 0 w 1169"/>
                    <a:gd name="T9" fmla="*/ 9 h 38"/>
                    <a:gd name="T10" fmla="*/ 1111 w 1169"/>
                    <a:gd name="T11" fmla="*/ 0 h 38"/>
                    <a:gd name="T12" fmla="*/ 1169 w 1169"/>
                    <a:gd name="T13" fmla="*/ 20 h 38"/>
                    <a:gd name="T14" fmla="*/ 1111 w 1169"/>
                    <a:gd name="T15" fmla="*/ 38 h 38"/>
                    <a:gd name="T16" fmla="*/ 1111 w 1169"/>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9" h="38">
                      <a:moveTo>
                        <a:pt x="0" y="9"/>
                      </a:moveTo>
                      <a:lnTo>
                        <a:pt x="1121" y="9"/>
                      </a:lnTo>
                      <a:lnTo>
                        <a:pt x="1121" y="29"/>
                      </a:lnTo>
                      <a:lnTo>
                        <a:pt x="0" y="29"/>
                      </a:lnTo>
                      <a:lnTo>
                        <a:pt x="0" y="9"/>
                      </a:lnTo>
                      <a:close/>
                      <a:moveTo>
                        <a:pt x="1111" y="0"/>
                      </a:moveTo>
                      <a:lnTo>
                        <a:pt x="1169" y="20"/>
                      </a:lnTo>
                      <a:lnTo>
                        <a:pt x="1111" y="38"/>
                      </a:lnTo>
                      <a:lnTo>
                        <a:pt x="1111"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Line 306"/>
                <p:cNvSpPr>
                  <a:spLocks noChangeShapeType="1"/>
                </p:cNvSpPr>
                <p:nvPr/>
              </p:nvSpPr>
              <p:spPr bwMode="auto">
                <a:xfrm>
                  <a:off x="4303" y="2232"/>
                  <a:ext cx="117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55" name="Line 307"/>
                <p:cNvSpPr>
                  <a:spLocks noChangeShapeType="1"/>
                </p:cNvSpPr>
                <p:nvPr/>
              </p:nvSpPr>
              <p:spPr bwMode="auto">
                <a:xfrm>
                  <a:off x="3792" y="2613"/>
                  <a:ext cx="1169"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56" name="Freeform 308"/>
                <p:cNvSpPr>
                  <a:spLocks noEditPoints="1"/>
                </p:cNvSpPr>
                <p:nvPr/>
              </p:nvSpPr>
              <p:spPr bwMode="auto">
                <a:xfrm>
                  <a:off x="4300" y="3389"/>
                  <a:ext cx="1149" cy="7"/>
                </a:xfrm>
                <a:custGeom>
                  <a:avLst/>
                  <a:gdLst>
                    <a:gd name="T0" fmla="*/ 28 w 1149"/>
                    <a:gd name="T1" fmla="*/ 6 h 7"/>
                    <a:gd name="T2" fmla="*/ 0 w 1149"/>
                    <a:gd name="T3" fmla="*/ 2 h 7"/>
                    <a:gd name="T4" fmla="*/ 78 w 1149"/>
                    <a:gd name="T5" fmla="*/ 1 h 7"/>
                    <a:gd name="T6" fmla="*/ 52 w 1149"/>
                    <a:gd name="T7" fmla="*/ 7 h 7"/>
                    <a:gd name="T8" fmla="*/ 53 w 1149"/>
                    <a:gd name="T9" fmla="*/ 0 h 7"/>
                    <a:gd name="T10" fmla="*/ 129 w 1149"/>
                    <a:gd name="T11" fmla="*/ 6 h 7"/>
                    <a:gd name="T12" fmla="*/ 101 w 1149"/>
                    <a:gd name="T13" fmla="*/ 2 h 7"/>
                    <a:gd name="T14" fmla="*/ 180 w 1149"/>
                    <a:gd name="T15" fmla="*/ 1 h 7"/>
                    <a:gd name="T16" fmla="*/ 155 w 1149"/>
                    <a:gd name="T17" fmla="*/ 7 h 7"/>
                    <a:gd name="T18" fmla="*/ 156 w 1149"/>
                    <a:gd name="T19" fmla="*/ 0 h 7"/>
                    <a:gd name="T20" fmla="*/ 232 w 1149"/>
                    <a:gd name="T21" fmla="*/ 6 h 7"/>
                    <a:gd name="T22" fmla="*/ 204 w 1149"/>
                    <a:gd name="T23" fmla="*/ 2 h 7"/>
                    <a:gd name="T24" fmla="*/ 282 w 1149"/>
                    <a:gd name="T25" fmla="*/ 1 h 7"/>
                    <a:gd name="T26" fmla="*/ 256 w 1149"/>
                    <a:gd name="T27" fmla="*/ 7 h 7"/>
                    <a:gd name="T28" fmla="*/ 257 w 1149"/>
                    <a:gd name="T29" fmla="*/ 0 h 7"/>
                    <a:gd name="T30" fmla="*/ 333 w 1149"/>
                    <a:gd name="T31" fmla="*/ 6 h 7"/>
                    <a:gd name="T32" fmla="*/ 305 w 1149"/>
                    <a:gd name="T33" fmla="*/ 2 h 7"/>
                    <a:gd name="T34" fmla="*/ 384 w 1149"/>
                    <a:gd name="T35" fmla="*/ 1 h 7"/>
                    <a:gd name="T36" fmla="*/ 359 w 1149"/>
                    <a:gd name="T37" fmla="*/ 7 h 7"/>
                    <a:gd name="T38" fmla="*/ 360 w 1149"/>
                    <a:gd name="T39" fmla="*/ 0 h 7"/>
                    <a:gd name="T40" fmla="*/ 435 w 1149"/>
                    <a:gd name="T41" fmla="*/ 6 h 7"/>
                    <a:gd name="T42" fmla="*/ 407 w 1149"/>
                    <a:gd name="T43" fmla="*/ 2 h 7"/>
                    <a:gd name="T44" fmla="*/ 485 w 1149"/>
                    <a:gd name="T45" fmla="*/ 1 h 7"/>
                    <a:gd name="T46" fmla="*/ 460 w 1149"/>
                    <a:gd name="T47" fmla="*/ 7 h 7"/>
                    <a:gd name="T48" fmla="*/ 461 w 1149"/>
                    <a:gd name="T49" fmla="*/ 0 h 7"/>
                    <a:gd name="T50" fmla="*/ 537 w 1149"/>
                    <a:gd name="T51" fmla="*/ 6 h 7"/>
                    <a:gd name="T52" fmla="*/ 509 w 1149"/>
                    <a:gd name="T53" fmla="*/ 2 h 7"/>
                    <a:gd name="T54" fmla="*/ 588 w 1149"/>
                    <a:gd name="T55" fmla="*/ 1 h 7"/>
                    <a:gd name="T56" fmla="*/ 562 w 1149"/>
                    <a:gd name="T57" fmla="*/ 7 h 7"/>
                    <a:gd name="T58" fmla="*/ 564 w 1149"/>
                    <a:gd name="T59" fmla="*/ 0 h 7"/>
                    <a:gd name="T60" fmla="*/ 639 w 1149"/>
                    <a:gd name="T61" fmla="*/ 6 h 7"/>
                    <a:gd name="T62" fmla="*/ 611 w 1149"/>
                    <a:gd name="T63" fmla="*/ 2 h 7"/>
                    <a:gd name="T64" fmla="*/ 689 w 1149"/>
                    <a:gd name="T65" fmla="*/ 1 h 7"/>
                    <a:gd name="T66" fmla="*/ 664 w 1149"/>
                    <a:gd name="T67" fmla="*/ 7 h 7"/>
                    <a:gd name="T68" fmla="*/ 665 w 1149"/>
                    <a:gd name="T69" fmla="*/ 0 h 7"/>
                    <a:gd name="T70" fmla="*/ 741 w 1149"/>
                    <a:gd name="T71" fmla="*/ 6 h 7"/>
                    <a:gd name="T72" fmla="*/ 713 w 1149"/>
                    <a:gd name="T73" fmla="*/ 2 h 7"/>
                    <a:gd name="T74" fmla="*/ 792 w 1149"/>
                    <a:gd name="T75" fmla="*/ 1 h 7"/>
                    <a:gd name="T76" fmla="*/ 766 w 1149"/>
                    <a:gd name="T77" fmla="*/ 7 h 7"/>
                    <a:gd name="T78" fmla="*/ 767 w 1149"/>
                    <a:gd name="T79" fmla="*/ 0 h 7"/>
                    <a:gd name="T80" fmla="*/ 843 w 1149"/>
                    <a:gd name="T81" fmla="*/ 6 h 7"/>
                    <a:gd name="T82" fmla="*/ 815 w 1149"/>
                    <a:gd name="T83" fmla="*/ 2 h 7"/>
                    <a:gd name="T84" fmla="*/ 893 w 1149"/>
                    <a:gd name="T85" fmla="*/ 1 h 7"/>
                    <a:gd name="T86" fmla="*/ 867 w 1149"/>
                    <a:gd name="T87" fmla="*/ 7 h 7"/>
                    <a:gd name="T88" fmla="*/ 869 w 1149"/>
                    <a:gd name="T89" fmla="*/ 0 h 7"/>
                    <a:gd name="T90" fmla="*/ 944 w 1149"/>
                    <a:gd name="T91" fmla="*/ 6 h 7"/>
                    <a:gd name="T92" fmla="*/ 916 w 1149"/>
                    <a:gd name="T93" fmla="*/ 2 h 7"/>
                    <a:gd name="T94" fmla="*/ 996 w 1149"/>
                    <a:gd name="T95" fmla="*/ 1 h 7"/>
                    <a:gd name="T96" fmla="*/ 970 w 1149"/>
                    <a:gd name="T97" fmla="*/ 7 h 7"/>
                    <a:gd name="T98" fmla="*/ 971 w 1149"/>
                    <a:gd name="T99" fmla="*/ 0 h 7"/>
                    <a:gd name="T100" fmla="*/ 1047 w 1149"/>
                    <a:gd name="T101" fmla="*/ 6 h 7"/>
                    <a:gd name="T102" fmla="*/ 1019 w 1149"/>
                    <a:gd name="T103" fmla="*/ 2 h 7"/>
                    <a:gd name="T104" fmla="*/ 1097 w 1149"/>
                    <a:gd name="T105" fmla="*/ 1 h 7"/>
                    <a:gd name="T106" fmla="*/ 1071 w 1149"/>
                    <a:gd name="T107" fmla="*/ 7 h 7"/>
                    <a:gd name="T108" fmla="*/ 1072 w 1149"/>
                    <a:gd name="T109" fmla="*/ 0 h 7"/>
                    <a:gd name="T110" fmla="*/ 1148 w 1149"/>
                    <a:gd name="T111" fmla="*/ 6 h 7"/>
                    <a:gd name="T112" fmla="*/ 1120 w 1149"/>
                    <a:gd name="T113" fmla="*/ 2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9" h="7">
                      <a:moveTo>
                        <a:pt x="3" y="0"/>
                      </a:moveTo>
                      <a:lnTo>
                        <a:pt x="24" y="0"/>
                      </a:lnTo>
                      <a:lnTo>
                        <a:pt x="27" y="0"/>
                      </a:lnTo>
                      <a:lnTo>
                        <a:pt x="28" y="1"/>
                      </a:lnTo>
                      <a:lnTo>
                        <a:pt x="28" y="2"/>
                      </a:lnTo>
                      <a:lnTo>
                        <a:pt x="29" y="3"/>
                      </a:lnTo>
                      <a:lnTo>
                        <a:pt x="28" y="5"/>
                      </a:lnTo>
                      <a:lnTo>
                        <a:pt x="28" y="6"/>
                      </a:lnTo>
                      <a:lnTo>
                        <a:pt x="27" y="7"/>
                      </a:lnTo>
                      <a:lnTo>
                        <a:pt x="24" y="7"/>
                      </a:lnTo>
                      <a:lnTo>
                        <a:pt x="3" y="7"/>
                      </a:lnTo>
                      <a:lnTo>
                        <a:pt x="1" y="7"/>
                      </a:lnTo>
                      <a:lnTo>
                        <a:pt x="0" y="6"/>
                      </a:lnTo>
                      <a:lnTo>
                        <a:pt x="0" y="5"/>
                      </a:lnTo>
                      <a:lnTo>
                        <a:pt x="0" y="3"/>
                      </a:lnTo>
                      <a:lnTo>
                        <a:pt x="0" y="2"/>
                      </a:lnTo>
                      <a:lnTo>
                        <a:pt x="0" y="1"/>
                      </a:lnTo>
                      <a:lnTo>
                        <a:pt x="1" y="0"/>
                      </a:lnTo>
                      <a:lnTo>
                        <a:pt x="3" y="0"/>
                      </a:lnTo>
                      <a:close/>
                      <a:moveTo>
                        <a:pt x="53" y="0"/>
                      </a:moveTo>
                      <a:lnTo>
                        <a:pt x="76" y="0"/>
                      </a:lnTo>
                      <a:lnTo>
                        <a:pt x="77" y="0"/>
                      </a:lnTo>
                      <a:lnTo>
                        <a:pt x="78" y="1"/>
                      </a:lnTo>
                      <a:lnTo>
                        <a:pt x="79" y="2"/>
                      </a:lnTo>
                      <a:lnTo>
                        <a:pt x="79" y="3"/>
                      </a:lnTo>
                      <a:lnTo>
                        <a:pt x="79" y="5"/>
                      </a:lnTo>
                      <a:lnTo>
                        <a:pt x="78" y="6"/>
                      </a:lnTo>
                      <a:lnTo>
                        <a:pt x="77" y="7"/>
                      </a:lnTo>
                      <a:lnTo>
                        <a:pt x="76" y="7"/>
                      </a:lnTo>
                      <a:lnTo>
                        <a:pt x="53" y="7"/>
                      </a:lnTo>
                      <a:lnTo>
                        <a:pt x="52" y="7"/>
                      </a:lnTo>
                      <a:lnTo>
                        <a:pt x="51" y="6"/>
                      </a:lnTo>
                      <a:lnTo>
                        <a:pt x="51" y="5"/>
                      </a:lnTo>
                      <a:lnTo>
                        <a:pt x="50" y="3"/>
                      </a:lnTo>
                      <a:lnTo>
                        <a:pt x="51" y="2"/>
                      </a:lnTo>
                      <a:lnTo>
                        <a:pt x="51" y="1"/>
                      </a:lnTo>
                      <a:lnTo>
                        <a:pt x="52" y="0"/>
                      </a:lnTo>
                      <a:lnTo>
                        <a:pt x="53" y="0"/>
                      </a:lnTo>
                      <a:close/>
                      <a:moveTo>
                        <a:pt x="105" y="0"/>
                      </a:moveTo>
                      <a:lnTo>
                        <a:pt x="127" y="0"/>
                      </a:lnTo>
                      <a:lnTo>
                        <a:pt x="128" y="0"/>
                      </a:lnTo>
                      <a:lnTo>
                        <a:pt x="129" y="1"/>
                      </a:lnTo>
                      <a:lnTo>
                        <a:pt x="130" y="2"/>
                      </a:lnTo>
                      <a:lnTo>
                        <a:pt x="130" y="3"/>
                      </a:lnTo>
                      <a:lnTo>
                        <a:pt x="130" y="5"/>
                      </a:lnTo>
                      <a:lnTo>
                        <a:pt x="129" y="6"/>
                      </a:lnTo>
                      <a:lnTo>
                        <a:pt x="128" y="7"/>
                      </a:lnTo>
                      <a:lnTo>
                        <a:pt x="127" y="7"/>
                      </a:lnTo>
                      <a:lnTo>
                        <a:pt x="105" y="7"/>
                      </a:lnTo>
                      <a:lnTo>
                        <a:pt x="104" y="7"/>
                      </a:lnTo>
                      <a:lnTo>
                        <a:pt x="102" y="6"/>
                      </a:lnTo>
                      <a:lnTo>
                        <a:pt x="101" y="5"/>
                      </a:lnTo>
                      <a:lnTo>
                        <a:pt x="101" y="3"/>
                      </a:lnTo>
                      <a:lnTo>
                        <a:pt x="101" y="2"/>
                      </a:lnTo>
                      <a:lnTo>
                        <a:pt x="102" y="1"/>
                      </a:lnTo>
                      <a:lnTo>
                        <a:pt x="104" y="0"/>
                      </a:lnTo>
                      <a:lnTo>
                        <a:pt x="105" y="0"/>
                      </a:lnTo>
                      <a:close/>
                      <a:moveTo>
                        <a:pt x="156" y="0"/>
                      </a:moveTo>
                      <a:lnTo>
                        <a:pt x="178" y="0"/>
                      </a:lnTo>
                      <a:lnTo>
                        <a:pt x="179" y="0"/>
                      </a:lnTo>
                      <a:lnTo>
                        <a:pt x="180" y="1"/>
                      </a:lnTo>
                      <a:lnTo>
                        <a:pt x="182" y="2"/>
                      </a:lnTo>
                      <a:lnTo>
                        <a:pt x="182" y="3"/>
                      </a:lnTo>
                      <a:lnTo>
                        <a:pt x="182" y="5"/>
                      </a:lnTo>
                      <a:lnTo>
                        <a:pt x="180" y="6"/>
                      </a:lnTo>
                      <a:lnTo>
                        <a:pt x="179" y="7"/>
                      </a:lnTo>
                      <a:lnTo>
                        <a:pt x="178" y="7"/>
                      </a:lnTo>
                      <a:lnTo>
                        <a:pt x="156" y="7"/>
                      </a:lnTo>
                      <a:lnTo>
                        <a:pt x="155" y="7"/>
                      </a:lnTo>
                      <a:lnTo>
                        <a:pt x="154" y="6"/>
                      </a:lnTo>
                      <a:lnTo>
                        <a:pt x="152" y="5"/>
                      </a:lnTo>
                      <a:lnTo>
                        <a:pt x="152" y="3"/>
                      </a:lnTo>
                      <a:lnTo>
                        <a:pt x="152" y="2"/>
                      </a:lnTo>
                      <a:lnTo>
                        <a:pt x="154" y="1"/>
                      </a:lnTo>
                      <a:lnTo>
                        <a:pt x="155" y="0"/>
                      </a:lnTo>
                      <a:lnTo>
                        <a:pt x="156" y="0"/>
                      </a:lnTo>
                      <a:close/>
                      <a:moveTo>
                        <a:pt x="207" y="0"/>
                      </a:moveTo>
                      <a:lnTo>
                        <a:pt x="228" y="0"/>
                      </a:lnTo>
                      <a:lnTo>
                        <a:pt x="230" y="0"/>
                      </a:lnTo>
                      <a:lnTo>
                        <a:pt x="232" y="1"/>
                      </a:lnTo>
                      <a:lnTo>
                        <a:pt x="232" y="2"/>
                      </a:lnTo>
                      <a:lnTo>
                        <a:pt x="233" y="3"/>
                      </a:lnTo>
                      <a:lnTo>
                        <a:pt x="232" y="5"/>
                      </a:lnTo>
                      <a:lnTo>
                        <a:pt x="232" y="6"/>
                      </a:lnTo>
                      <a:lnTo>
                        <a:pt x="230" y="7"/>
                      </a:lnTo>
                      <a:lnTo>
                        <a:pt x="228" y="7"/>
                      </a:lnTo>
                      <a:lnTo>
                        <a:pt x="207" y="7"/>
                      </a:lnTo>
                      <a:lnTo>
                        <a:pt x="205" y="7"/>
                      </a:lnTo>
                      <a:lnTo>
                        <a:pt x="204" y="6"/>
                      </a:lnTo>
                      <a:lnTo>
                        <a:pt x="204" y="5"/>
                      </a:lnTo>
                      <a:lnTo>
                        <a:pt x="204" y="3"/>
                      </a:lnTo>
                      <a:lnTo>
                        <a:pt x="204" y="2"/>
                      </a:lnTo>
                      <a:lnTo>
                        <a:pt x="204" y="1"/>
                      </a:lnTo>
                      <a:lnTo>
                        <a:pt x="205" y="0"/>
                      </a:lnTo>
                      <a:lnTo>
                        <a:pt x="207" y="0"/>
                      </a:lnTo>
                      <a:close/>
                      <a:moveTo>
                        <a:pt x="257" y="0"/>
                      </a:moveTo>
                      <a:lnTo>
                        <a:pt x="279" y="0"/>
                      </a:lnTo>
                      <a:lnTo>
                        <a:pt x="281" y="0"/>
                      </a:lnTo>
                      <a:lnTo>
                        <a:pt x="282" y="1"/>
                      </a:lnTo>
                      <a:lnTo>
                        <a:pt x="283" y="2"/>
                      </a:lnTo>
                      <a:lnTo>
                        <a:pt x="283" y="3"/>
                      </a:lnTo>
                      <a:lnTo>
                        <a:pt x="283" y="5"/>
                      </a:lnTo>
                      <a:lnTo>
                        <a:pt x="282" y="6"/>
                      </a:lnTo>
                      <a:lnTo>
                        <a:pt x="281" y="7"/>
                      </a:lnTo>
                      <a:lnTo>
                        <a:pt x="279" y="7"/>
                      </a:lnTo>
                      <a:lnTo>
                        <a:pt x="257" y="7"/>
                      </a:lnTo>
                      <a:lnTo>
                        <a:pt x="256" y="7"/>
                      </a:lnTo>
                      <a:lnTo>
                        <a:pt x="255" y="6"/>
                      </a:lnTo>
                      <a:lnTo>
                        <a:pt x="255" y="5"/>
                      </a:lnTo>
                      <a:lnTo>
                        <a:pt x="254" y="3"/>
                      </a:lnTo>
                      <a:lnTo>
                        <a:pt x="255" y="2"/>
                      </a:lnTo>
                      <a:lnTo>
                        <a:pt x="255" y="1"/>
                      </a:lnTo>
                      <a:lnTo>
                        <a:pt x="256" y="0"/>
                      </a:lnTo>
                      <a:lnTo>
                        <a:pt x="257" y="0"/>
                      </a:lnTo>
                      <a:close/>
                      <a:moveTo>
                        <a:pt x="308" y="0"/>
                      </a:moveTo>
                      <a:lnTo>
                        <a:pt x="331" y="0"/>
                      </a:lnTo>
                      <a:lnTo>
                        <a:pt x="332" y="0"/>
                      </a:lnTo>
                      <a:lnTo>
                        <a:pt x="333" y="1"/>
                      </a:lnTo>
                      <a:lnTo>
                        <a:pt x="334" y="2"/>
                      </a:lnTo>
                      <a:lnTo>
                        <a:pt x="334" y="3"/>
                      </a:lnTo>
                      <a:lnTo>
                        <a:pt x="334" y="5"/>
                      </a:lnTo>
                      <a:lnTo>
                        <a:pt x="333" y="6"/>
                      </a:lnTo>
                      <a:lnTo>
                        <a:pt x="332" y="7"/>
                      </a:lnTo>
                      <a:lnTo>
                        <a:pt x="331" y="7"/>
                      </a:lnTo>
                      <a:lnTo>
                        <a:pt x="308" y="7"/>
                      </a:lnTo>
                      <a:lnTo>
                        <a:pt x="307" y="7"/>
                      </a:lnTo>
                      <a:lnTo>
                        <a:pt x="306" y="6"/>
                      </a:lnTo>
                      <a:lnTo>
                        <a:pt x="305" y="5"/>
                      </a:lnTo>
                      <a:lnTo>
                        <a:pt x="305" y="3"/>
                      </a:lnTo>
                      <a:lnTo>
                        <a:pt x="305" y="2"/>
                      </a:lnTo>
                      <a:lnTo>
                        <a:pt x="306" y="1"/>
                      </a:lnTo>
                      <a:lnTo>
                        <a:pt x="307" y="0"/>
                      </a:lnTo>
                      <a:lnTo>
                        <a:pt x="308" y="0"/>
                      </a:lnTo>
                      <a:close/>
                      <a:moveTo>
                        <a:pt x="360" y="0"/>
                      </a:moveTo>
                      <a:lnTo>
                        <a:pt x="382" y="0"/>
                      </a:lnTo>
                      <a:lnTo>
                        <a:pt x="383" y="0"/>
                      </a:lnTo>
                      <a:lnTo>
                        <a:pt x="384" y="1"/>
                      </a:lnTo>
                      <a:lnTo>
                        <a:pt x="385" y="2"/>
                      </a:lnTo>
                      <a:lnTo>
                        <a:pt x="385" y="3"/>
                      </a:lnTo>
                      <a:lnTo>
                        <a:pt x="385" y="5"/>
                      </a:lnTo>
                      <a:lnTo>
                        <a:pt x="384" y="6"/>
                      </a:lnTo>
                      <a:lnTo>
                        <a:pt x="383" y="7"/>
                      </a:lnTo>
                      <a:lnTo>
                        <a:pt x="382" y="7"/>
                      </a:lnTo>
                      <a:lnTo>
                        <a:pt x="360" y="7"/>
                      </a:lnTo>
                      <a:lnTo>
                        <a:pt x="359" y="7"/>
                      </a:lnTo>
                      <a:lnTo>
                        <a:pt x="357" y="6"/>
                      </a:lnTo>
                      <a:lnTo>
                        <a:pt x="356" y="5"/>
                      </a:lnTo>
                      <a:lnTo>
                        <a:pt x="356" y="3"/>
                      </a:lnTo>
                      <a:lnTo>
                        <a:pt x="356" y="2"/>
                      </a:lnTo>
                      <a:lnTo>
                        <a:pt x="357" y="1"/>
                      </a:lnTo>
                      <a:lnTo>
                        <a:pt x="359" y="0"/>
                      </a:lnTo>
                      <a:lnTo>
                        <a:pt x="360" y="0"/>
                      </a:lnTo>
                      <a:close/>
                      <a:moveTo>
                        <a:pt x="411" y="0"/>
                      </a:moveTo>
                      <a:lnTo>
                        <a:pt x="432" y="0"/>
                      </a:lnTo>
                      <a:lnTo>
                        <a:pt x="434" y="0"/>
                      </a:lnTo>
                      <a:lnTo>
                        <a:pt x="435" y="1"/>
                      </a:lnTo>
                      <a:lnTo>
                        <a:pt x="435" y="2"/>
                      </a:lnTo>
                      <a:lnTo>
                        <a:pt x="437" y="3"/>
                      </a:lnTo>
                      <a:lnTo>
                        <a:pt x="435" y="5"/>
                      </a:lnTo>
                      <a:lnTo>
                        <a:pt x="435" y="6"/>
                      </a:lnTo>
                      <a:lnTo>
                        <a:pt x="434" y="7"/>
                      </a:lnTo>
                      <a:lnTo>
                        <a:pt x="432" y="7"/>
                      </a:lnTo>
                      <a:lnTo>
                        <a:pt x="411" y="7"/>
                      </a:lnTo>
                      <a:lnTo>
                        <a:pt x="409" y="7"/>
                      </a:lnTo>
                      <a:lnTo>
                        <a:pt x="407" y="6"/>
                      </a:lnTo>
                      <a:lnTo>
                        <a:pt x="407" y="5"/>
                      </a:lnTo>
                      <a:lnTo>
                        <a:pt x="407" y="3"/>
                      </a:lnTo>
                      <a:lnTo>
                        <a:pt x="407" y="2"/>
                      </a:lnTo>
                      <a:lnTo>
                        <a:pt x="407" y="1"/>
                      </a:lnTo>
                      <a:lnTo>
                        <a:pt x="409" y="0"/>
                      </a:lnTo>
                      <a:lnTo>
                        <a:pt x="411" y="0"/>
                      </a:lnTo>
                      <a:close/>
                      <a:moveTo>
                        <a:pt x="461" y="0"/>
                      </a:moveTo>
                      <a:lnTo>
                        <a:pt x="483" y="0"/>
                      </a:lnTo>
                      <a:lnTo>
                        <a:pt x="484" y="0"/>
                      </a:lnTo>
                      <a:lnTo>
                        <a:pt x="485" y="1"/>
                      </a:lnTo>
                      <a:lnTo>
                        <a:pt x="487" y="2"/>
                      </a:lnTo>
                      <a:lnTo>
                        <a:pt x="487" y="3"/>
                      </a:lnTo>
                      <a:lnTo>
                        <a:pt x="487" y="5"/>
                      </a:lnTo>
                      <a:lnTo>
                        <a:pt x="485" y="6"/>
                      </a:lnTo>
                      <a:lnTo>
                        <a:pt x="484" y="7"/>
                      </a:lnTo>
                      <a:lnTo>
                        <a:pt x="483" y="7"/>
                      </a:lnTo>
                      <a:lnTo>
                        <a:pt x="461" y="7"/>
                      </a:lnTo>
                      <a:lnTo>
                        <a:pt x="460" y="7"/>
                      </a:lnTo>
                      <a:lnTo>
                        <a:pt x="459" y="6"/>
                      </a:lnTo>
                      <a:lnTo>
                        <a:pt x="459" y="5"/>
                      </a:lnTo>
                      <a:lnTo>
                        <a:pt x="458" y="3"/>
                      </a:lnTo>
                      <a:lnTo>
                        <a:pt x="459" y="2"/>
                      </a:lnTo>
                      <a:lnTo>
                        <a:pt x="459" y="1"/>
                      </a:lnTo>
                      <a:lnTo>
                        <a:pt x="460" y="0"/>
                      </a:lnTo>
                      <a:lnTo>
                        <a:pt x="461" y="0"/>
                      </a:lnTo>
                      <a:close/>
                      <a:moveTo>
                        <a:pt x="512" y="0"/>
                      </a:moveTo>
                      <a:lnTo>
                        <a:pt x="534" y="0"/>
                      </a:lnTo>
                      <a:lnTo>
                        <a:pt x="536" y="0"/>
                      </a:lnTo>
                      <a:lnTo>
                        <a:pt x="537" y="1"/>
                      </a:lnTo>
                      <a:lnTo>
                        <a:pt x="538" y="2"/>
                      </a:lnTo>
                      <a:lnTo>
                        <a:pt x="538" y="3"/>
                      </a:lnTo>
                      <a:lnTo>
                        <a:pt x="538" y="5"/>
                      </a:lnTo>
                      <a:lnTo>
                        <a:pt x="537" y="6"/>
                      </a:lnTo>
                      <a:lnTo>
                        <a:pt x="536" y="7"/>
                      </a:lnTo>
                      <a:lnTo>
                        <a:pt x="534" y="7"/>
                      </a:lnTo>
                      <a:lnTo>
                        <a:pt x="512" y="7"/>
                      </a:lnTo>
                      <a:lnTo>
                        <a:pt x="511" y="7"/>
                      </a:lnTo>
                      <a:lnTo>
                        <a:pt x="510" y="6"/>
                      </a:lnTo>
                      <a:lnTo>
                        <a:pt x="509" y="5"/>
                      </a:lnTo>
                      <a:lnTo>
                        <a:pt x="509" y="3"/>
                      </a:lnTo>
                      <a:lnTo>
                        <a:pt x="509" y="2"/>
                      </a:lnTo>
                      <a:lnTo>
                        <a:pt x="510" y="1"/>
                      </a:lnTo>
                      <a:lnTo>
                        <a:pt x="511" y="0"/>
                      </a:lnTo>
                      <a:lnTo>
                        <a:pt x="512" y="0"/>
                      </a:lnTo>
                      <a:close/>
                      <a:moveTo>
                        <a:pt x="564" y="0"/>
                      </a:moveTo>
                      <a:lnTo>
                        <a:pt x="586" y="0"/>
                      </a:lnTo>
                      <a:lnTo>
                        <a:pt x="587" y="0"/>
                      </a:lnTo>
                      <a:lnTo>
                        <a:pt x="588" y="1"/>
                      </a:lnTo>
                      <a:lnTo>
                        <a:pt x="589" y="2"/>
                      </a:lnTo>
                      <a:lnTo>
                        <a:pt x="589" y="3"/>
                      </a:lnTo>
                      <a:lnTo>
                        <a:pt x="589" y="5"/>
                      </a:lnTo>
                      <a:lnTo>
                        <a:pt x="588" y="6"/>
                      </a:lnTo>
                      <a:lnTo>
                        <a:pt x="587" y="7"/>
                      </a:lnTo>
                      <a:lnTo>
                        <a:pt x="586" y="7"/>
                      </a:lnTo>
                      <a:lnTo>
                        <a:pt x="564" y="7"/>
                      </a:lnTo>
                      <a:lnTo>
                        <a:pt x="562" y="7"/>
                      </a:lnTo>
                      <a:lnTo>
                        <a:pt x="561" y="6"/>
                      </a:lnTo>
                      <a:lnTo>
                        <a:pt x="560" y="5"/>
                      </a:lnTo>
                      <a:lnTo>
                        <a:pt x="560" y="3"/>
                      </a:lnTo>
                      <a:lnTo>
                        <a:pt x="560" y="2"/>
                      </a:lnTo>
                      <a:lnTo>
                        <a:pt x="561" y="1"/>
                      </a:lnTo>
                      <a:lnTo>
                        <a:pt x="562" y="0"/>
                      </a:lnTo>
                      <a:lnTo>
                        <a:pt x="564" y="0"/>
                      </a:lnTo>
                      <a:close/>
                      <a:moveTo>
                        <a:pt x="615" y="0"/>
                      </a:moveTo>
                      <a:lnTo>
                        <a:pt x="636" y="0"/>
                      </a:lnTo>
                      <a:lnTo>
                        <a:pt x="638" y="0"/>
                      </a:lnTo>
                      <a:lnTo>
                        <a:pt x="639" y="1"/>
                      </a:lnTo>
                      <a:lnTo>
                        <a:pt x="639" y="2"/>
                      </a:lnTo>
                      <a:lnTo>
                        <a:pt x="640" y="3"/>
                      </a:lnTo>
                      <a:lnTo>
                        <a:pt x="639" y="5"/>
                      </a:lnTo>
                      <a:lnTo>
                        <a:pt x="639" y="6"/>
                      </a:lnTo>
                      <a:lnTo>
                        <a:pt x="638" y="7"/>
                      </a:lnTo>
                      <a:lnTo>
                        <a:pt x="636" y="7"/>
                      </a:lnTo>
                      <a:lnTo>
                        <a:pt x="615" y="7"/>
                      </a:lnTo>
                      <a:lnTo>
                        <a:pt x="612" y="7"/>
                      </a:lnTo>
                      <a:lnTo>
                        <a:pt x="611" y="6"/>
                      </a:lnTo>
                      <a:lnTo>
                        <a:pt x="611" y="5"/>
                      </a:lnTo>
                      <a:lnTo>
                        <a:pt x="611" y="3"/>
                      </a:lnTo>
                      <a:lnTo>
                        <a:pt x="611" y="2"/>
                      </a:lnTo>
                      <a:lnTo>
                        <a:pt x="611" y="1"/>
                      </a:lnTo>
                      <a:lnTo>
                        <a:pt x="612" y="0"/>
                      </a:lnTo>
                      <a:lnTo>
                        <a:pt x="615" y="0"/>
                      </a:lnTo>
                      <a:close/>
                      <a:moveTo>
                        <a:pt x="665" y="0"/>
                      </a:moveTo>
                      <a:lnTo>
                        <a:pt x="687" y="0"/>
                      </a:lnTo>
                      <a:lnTo>
                        <a:pt x="688" y="0"/>
                      </a:lnTo>
                      <a:lnTo>
                        <a:pt x="689" y="1"/>
                      </a:lnTo>
                      <a:lnTo>
                        <a:pt x="690" y="2"/>
                      </a:lnTo>
                      <a:lnTo>
                        <a:pt x="690" y="3"/>
                      </a:lnTo>
                      <a:lnTo>
                        <a:pt x="690" y="5"/>
                      </a:lnTo>
                      <a:lnTo>
                        <a:pt x="689" y="6"/>
                      </a:lnTo>
                      <a:lnTo>
                        <a:pt x="688" y="7"/>
                      </a:lnTo>
                      <a:lnTo>
                        <a:pt x="687" y="7"/>
                      </a:lnTo>
                      <a:lnTo>
                        <a:pt x="665" y="7"/>
                      </a:lnTo>
                      <a:lnTo>
                        <a:pt x="664" y="7"/>
                      </a:lnTo>
                      <a:lnTo>
                        <a:pt x="663" y="6"/>
                      </a:lnTo>
                      <a:lnTo>
                        <a:pt x="663" y="5"/>
                      </a:lnTo>
                      <a:lnTo>
                        <a:pt x="661" y="3"/>
                      </a:lnTo>
                      <a:lnTo>
                        <a:pt x="663" y="2"/>
                      </a:lnTo>
                      <a:lnTo>
                        <a:pt x="663" y="1"/>
                      </a:lnTo>
                      <a:lnTo>
                        <a:pt x="664" y="0"/>
                      </a:lnTo>
                      <a:lnTo>
                        <a:pt x="665" y="0"/>
                      </a:lnTo>
                      <a:close/>
                      <a:moveTo>
                        <a:pt x="716" y="0"/>
                      </a:moveTo>
                      <a:lnTo>
                        <a:pt x="738" y="0"/>
                      </a:lnTo>
                      <a:lnTo>
                        <a:pt x="739" y="0"/>
                      </a:lnTo>
                      <a:lnTo>
                        <a:pt x="741" y="1"/>
                      </a:lnTo>
                      <a:lnTo>
                        <a:pt x="742" y="2"/>
                      </a:lnTo>
                      <a:lnTo>
                        <a:pt x="742" y="3"/>
                      </a:lnTo>
                      <a:lnTo>
                        <a:pt x="742" y="5"/>
                      </a:lnTo>
                      <a:lnTo>
                        <a:pt x="741" y="6"/>
                      </a:lnTo>
                      <a:lnTo>
                        <a:pt x="739" y="7"/>
                      </a:lnTo>
                      <a:lnTo>
                        <a:pt x="738" y="7"/>
                      </a:lnTo>
                      <a:lnTo>
                        <a:pt x="716" y="7"/>
                      </a:lnTo>
                      <a:lnTo>
                        <a:pt x="715" y="7"/>
                      </a:lnTo>
                      <a:lnTo>
                        <a:pt x="714" y="6"/>
                      </a:lnTo>
                      <a:lnTo>
                        <a:pt x="713" y="5"/>
                      </a:lnTo>
                      <a:lnTo>
                        <a:pt x="713" y="3"/>
                      </a:lnTo>
                      <a:lnTo>
                        <a:pt x="713" y="2"/>
                      </a:lnTo>
                      <a:lnTo>
                        <a:pt x="714" y="1"/>
                      </a:lnTo>
                      <a:lnTo>
                        <a:pt x="715" y="0"/>
                      </a:lnTo>
                      <a:lnTo>
                        <a:pt x="716" y="0"/>
                      </a:lnTo>
                      <a:close/>
                      <a:moveTo>
                        <a:pt x="767" y="0"/>
                      </a:moveTo>
                      <a:lnTo>
                        <a:pt x="789" y="0"/>
                      </a:lnTo>
                      <a:lnTo>
                        <a:pt x="791" y="0"/>
                      </a:lnTo>
                      <a:lnTo>
                        <a:pt x="792" y="1"/>
                      </a:lnTo>
                      <a:lnTo>
                        <a:pt x="793" y="2"/>
                      </a:lnTo>
                      <a:lnTo>
                        <a:pt x="793" y="3"/>
                      </a:lnTo>
                      <a:lnTo>
                        <a:pt x="793" y="5"/>
                      </a:lnTo>
                      <a:lnTo>
                        <a:pt x="792" y="6"/>
                      </a:lnTo>
                      <a:lnTo>
                        <a:pt x="791" y="7"/>
                      </a:lnTo>
                      <a:lnTo>
                        <a:pt x="789" y="7"/>
                      </a:lnTo>
                      <a:lnTo>
                        <a:pt x="767" y="7"/>
                      </a:lnTo>
                      <a:lnTo>
                        <a:pt x="766" y="7"/>
                      </a:lnTo>
                      <a:lnTo>
                        <a:pt x="765" y="6"/>
                      </a:lnTo>
                      <a:lnTo>
                        <a:pt x="764" y="5"/>
                      </a:lnTo>
                      <a:lnTo>
                        <a:pt x="764" y="3"/>
                      </a:lnTo>
                      <a:lnTo>
                        <a:pt x="764" y="2"/>
                      </a:lnTo>
                      <a:lnTo>
                        <a:pt x="765" y="1"/>
                      </a:lnTo>
                      <a:lnTo>
                        <a:pt x="766" y="0"/>
                      </a:lnTo>
                      <a:lnTo>
                        <a:pt x="767" y="0"/>
                      </a:lnTo>
                      <a:close/>
                      <a:moveTo>
                        <a:pt x="819" y="0"/>
                      </a:moveTo>
                      <a:lnTo>
                        <a:pt x="840" y="0"/>
                      </a:lnTo>
                      <a:lnTo>
                        <a:pt x="842" y="0"/>
                      </a:lnTo>
                      <a:lnTo>
                        <a:pt x="843" y="1"/>
                      </a:lnTo>
                      <a:lnTo>
                        <a:pt x="843" y="2"/>
                      </a:lnTo>
                      <a:lnTo>
                        <a:pt x="844" y="3"/>
                      </a:lnTo>
                      <a:lnTo>
                        <a:pt x="843" y="5"/>
                      </a:lnTo>
                      <a:lnTo>
                        <a:pt x="843" y="6"/>
                      </a:lnTo>
                      <a:lnTo>
                        <a:pt x="842" y="7"/>
                      </a:lnTo>
                      <a:lnTo>
                        <a:pt x="840" y="7"/>
                      </a:lnTo>
                      <a:lnTo>
                        <a:pt x="819" y="7"/>
                      </a:lnTo>
                      <a:lnTo>
                        <a:pt x="816" y="7"/>
                      </a:lnTo>
                      <a:lnTo>
                        <a:pt x="815" y="6"/>
                      </a:lnTo>
                      <a:lnTo>
                        <a:pt x="815" y="5"/>
                      </a:lnTo>
                      <a:lnTo>
                        <a:pt x="815" y="3"/>
                      </a:lnTo>
                      <a:lnTo>
                        <a:pt x="815" y="2"/>
                      </a:lnTo>
                      <a:lnTo>
                        <a:pt x="815" y="1"/>
                      </a:lnTo>
                      <a:lnTo>
                        <a:pt x="816" y="0"/>
                      </a:lnTo>
                      <a:lnTo>
                        <a:pt x="819" y="0"/>
                      </a:lnTo>
                      <a:close/>
                      <a:moveTo>
                        <a:pt x="869" y="0"/>
                      </a:moveTo>
                      <a:lnTo>
                        <a:pt x="891" y="0"/>
                      </a:lnTo>
                      <a:lnTo>
                        <a:pt x="892" y="0"/>
                      </a:lnTo>
                      <a:lnTo>
                        <a:pt x="893" y="1"/>
                      </a:lnTo>
                      <a:lnTo>
                        <a:pt x="894" y="2"/>
                      </a:lnTo>
                      <a:lnTo>
                        <a:pt x="894" y="3"/>
                      </a:lnTo>
                      <a:lnTo>
                        <a:pt x="894" y="5"/>
                      </a:lnTo>
                      <a:lnTo>
                        <a:pt x="893" y="6"/>
                      </a:lnTo>
                      <a:lnTo>
                        <a:pt x="892" y="7"/>
                      </a:lnTo>
                      <a:lnTo>
                        <a:pt x="891" y="7"/>
                      </a:lnTo>
                      <a:lnTo>
                        <a:pt x="869" y="7"/>
                      </a:lnTo>
                      <a:lnTo>
                        <a:pt x="867" y="7"/>
                      </a:lnTo>
                      <a:lnTo>
                        <a:pt x="866" y="6"/>
                      </a:lnTo>
                      <a:lnTo>
                        <a:pt x="866" y="5"/>
                      </a:lnTo>
                      <a:lnTo>
                        <a:pt x="865" y="3"/>
                      </a:lnTo>
                      <a:lnTo>
                        <a:pt x="866" y="2"/>
                      </a:lnTo>
                      <a:lnTo>
                        <a:pt x="866" y="1"/>
                      </a:lnTo>
                      <a:lnTo>
                        <a:pt x="867" y="0"/>
                      </a:lnTo>
                      <a:lnTo>
                        <a:pt x="869" y="0"/>
                      </a:lnTo>
                      <a:close/>
                      <a:moveTo>
                        <a:pt x="920" y="0"/>
                      </a:moveTo>
                      <a:lnTo>
                        <a:pt x="942" y="0"/>
                      </a:lnTo>
                      <a:lnTo>
                        <a:pt x="943" y="0"/>
                      </a:lnTo>
                      <a:lnTo>
                        <a:pt x="944" y="1"/>
                      </a:lnTo>
                      <a:lnTo>
                        <a:pt x="945" y="2"/>
                      </a:lnTo>
                      <a:lnTo>
                        <a:pt x="945" y="3"/>
                      </a:lnTo>
                      <a:lnTo>
                        <a:pt x="945" y="5"/>
                      </a:lnTo>
                      <a:lnTo>
                        <a:pt x="944" y="6"/>
                      </a:lnTo>
                      <a:lnTo>
                        <a:pt x="943" y="7"/>
                      </a:lnTo>
                      <a:lnTo>
                        <a:pt x="942" y="7"/>
                      </a:lnTo>
                      <a:lnTo>
                        <a:pt x="920" y="7"/>
                      </a:lnTo>
                      <a:lnTo>
                        <a:pt x="919" y="7"/>
                      </a:lnTo>
                      <a:lnTo>
                        <a:pt x="918" y="6"/>
                      </a:lnTo>
                      <a:lnTo>
                        <a:pt x="916" y="5"/>
                      </a:lnTo>
                      <a:lnTo>
                        <a:pt x="916" y="3"/>
                      </a:lnTo>
                      <a:lnTo>
                        <a:pt x="916" y="2"/>
                      </a:lnTo>
                      <a:lnTo>
                        <a:pt x="918" y="1"/>
                      </a:lnTo>
                      <a:lnTo>
                        <a:pt x="919" y="0"/>
                      </a:lnTo>
                      <a:lnTo>
                        <a:pt x="920" y="0"/>
                      </a:lnTo>
                      <a:close/>
                      <a:moveTo>
                        <a:pt x="971" y="0"/>
                      </a:moveTo>
                      <a:lnTo>
                        <a:pt x="993" y="0"/>
                      </a:lnTo>
                      <a:lnTo>
                        <a:pt x="994" y="0"/>
                      </a:lnTo>
                      <a:lnTo>
                        <a:pt x="996" y="1"/>
                      </a:lnTo>
                      <a:lnTo>
                        <a:pt x="997" y="2"/>
                      </a:lnTo>
                      <a:lnTo>
                        <a:pt x="997" y="3"/>
                      </a:lnTo>
                      <a:lnTo>
                        <a:pt x="997" y="5"/>
                      </a:lnTo>
                      <a:lnTo>
                        <a:pt x="996" y="6"/>
                      </a:lnTo>
                      <a:lnTo>
                        <a:pt x="994" y="7"/>
                      </a:lnTo>
                      <a:lnTo>
                        <a:pt x="993" y="7"/>
                      </a:lnTo>
                      <a:lnTo>
                        <a:pt x="971" y="7"/>
                      </a:lnTo>
                      <a:lnTo>
                        <a:pt x="970" y="7"/>
                      </a:lnTo>
                      <a:lnTo>
                        <a:pt x="969" y="6"/>
                      </a:lnTo>
                      <a:lnTo>
                        <a:pt x="968" y="5"/>
                      </a:lnTo>
                      <a:lnTo>
                        <a:pt x="968" y="3"/>
                      </a:lnTo>
                      <a:lnTo>
                        <a:pt x="968" y="2"/>
                      </a:lnTo>
                      <a:lnTo>
                        <a:pt x="969" y="1"/>
                      </a:lnTo>
                      <a:lnTo>
                        <a:pt x="970" y="0"/>
                      </a:lnTo>
                      <a:lnTo>
                        <a:pt x="971" y="0"/>
                      </a:lnTo>
                      <a:close/>
                      <a:moveTo>
                        <a:pt x="1022" y="0"/>
                      </a:moveTo>
                      <a:lnTo>
                        <a:pt x="1043" y="0"/>
                      </a:lnTo>
                      <a:lnTo>
                        <a:pt x="1046" y="0"/>
                      </a:lnTo>
                      <a:lnTo>
                        <a:pt x="1047" y="1"/>
                      </a:lnTo>
                      <a:lnTo>
                        <a:pt x="1047" y="2"/>
                      </a:lnTo>
                      <a:lnTo>
                        <a:pt x="1048" y="3"/>
                      </a:lnTo>
                      <a:lnTo>
                        <a:pt x="1047" y="5"/>
                      </a:lnTo>
                      <a:lnTo>
                        <a:pt x="1047" y="6"/>
                      </a:lnTo>
                      <a:lnTo>
                        <a:pt x="1046" y="7"/>
                      </a:lnTo>
                      <a:lnTo>
                        <a:pt x="1043" y="7"/>
                      </a:lnTo>
                      <a:lnTo>
                        <a:pt x="1022" y="7"/>
                      </a:lnTo>
                      <a:lnTo>
                        <a:pt x="1020" y="7"/>
                      </a:lnTo>
                      <a:lnTo>
                        <a:pt x="1019" y="6"/>
                      </a:lnTo>
                      <a:lnTo>
                        <a:pt x="1019" y="5"/>
                      </a:lnTo>
                      <a:lnTo>
                        <a:pt x="1019" y="3"/>
                      </a:lnTo>
                      <a:lnTo>
                        <a:pt x="1019" y="2"/>
                      </a:lnTo>
                      <a:lnTo>
                        <a:pt x="1019" y="1"/>
                      </a:lnTo>
                      <a:lnTo>
                        <a:pt x="1020" y="0"/>
                      </a:lnTo>
                      <a:lnTo>
                        <a:pt x="1022" y="0"/>
                      </a:lnTo>
                      <a:close/>
                      <a:moveTo>
                        <a:pt x="1072" y="0"/>
                      </a:moveTo>
                      <a:lnTo>
                        <a:pt x="1095" y="0"/>
                      </a:lnTo>
                      <a:lnTo>
                        <a:pt x="1096" y="0"/>
                      </a:lnTo>
                      <a:lnTo>
                        <a:pt x="1097" y="1"/>
                      </a:lnTo>
                      <a:lnTo>
                        <a:pt x="1098" y="2"/>
                      </a:lnTo>
                      <a:lnTo>
                        <a:pt x="1098" y="3"/>
                      </a:lnTo>
                      <a:lnTo>
                        <a:pt x="1098" y="5"/>
                      </a:lnTo>
                      <a:lnTo>
                        <a:pt x="1097" y="6"/>
                      </a:lnTo>
                      <a:lnTo>
                        <a:pt x="1096" y="7"/>
                      </a:lnTo>
                      <a:lnTo>
                        <a:pt x="1095" y="7"/>
                      </a:lnTo>
                      <a:lnTo>
                        <a:pt x="1072" y="7"/>
                      </a:lnTo>
                      <a:lnTo>
                        <a:pt x="1071" y="7"/>
                      </a:lnTo>
                      <a:lnTo>
                        <a:pt x="1070" y="6"/>
                      </a:lnTo>
                      <a:lnTo>
                        <a:pt x="1070" y="5"/>
                      </a:lnTo>
                      <a:lnTo>
                        <a:pt x="1069" y="3"/>
                      </a:lnTo>
                      <a:lnTo>
                        <a:pt x="1070" y="2"/>
                      </a:lnTo>
                      <a:lnTo>
                        <a:pt x="1070" y="1"/>
                      </a:lnTo>
                      <a:lnTo>
                        <a:pt x="1071" y="0"/>
                      </a:lnTo>
                      <a:lnTo>
                        <a:pt x="1072" y="0"/>
                      </a:lnTo>
                      <a:close/>
                      <a:moveTo>
                        <a:pt x="1124" y="0"/>
                      </a:moveTo>
                      <a:lnTo>
                        <a:pt x="1146" y="0"/>
                      </a:lnTo>
                      <a:lnTo>
                        <a:pt x="1147" y="0"/>
                      </a:lnTo>
                      <a:lnTo>
                        <a:pt x="1148" y="1"/>
                      </a:lnTo>
                      <a:lnTo>
                        <a:pt x="1149" y="2"/>
                      </a:lnTo>
                      <a:lnTo>
                        <a:pt x="1149" y="3"/>
                      </a:lnTo>
                      <a:lnTo>
                        <a:pt x="1149" y="5"/>
                      </a:lnTo>
                      <a:lnTo>
                        <a:pt x="1148" y="6"/>
                      </a:lnTo>
                      <a:lnTo>
                        <a:pt x="1147" y="7"/>
                      </a:lnTo>
                      <a:lnTo>
                        <a:pt x="1146" y="7"/>
                      </a:lnTo>
                      <a:lnTo>
                        <a:pt x="1124" y="7"/>
                      </a:lnTo>
                      <a:lnTo>
                        <a:pt x="1122" y="7"/>
                      </a:lnTo>
                      <a:lnTo>
                        <a:pt x="1121" y="6"/>
                      </a:lnTo>
                      <a:lnTo>
                        <a:pt x="1120" y="5"/>
                      </a:lnTo>
                      <a:lnTo>
                        <a:pt x="1120" y="3"/>
                      </a:lnTo>
                      <a:lnTo>
                        <a:pt x="1120" y="2"/>
                      </a:lnTo>
                      <a:lnTo>
                        <a:pt x="1121" y="1"/>
                      </a:lnTo>
                      <a:lnTo>
                        <a:pt x="1122" y="0"/>
                      </a:lnTo>
                      <a:lnTo>
                        <a:pt x="1124" y="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Line 309"/>
                <p:cNvSpPr>
                  <a:spLocks noChangeShapeType="1"/>
                </p:cNvSpPr>
                <p:nvPr/>
              </p:nvSpPr>
              <p:spPr bwMode="auto">
                <a:xfrm>
                  <a:off x="4961" y="2604"/>
                  <a:ext cx="1" cy="117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58" name="Freeform 310"/>
                <p:cNvSpPr>
                  <a:spLocks noEditPoints="1"/>
                </p:cNvSpPr>
                <p:nvPr/>
              </p:nvSpPr>
              <p:spPr bwMode="auto">
                <a:xfrm>
                  <a:off x="4292" y="2218"/>
                  <a:ext cx="8" cy="1150"/>
                </a:xfrm>
                <a:custGeom>
                  <a:avLst/>
                  <a:gdLst>
                    <a:gd name="T0" fmla="*/ 1 w 8"/>
                    <a:gd name="T1" fmla="*/ 28 h 1150"/>
                    <a:gd name="T2" fmla="*/ 6 w 8"/>
                    <a:gd name="T3" fmla="*/ 0 h 1150"/>
                    <a:gd name="T4" fmla="*/ 7 w 8"/>
                    <a:gd name="T5" fmla="*/ 78 h 1150"/>
                    <a:gd name="T6" fmla="*/ 1 w 8"/>
                    <a:gd name="T7" fmla="*/ 52 h 1150"/>
                    <a:gd name="T8" fmla="*/ 8 w 8"/>
                    <a:gd name="T9" fmla="*/ 53 h 1150"/>
                    <a:gd name="T10" fmla="*/ 1 w 8"/>
                    <a:gd name="T11" fmla="*/ 129 h 1150"/>
                    <a:gd name="T12" fmla="*/ 6 w 8"/>
                    <a:gd name="T13" fmla="*/ 101 h 1150"/>
                    <a:gd name="T14" fmla="*/ 7 w 8"/>
                    <a:gd name="T15" fmla="*/ 180 h 1150"/>
                    <a:gd name="T16" fmla="*/ 1 w 8"/>
                    <a:gd name="T17" fmla="*/ 155 h 1150"/>
                    <a:gd name="T18" fmla="*/ 8 w 8"/>
                    <a:gd name="T19" fmla="*/ 156 h 1150"/>
                    <a:gd name="T20" fmla="*/ 1 w 8"/>
                    <a:gd name="T21" fmla="*/ 232 h 1150"/>
                    <a:gd name="T22" fmla="*/ 6 w 8"/>
                    <a:gd name="T23" fmla="*/ 204 h 1150"/>
                    <a:gd name="T24" fmla="*/ 7 w 8"/>
                    <a:gd name="T25" fmla="*/ 282 h 1150"/>
                    <a:gd name="T26" fmla="*/ 1 w 8"/>
                    <a:gd name="T27" fmla="*/ 256 h 1150"/>
                    <a:gd name="T28" fmla="*/ 8 w 8"/>
                    <a:gd name="T29" fmla="*/ 257 h 1150"/>
                    <a:gd name="T30" fmla="*/ 1 w 8"/>
                    <a:gd name="T31" fmla="*/ 333 h 1150"/>
                    <a:gd name="T32" fmla="*/ 6 w 8"/>
                    <a:gd name="T33" fmla="*/ 305 h 1150"/>
                    <a:gd name="T34" fmla="*/ 7 w 8"/>
                    <a:gd name="T35" fmla="*/ 384 h 1150"/>
                    <a:gd name="T36" fmla="*/ 1 w 8"/>
                    <a:gd name="T37" fmla="*/ 359 h 1150"/>
                    <a:gd name="T38" fmla="*/ 8 w 8"/>
                    <a:gd name="T39" fmla="*/ 360 h 1150"/>
                    <a:gd name="T40" fmla="*/ 1 w 8"/>
                    <a:gd name="T41" fmla="*/ 436 h 1150"/>
                    <a:gd name="T42" fmla="*/ 6 w 8"/>
                    <a:gd name="T43" fmla="*/ 408 h 1150"/>
                    <a:gd name="T44" fmla="*/ 7 w 8"/>
                    <a:gd name="T45" fmla="*/ 486 h 1150"/>
                    <a:gd name="T46" fmla="*/ 1 w 8"/>
                    <a:gd name="T47" fmla="*/ 460 h 1150"/>
                    <a:gd name="T48" fmla="*/ 8 w 8"/>
                    <a:gd name="T49" fmla="*/ 461 h 1150"/>
                    <a:gd name="T50" fmla="*/ 1 w 8"/>
                    <a:gd name="T51" fmla="*/ 537 h 1150"/>
                    <a:gd name="T52" fmla="*/ 6 w 8"/>
                    <a:gd name="T53" fmla="*/ 509 h 1150"/>
                    <a:gd name="T54" fmla="*/ 7 w 8"/>
                    <a:gd name="T55" fmla="*/ 588 h 1150"/>
                    <a:gd name="T56" fmla="*/ 1 w 8"/>
                    <a:gd name="T57" fmla="*/ 563 h 1150"/>
                    <a:gd name="T58" fmla="*/ 8 w 8"/>
                    <a:gd name="T59" fmla="*/ 564 h 1150"/>
                    <a:gd name="T60" fmla="*/ 1 w 8"/>
                    <a:gd name="T61" fmla="*/ 640 h 1150"/>
                    <a:gd name="T62" fmla="*/ 6 w 8"/>
                    <a:gd name="T63" fmla="*/ 612 h 1150"/>
                    <a:gd name="T64" fmla="*/ 7 w 8"/>
                    <a:gd name="T65" fmla="*/ 690 h 1150"/>
                    <a:gd name="T66" fmla="*/ 1 w 8"/>
                    <a:gd name="T67" fmla="*/ 664 h 1150"/>
                    <a:gd name="T68" fmla="*/ 8 w 8"/>
                    <a:gd name="T69" fmla="*/ 665 h 1150"/>
                    <a:gd name="T70" fmla="*/ 1 w 8"/>
                    <a:gd name="T71" fmla="*/ 741 h 1150"/>
                    <a:gd name="T72" fmla="*/ 6 w 8"/>
                    <a:gd name="T73" fmla="*/ 713 h 1150"/>
                    <a:gd name="T74" fmla="*/ 7 w 8"/>
                    <a:gd name="T75" fmla="*/ 792 h 1150"/>
                    <a:gd name="T76" fmla="*/ 1 w 8"/>
                    <a:gd name="T77" fmla="*/ 767 h 1150"/>
                    <a:gd name="T78" fmla="*/ 8 w 8"/>
                    <a:gd name="T79" fmla="*/ 768 h 1150"/>
                    <a:gd name="T80" fmla="*/ 1 w 8"/>
                    <a:gd name="T81" fmla="*/ 844 h 1150"/>
                    <a:gd name="T82" fmla="*/ 6 w 8"/>
                    <a:gd name="T83" fmla="*/ 816 h 1150"/>
                    <a:gd name="T84" fmla="*/ 7 w 8"/>
                    <a:gd name="T85" fmla="*/ 894 h 1150"/>
                    <a:gd name="T86" fmla="*/ 1 w 8"/>
                    <a:gd name="T87" fmla="*/ 868 h 1150"/>
                    <a:gd name="T88" fmla="*/ 8 w 8"/>
                    <a:gd name="T89" fmla="*/ 869 h 1150"/>
                    <a:gd name="T90" fmla="*/ 1 w 8"/>
                    <a:gd name="T91" fmla="*/ 945 h 1150"/>
                    <a:gd name="T92" fmla="*/ 6 w 8"/>
                    <a:gd name="T93" fmla="*/ 917 h 1150"/>
                    <a:gd name="T94" fmla="*/ 7 w 8"/>
                    <a:gd name="T95" fmla="*/ 996 h 1150"/>
                    <a:gd name="T96" fmla="*/ 1 w 8"/>
                    <a:gd name="T97" fmla="*/ 971 h 1150"/>
                    <a:gd name="T98" fmla="*/ 8 w 8"/>
                    <a:gd name="T99" fmla="*/ 972 h 1150"/>
                    <a:gd name="T100" fmla="*/ 1 w 8"/>
                    <a:gd name="T101" fmla="*/ 1047 h 1150"/>
                    <a:gd name="T102" fmla="*/ 6 w 8"/>
                    <a:gd name="T103" fmla="*/ 1019 h 1150"/>
                    <a:gd name="T104" fmla="*/ 7 w 8"/>
                    <a:gd name="T105" fmla="*/ 1098 h 1150"/>
                    <a:gd name="T106" fmla="*/ 1 w 8"/>
                    <a:gd name="T107" fmla="*/ 1072 h 1150"/>
                    <a:gd name="T108" fmla="*/ 8 w 8"/>
                    <a:gd name="T109" fmla="*/ 1073 h 1150"/>
                    <a:gd name="T110" fmla="*/ 1 w 8"/>
                    <a:gd name="T111" fmla="*/ 1149 h 1150"/>
                    <a:gd name="T112" fmla="*/ 6 w 8"/>
                    <a:gd name="T113" fmla="*/ 1121 h 11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 h="1150">
                      <a:moveTo>
                        <a:pt x="8" y="3"/>
                      </a:moveTo>
                      <a:lnTo>
                        <a:pt x="8" y="24"/>
                      </a:lnTo>
                      <a:lnTo>
                        <a:pt x="7" y="27"/>
                      </a:lnTo>
                      <a:lnTo>
                        <a:pt x="7" y="28"/>
                      </a:lnTo>
                      <a:lnTo>
                        <a:pt x="6" y="28"/>
                      </a:lnTo>
                      <a:lnTo>
                        <a:pt x="3" y="29"/>
                      </a:lnTo>
                      <a:lnTo>
                        <a:pt x="2" y="28"/>
                      </a:lnTo>
                      <a:lnTo>
                        <a:pt x="1" y="28"/>
                      </a:lnTo>
                      <a:lnTo>
                        <a:pt x="1" y="27"/>
                      </a:lnTo>
                      <a:lnTo>
                        <a:pt x="0" y="24"/>
                      </a:lnTo>
                      <a:lnTo>
                        <a:pt x="0" y="3"/>
                      </a:lnTo>
                      <a:lnTo>
                        <a:pt x="1" y="1"/>
                      </a:lnTo>
                      <a:lnTo>
                        <a:pt x="1" y="0"/>
                      </a:lnTo>
                      <a:lnTo>
                        <a:pt x="2" y="0"/>
                      </a:lnTo>
                      <a:lnTo>
                        <a:pt x="3" y="0"/>
                      </a:lnTo>
                      <a:lnTo>
                        <a:pt x="6" y="0"/>
                      </a:lnTo>
                      <a:lnTo>
                        <a:pt x="7" y="0"/>
                      </a:lnTo>
                      <a:lnTo>
                        <a:pt x="7" y="1"/>
                      </a:lnTo>
                      <a:lnTo>
                        <a:pt x="8" y="3"/>
                      </a:lnTo>
                      <a:close/>
                      <a:moveTo>
                        <a:pt x="8" y="53"/>
                      </a:moveTo>
                      <a:lnTo>
                        <a:pt x="8" y="76"/>
                      </a:lnTo>
                      <a:lnTo>
                        <a:pt x="7" y="77"/>
                      </a:lnTo>
                      <a:lnTo>
                        <a:pt x="7" y="78"/>
                      </a:lnTo>
                      <a:lnTo>
                        <a:pt x="6" y="79"/>
                      </a:lnTo>
                      <a:lnTo>
                        <a:pt x="3" y="79"/>
                      </a:lnTo>
                      <a:lnTo>
                        <a:pt x="2" y="79"/>
                      </a:lnTo>
                      <a:lnTo>
                        <a:pt x="1" y="78"/>
                      </a:lnTo>
                      <a:lnTo>
                        <a:pt x="1" y="77"/>
                      </a:lnTo>
                      <a:lnTo>
                        <a:pt x="0" y="76"/>
                      </a:lnTo>
                      <a:lnTo>
                        <a:pt x="0" y="53"/>
                      </a:lnTo>
                      <a:lnTo>
                        <a:pt x="1" y="52"/>
                      </a:lnTo>
                      <a:lnTo>
                        <a:pt x="1" y="51"/>
                      </a:lnTo>
                      <a:lnTo>
                        <a:pt x="2" y="51"/>
                      </a:lnTo>
                      <a:lnTo>
                        <a:pt x="3" y="50"/>
                      </a:lnTo>
                      <a:lnTo>
                        <a:pt x="6" y="51"/>
                      </a:lnTo>
                      <a:lnTo>
                        <a:pt x="7" y="51"/>
                      </a:lnTo>
                      <a:lnTo>
                        <a:pt x="7" y="52"/>
                      </a:lnTo>
                      <a:lnTo>
                        <a:pt x="8" y="53"/>
                      </a:lnTo>
                      <a:close/>
                      <a:moveTo>
                        <a:pt x="8" y="105"/>
                      </a:moveTo>
                      <a:lnTo>
                        <a:pt x="8" y="127"/>
                      </a:lnTo>
                      <a:lnTo>
                        <a:pt x="7" y="128"/>
                      </a:lnTo>
                      <a:lnTo>
                        <a:pt x="7" y="129"/>
                      </a:lnTo>
                      <a:lnTo>
                        <a:pt x="6" y="130"/>
                      </a:lnTo>
                      <a:lnTo>
                        <a:pt x="3" y="130"/>
                      </a:lnTo>
                      <a:lnTo>
                        <a:pt x="2" y="130"/>
                      </a:lnTo>
                      <a:lnTo>
                        <a:pt x="1" y="129"/>
                      </a:lnTo>
                      <a:lnTo>
                        <a:pt x="1" y="128"/>
                      </a:lnTo>
                      <a:lnTo>
                        <a:pt x="0" y="127"/>
                      </a:lnTo>
                      <a:lnTo>
                        <a:pt x="0" y="105"/>
                      </a:lnTo>
                      <a:lnTo>
                        <a:pt x="1" y="104"/>
                      </a:lnTo>
                      <a:lnTo>
                        <a:pt x="1" y="102"/>
                      </a:lnTo>
                      <a:lnTo>
                        <a:pt x="2" y="101"/>
                      </a:lnTo>
                      <a:lnTo>
                        <a:pt x="3" y="101"/>
                      </a:lnTo>
                      <a:lnTo>
                        <a:pt x="6" y="101"/>
                      </a:lnTo>
                      <a:lnTo>
                        <a:pt x="7" y="102"/>
                      </a:lnTo>
                      <a:lnTo>
                        <a:pt x="7" y="104"/>
                      </a:lnTo>
                      <a:lnTo>
                        <a:pt x="8" y="105"/>
                      </a:lnTo>
                      <a:close/>
                      <a:moveTo>
                        <a:pt x="8" y="156"/>
                      </a:moveTo>
                      <a:lnTo>
                        <a:pt x="8" y="178"/>
                      </a:lnTo>
                      <a:lnTo>
                        <a:pt x="7" y="179"/>
                      </a:lnTo>
                      <a:lnTo>
                        <a:pt x="7" y="180"/>
                      </a:lnTo>
                      <a:lnTo>
                        <a:pt x="6" y="182"/>
                      </a:lnTo>
                      <a:lnTo>
                        <a:pt x="3" y="182"/>
                      </a:lnTo>
                      <a:lnTo>
                        <a:pt x="2" y="182"/>
                      </a:lnTo>
                      <a:lnTo>
                        <a:pt x="1" y="180"/>
                      </a:lnTo>
                      <a:lnTo>
                        <a:pt x="1" y="179"/>
                      </a:lnTo>
                      <a:lnTo>
                        <a:pt x="0" y="178"/>
                      </a:lnTo>
                      <a:lnTo>
                        <a:pt x="0" y="156"/>
                      </a:lnTo>
                      <a:lnTo>
                        <a:pt x="1" y="155"/>
                      </a:lnTo>
                      <a:lnTo>
                        <a:pt x="1" y="154"/>
                      </a:lnTo>
                      <a:lnTo>
                        <a:pt x="2" y="152"/>
                      </a:lnTo>
                      <a:lnTo>
                        <a:pt x="3" y="152"/>
                      </a:lnTo>
                      <a:lnTo>
                        <a:pt x="6" y="152"/>
                      </a:lnTo>
                      <a:lnTo>
                        <a:pt x="7" y="154"/>
                      </a:lnTo>
                      <a:lnTo>
                        <a:pt x="7" y="155"/>
                      </a:lnTo>
                      <a:lnTo>
                        <a:pt x="8" y="156"/>
                      </a:lnTo>
                      <a:close/>
                      <a:moveTo>
                        <a:pt x="8" y="207"/>
                      </a:moveTo>
                      <a:lnTo>
                        <a:pt x="8" y="228"/>
                      </a:lnTo>
                      <a:lnTo>
                        <a:pt x="7" y="231"/>
                      </a:lnTo>
                      <a:lnTo>
                        <a:pt x="7" y="232"/>
                      </a:lnTo>
                      <a:lnTo>
                        <a:pt x="6" y="232"/>
                      </a:lnTo>
                      <a:lnTo>
                        <a:pt x="3" y="233"/>
                      </a:lnTo>
                      <a:lnTo>
                        <a:pt x="2" y="232"/>
                      </a:lnTo>
                      <a:lnTo>
                        <a:pt x="1" y="232"/>
                      </a:lnTo>
                      <a:lnTo>
                        <a:pt x="1" y="231"/>
                      </a:lnTo>
                      <a:lnTo>
                        <a:pt x="0" y="228"/>
                      </a:lnTo>
                      <a:lnTo>
                        <a:pt x="0" y="207"/>
                      </a:lnTo>
                      <a:lnTo>
                        <a:pt x="1" y="205"/>
                      </a:lnTo>
                      <a:lnTo>
                        <a:pt x="1" y="204"/>
                      </a:lnTo>
                      <a:lnTo>
                        <a:pt x="2" y="204"/>
                      </a:lnTo>
                      <a:lnTo>
                        <a:pt x="3" y="204"/>
                      </a:lnTo>
                      <a:lnTo>
                        <a:pt x="6" y="204"/>
                      </a:lnTo>
                      <a:lnTo>
                        <a:pt x="7" y="204"/>
                      </a:lnTo>
                      <a:lnTo>
                        <a:pt x="7" y="205"/>
                      </a:lnTo>
                      <a:lnTo>
                        <a:pt x="8" y="207"/>
                      </a:lnTo>
                      <a:close/>
                      <a:moveTo>
                        <a:pt x="8" y="257"/>
                      </a:moveTo>
                      <a:lnTo>
                        <a:pt x="8" y="279"/>
                      </a:lnTo>
                      <a:lnTo>
                        <a:pt x="7" y="281"/>
                      </a:lnTo>
                      <a:lnTo>
                        <a:pt x="7" y="282"/>
                      </a:lnTo>
                      <a:lnTo>
                        <a:pt x="6" y="283"/>
                      </a:lnTo>
                      <a:lnTo>
                        <a:pt x="3" y="283"/>
                      </a:lnTo>
                      <a:lnTo>
                        <a:pt x="2" y="283"/>
                      </a:lnTo>
                      <a:lnTo>
                        <a:pt x="1" y="282"/>
                      </a:lnTo>
                      <a:lnTo>
                        <a:pt x="1" y="281"/>
                      </a:lnTo>
                      <a:lnTo>
                        <a:pt x="0" y="279"/>
                      </a:lnTo>
                      <a:lnTo>
                        <a:pt x="0" y="257"/>
                      </a:lnTo>
                      <a:lnTo>
                        <a:pt x="1" y="256"/>
                      </a:lnTo>
                      <a:lnTo>
                        <a:pt x="1" y="255"/>
                      </a:lnTo>
                      <a:lnTo>
                        <a:pt x="2" y="255"/>
                      </a:lnTo>
                      <a:lnTo>
                        <a:pt x="3" y="254"/>
                      </a:lnTo>
                      <a:lnTo>
                        <a:pt x="6" y="255"/>
                      </a:lnTo>
                      <a:lnTo>
                        <a:pt x="7" y="255"/>
                      </a:lnTo>
                      <a:lnTo>
                        <a:pt x="7" y="256"/>
                      </a:lnTo>
                      <a:lnTo>
                        <a:pt x="8" y="257"/>
                      </a:lnTo>
                      <a:close/>
                      <a:moveTo>
                        <a:pt x="8" y="309"/>
                      </a:moveTo>
                      <a:lnTo>
                        <a:pt x="8" y="331"/>
                      </a:lnTo>
                      <a:lnTo>
                        <a:pt x="7" y="332"/>
                      </a:lnTo>
                      <a:lnTo>
                        <a:pt x="7" y="333"/>
                      </a:lnTo>
                      <a:lnTo>
                        <a:pt x="6" y="334"/>
                      </a:lnTo>
                      <a:lnTo>
                        <a:pt x="3" y="334"/>
                      </a:lnTo>
                      <a:lnTo>
                        <a:pt x="2" y="334"/>
                      </a:lnTo>
                      <a:lnTo>
                        <a:pt x="1" y="333"/>
                      </a:lnTo>
                      <a:lnTo>
                        <a:pt x="1" y="332"/>
                      </a:lnTo>
                      <a:lnTo>
                        <a:pt x="0" y="331"/>
                      </a:lnTo>
                      <a:lnTo>
                        <a:pt x="0" y="309"/>
                      </a:lnTo>
                      <a:lnTo>
                        <a:pt x="1" y="307"/>
                      </a:lnTo>
                      <a:lnTo>
                        <a:pt x="1" y="306"/>
                      </a:lnTo>
                      <a:lnTo>
                        <a:pt x="2" y="305"/>
                      </a:lnTo>
                      <a:lnTo>
                        <a:pt x="3" y="305"/>
                      </a:lnTo>
                      <a:lnTo>
                        <a:pt x="6" y="305"/>
                      </a:lnTo>
                      <a:lnTo>
                        <a:pt x="7" y="306"/>
                      </a:lnTo>
                      <a:lnTo>
                        <a:pt x="7" y="307"/>
                      </a:lnTo>
                      <a:lnTo>
                        <a:pt x="8" y="309"/>
                      </a:lnTo>
                      <a:close/>
                      <a:moveTo>
                        <a:pt x="8" y="360"/>
                      </a:moveTo>
                      <a:lnTo>
                        <a:pt x="8" y="382"/>
                      </a:lnTo>
                      <a:lnTo>
                        <a:pt x="7" y="383"/>
                      </a:lnTo>
                      <a:lnTo>
                        <a:pt x="7" y="384"/>
                      </a:lnTo>
                      <a:lnTo>
                        <a:pt x="6" y="386"/>
                      </a:lnTo>
                      <a:lnTo>
                        <a:pt x="3" y="386"/>
                      </a:lnTo>
                      <a:lnTo>
                        <a:pt x="2" y="386"/>
                      </a:lnTo>
                      <a:lnTo>
                        <a:pt x="1" y="384"/>
                      </a:lnTo>
                      <a:lnTo>
                        <a:pt x="1" y="383"/>
                      </a:lnTo>
                      <a:lnTo>
                        <a:pt x="0" y="382"/>
                      </a:lnTo>
                      <a:lnTo>
                        <a:pt x="0" y="360"/>
                      </a:lnTo>
                      <a:lnTo>
                        <a:pt x="1" y="359"/>
                      </a:lnTo>
                      <a:lnTo>
                        <a:pt x="1" y="358"/>
                      </a:lnTo>
                      <a:lnTo>
                        <a:pt x="2" y="356"/>
                      </a:lnTo>
                      <a:lnTo>
                        <a:pt x="3" y="356"/>
                      </a:lnTo>
                      <a:lnTo>
                        <a:pt x="6" y="356"/>
                      </a:lnTo>
                      <a:lnTo>
                        <a:pt x="7" y="358"/>
                      </a:lnTo>
                      <a:lnTo>
                        <a:pt x="7" y="359"/>
                      </a:lnTo>
                      <a:lnTo>
                        <a:pt x="8" y="360"/>
                      </a:lnTo>
                      <a:close/>
                      <a:moveTo>
                        <a:pt x="8" y="411"/>
                      </a:moveTo>
                      <a:lnTo>
                        <a:pt x="8" y="432"/>
                      </a:lnTo>
                      <a:lnTo>
                        <a:pt x="7" y="434"/>
                      </a:lnTo>
                      <a:lnTo>
                        <a:pt x="7" y="436"/>
                      </a:lnTo>
                      <a:lnTo>
                        <a:pt x="6" y="436"/>
                      </a:lnTo>
                      <a:lnTo>
                        <a:pt x="3" y="437"/>
                      </a:lnTo>
                      <a:lnTo>
                        <a:pt x="2" y="436"/>
                      </a:lnTo>
                      <a:lnTo>
                        <a:pt x="1" y="436"/>
                      </a:lnTo>
                      <a:lnTo>
                        <a:pt x="1" y="434"/>
                      </a:lnTo>
                      <a:lnTo>
                        <a:pt x="0" y="432"/>
                      </a:lnTo>
                      <a:lnTo>
                        <a:pt x="0" y="411"/>
                      </a:lnTo>
                      <a:lnTo>
                        <a:pt x="1" y="409"/>
                      </a:lnTo>
                      <a:lnTo>
                        <a:pt x="1" y="408"/>
                      </a:lnTo>
                      <a:lnTo>
                        <a:pt x="2" y="408"/>
                      </a:lnTo>
                      <a:lnTo>
                        <a:pt x="3" y="408"/>
                      </a:lnTo>
                      <a:lnTo>
                        <a:pt x="6" y="408"/>
                      </a:lnTo>
                      <a:lnTo>
                        <a:pt x="7" y="408"/>
                      </a:lnTo>
                      <a:lnTo>
                        <a:pt x="7" y="409"/>
                      </a:lnTo>
                      <a:lnTo>
                        <a:pt x="8" y="411"/>
                      </a:lnTo>
                      <a:close/>
                      <a:moveTo>
                        <a:pt x="8" y="461"/>
                      </a:moveTo>
                      <a:lnTo>
                        <a:pt x="8" y="483"/>
                      </a:lnTo>
                      <a:lnTo>
                        <a:pt x="7" y="485"/>
                      </a:lnTo>
                      <a:lnTo>
                        <a:pt x="7" y="486"/>
                      </a:lnTo>
                      <a:lnTo>
                        <a:pt x="6" y="487"/>
                      </a:lnTo>
                      <a:lnTo>
                        <a:pt x="3" y="487"/>
                      </a:lnTo>
                      <a:lnTo>
                        <a:pt x="2" y="487"/>
                      </a:lnTo>
                      <a:lnTo>
                        <a:pt x="1" y="486"/>
                      </a:lnTo>
                      <a:lnTo>
                        <a:pt x="1" y="485"/>
                      </a:lnTo>
                      <a:lnTo>
                        <a:pt x="0" y="483"/>
                      </a:lnTo>
                      <a:lnTo>
                        <a:pt x="0" y="461"/>
                      </a:lnTo>
                      <a:lnTo>
                        <a:pt x="1" y="460"/>
                      </a:lnTo>
                      <a:lnTo>
                        <a:pt x="1" y="459"/>
                      </a:lnTo>
                      <a:lnTo>
                        <a:pt x="2" y="459"/>
                      </a:lnTo>
                      <a:lnTo>
                        <a:pt x="3" y="458"/>
                      </a:lnTo>
                      <a:lnTo>
                        <a:pt x="6" y="459"/>
                      </a:lnTo>
                      <a:lnTo>
                        <a:pt x="7" y="459"/>
                      </a:lnTo>
                      <a:lnTo>
                        <a:pt x="7" y="460"/>
                      </a:lnTo>
                      <a:lnTo>
                        <a:pt x="8" y="461"/>
                      </a:lnTo>
                      <a:close/>
                      <a:moveTo>
                        <a:pt x="8" y="513"/>
                      </a:moveTo>
                      <a:lnTo>
                        <a:pt x="8" y="535"/>
                      </a:lnTo>
                      <a:lnTo>
                        <a:pt x="7" y="536"/>
                      </a:lnTo>
                      <a:lnTo>
                        <a:pt x="7" y="537"/>
                      </a:lnTo>
                      <a:lnTo>
                        <a:pt x="6" y="538"/>
                      </a:lnTo>
                      <a:lnTo>
                        <a:pt x="3" y="538"/>
                      </a:lnTo>
                      <a:lnTo>
                        <a:pt x="2" y="538"/>
                      </a:lnTo>
                      <a:lnTo>
                        <a:pt x="1" y="537"/>
                      </a:lnTo>
                      <a:lnTo>
                        <a:pt x="1" y="536"/>
                      </a:lnTo>
                      <a:lnTo>
                        <a:pt x="0" y="535"/>
                      </a:lnTo>
                      <a:lnTo>
                        <a:pt x="0" y="513"/>
                      </a:lnTo>
                      <a:lnTo>
                        <a:pt x="1" y="511"/>
                      </a:lnTo>
                      <a:lnTo>
                        <a:pt x="1" y="510"/>
                      </a:lnTo>
                      <a:lnTo>
                        <a:pt x="2" y="509"/>
                      </a:lnTo>
                      <a:lnTo>
                        <a:pt x="3" y="509"/>
                      </a:lnTo>
                      <a:lnTo>
                        <a:pt x="6" y="509"/>
                      </a:lnTo>
                      <a:lnTo>
                        <a:pt x="7" y="510"/>
                      </a:lnTo>
                      <a:lnTo>
                        <a:pt x="7" y="511"/>
                      </a:lnTo>
                      <a:lnTo>
                        <a:pt x="8" y="513"/>
                      </a:lnTo>
                      <a:close/>
                      <a:moveTo>
                        <a:pt x="8" y="564"/>
                      </a:moveTo>
                      <a:lnTo>
                        <a:pt x="8" y="586"/>
                      </a:lnTo>
                      <a:lnTo>
                        <a:pt x="7" y="587"/>
                      </a:lnTo>
                      <a:lnTo>
                        <a:pt x="7" y="588"/>
                      </a:lnTo>
                      <a:lnTo>
                        <a:pt x="6" y="589"/>
                      </a:lnTo>
                      <a:lnTo>
                        <a:pt x="3" y="589"/>
                      </a:lnTo>
                      <a:lnTo>
                        <a:pt x="2" y="589"/>
                      </a:lnTo>
                      <a:lnTo>
                        <a:pt x="1" y="588"/>
                      </a:lnTo>
                      <a:lnTo>
                        <a:pt x="1" y="587"/>
                      </a:lnTo>
                      <a:lnTo>
                        <a:pt x="0" y="586"/>
                      </a:lnTo>
                      <a:lnTo>
                        <a:pt x="0" y="564"/>
                      </a:lnTo>
                      <a:lnTo>
                        <a:pt x="1" y="563"/>
                      </a:lnTo>
                      <a:lnTo>
                        <a:pt x="1" y="562"/>
                      </a:lnTo>
                      <a:lnTo>
                        <a:pt x="2" y="560"/>
                      </a:lnTo>
                      <a:lnTo>
                        <a:pt x="3" y="560"/>
                      </a:lnTo>
                      <a:lnTo>
                        <a:pt x="6" y="560"/>
                      </a:lnTo>
                      <a:lnTo>
                        <a:pt x="7" y="562"/>
                      </a:lnTo>
                      <a:lnTo>
                        <a:pt x="7" y="563"/>
                      </a:lnTo>
                      <a:lnTo>
                        <a:pt x="8" y="564"/>
                      </a:lnTo>
                      <a:close/>
                      <a:moveTo>
                        <a:pt x="8" y="615"/>
                      </a:moveTo>
                      <a:lnTo>
                        <a:pt x="8" y="636"/>
                      </a:lnTo>
                      <a:lnTo>
                        <a:pt x="7" y="638"/>
                      </a:lnTo>
                      <a:lnTo>
                        <a:pt x="7" y="640"/>
                      </a:lnTo>
                      <a:lnTo>
                        <a:pt x="6" y="640"/>
                      </a:lnTo>
                      <a:lnTo>
                        <a:pt x="3" y="641"/>
                      </a:lnTo>
                      <a:lnTo>
                        <a:pt x="2" y="640"/>
                      </a:lnTo>
                      <a:lnTo>
                        <a:pt x="1" y="640"/>
                      </a:lnTo>
                      <a:lnTo>
                        <a:pt x="1" y="638"/>
                      </a:lnTo>
                      <a:lnTo>
                        <a:pt x="0" y="636"/>
                      </a:lnTo>
                      <a:lnTo>
                        <a:pt x="0" y="615"/>
                      </a:lnTo>
                      <a:lnTo>
                        <a:pt x="1" y="613"/>
                      </a:lnTo>
                      <a:lnTo>
                        <a:pt x="1" y="612"/>
                      </a:lnTo>
                      <a:lnTo>
                        <a:pt x="2" y="612"/>
                      </a:lnTo>
                      <a:lnTo>
                        <a:pt x="3" y="612"/>
                      </a:lnTo>
                      <a:lnTo>
                        <a:pt x="6" y="612"/>
                      </a:lnTo>
                      <a:lnTo>
                        <a:pt x="7" y="612"/>
                      </a:lnTo>
                      <a:lnTo>
                        <a:pt x="7" y="613"/>
                      </a:lnTo>
                      <a:lnTo>
                        <a:pt x="8" y="615"/>
                      </a:lnTo>
                      <a:close/>
                      <a:moveTo>
                        <a:pt x="8" y="665"/>
                      </a:moveTo>
                      <a:lnTo>
                        <a:pt x="8" y="687"/>
                      </a:lnTo>
                      <a:lnTo>
                        <a:pt x="7" y="689"/>
                      </a:lnTo>
                      <a:lnTo>
                        <a:pt x="7" y="690"/>
                      </a:lnTo>
                      <a:lnTo>
                        <a:pt x="6" y="691"/>
                      </a:lnTo>
                      <a:lnTo>
                        <a:pt x="3" y="691"/>
                      </a:lnTo>
                      <a:lnTo>
                        <a:pt x="2" y="691"/>
                      </a:lnTo>
                      <a:lnTo>
                        <a:pt x="1" y="690"/>
                      </a:lnTo>
                      <a:lnTo>
                        <a:pt x="1" y="689"/>
                      </a:lnTo>
                      <a:lnTo>
                        <a:pt x="0" y="687"/>
                      </a:lnTo>
                      <a:lnTo>
                        <a:pt x="0" y="665"/>
                      </a:lnTo>
                      <a:lnTo>
                        <a:pt x="1" y="664"/>
                      </a:lnTo>
                      <a:lnTo>
                        <a:pt x="1" y="663"/>
                      </a:lnTo>
                      <a:lnTo>
                        <a:pt x="2" y="663"/>
                      </a:lnTo>
                      <a:lnTo>
                        <a:pt x="3" y="662"/>
                      </a:lnTo>
                      <a:lnTo>
                        <a:pt x="6" y="663"/>
                      </a:lnTo>
                      <a:lnTo>
                        <a:pt x="7" y="663"/>
                      </a:lnTo>
                      <a:lnTo>
                        <a:pt x="7" y="664"/>
                      </a:lnTo>
                      <a:lnTo>
                        <a:pt x="8" y="665"/>
                      </a:lnTo>
                      <a:close/>
                      <a:moveTo>
                        <a:pt x="8" y="716"/>
                      </a:moveTo>
                      <a:lnTo>
                        <a:pt x="8" y="739"/>
                      </a:lnTo>
                      <a:lnTo>
                        <a:pt x="7" y="740"/>
                      </a:lnTo>
                      <a:lnTo>
                        <a:pt x="7" y="741"/>
                      </a:lnTo>
                      <a:lnTo>
                        <a:pt x="6" y="742"/>
                      </a:lnTo>
                      <a:lnTo>
                        <a:pt x="3" y="742"/>
                      </a:lnTo>
                      <a:lnTo>
                        <a:pt x="2" y="742"/>
                      </a:lnTo>
                      <a:lnTo>
                        <a:pt x="1" y="741"/>
                      </a:lnTo>
                      <a:lnTo>
                        <a:pt x="1" y="740"/>
                      </a:lnTo>
                      <a:lnTo>
                        <a:pt x="0" y="739"/>
                      </a:lnTo>
                      <a:lnTo>
                        <a:pt x="0" y="716"/>
                      </a:lnTo>
                      <a:lnTo>
                        <a:pt x="1" y="715"/>
                      </a:lnTo>
                      <a:lnTo>
                        <a:pt x="1" y="714"/>
                      </a:lnTo>
                      <a:lnTo>
                        <a:pt x="2" y="713"/>
                      </a:lnTo>
                      <a:lnTo>
                        <a:pt x="3" y="713"/>
                      </a:lnTo>
                      <a:lnTo>
                        <a:pt x="6" y="713"/>
                      </a:lnTo>
                      <a:lnTo>
                        <a:pt x="7" y="714"/>
                      </a:lnTo>
                      <a:lnTo>
                        <a:pt x="7" y="715"/>
                      </a:lnTo>
                      <a:lnTo>
                        <a:pt x="8" y="716"/>
                      </a:lnTo>
                      <a:close/>
                      <a:moveTo>
                        <a:pt x="8" y="768"/>
                      </a:moveTo>
                      <a:lnTo>
                        <a:pt x="8" y="790"/>
                      </a:lnTo>
                      <a:lnTo>
                        <a:pt x="7" y="791"/>
                      </a:lnTo>
                      <a:lnTo>
                        <a:pt x="7" y="792"/>
                      </a:lnTo>
                      <a:lnTo>
                        <a:pt x="6" y="793"/>
                      </a:lnTo>
                      <a:lnTo>
                        <a:pt x="3" y="793"/>
                      </a:lnTo>
                      <a:lnTo>
                        <a:pt x="2" y="793"/>
                      </a:lnTo>
                      <a:lnTo>
                        <a:pt x="1" y="792"/>
                      </a:lnTo>
                      <a:lnTo>
                        <a:pt x="1" y="791"/>
                      </a:lnTo>
                      <a:lnTo>
                        <a:pt x="0" y="790"/>
                      </a:lnTo>
                      <a:lnTo>
                        <a:pt x="0" y="768"/>
                      </a:lnTo>
                      <a:lnTo>
                        <a:pt x="1" y="767"/>
                      </a:lnTo>
                      <a:lnTo>
                        <a:pt x="1" y="765"/>
                      </a:lnTo>
                      <a:lnTo>
                        <a:pt x="2" y="764"/>
                      </a:lnTo>
                      <a:lnTo>
                        <a:pt x="3" y="764"/>
                      </a:lnTo>
                      <a:lnTo>
                        <a:pt x="6" y="764"/>
                      </a:lnTo>
                      <a:lnTo>
                        <a:pt x="7" y="765"/>
                      </a:lnTo>
                      <a:lnTo>
                        <a:pt x="7" y="767"/>
                      </a:lnTo>
                      <a:lnTo>
                        <a:pt x="8" y="768"/>
                      </a:lnTo>
                      <a:close/>
                      <a:moveTo>
                        <a:pt x="8" y="819"/>
                      </a:moveTo>
                      <a:lnTo>
                        <a:pt x="8" y="840"/>
                      </a:lnTo>
                      <a:lnTo>
                        <a:pt x="7" y="842"/>
                      </a:lnTo>
                      <a:lnTo>
                        <a:pt x="7" y="844"/>
                      </a:lnTo>
                      <a:lnTo>
                        <a:pt x="6" y="844"/>
                      </a:lnTo>
                      <a:lnTo>
                        <a:pt x="3" y="845"/>
                      </a:lnTo>
                      <a:lnTo>
                        <a:pt x="2" y="844"/>
                      </a:lnTo>
                      <a:lnTo>
                        <a:pt x="1" y="844"/>
                      </a:lnTo>
                      <a:lnTo>
                        <a:pt x="1" y="842"/>
                      </a:lnTo>
                      <a:lnTo>
                        <a:pt x="0" y="840"/>
                      </a:lnTo>
                      <a:lnTo>
                        <a:pt x="0" y="819"/>
                      </a:lnTo>
                      <a:lnTo>
                        <a:pt x="1" y="817"/>
                      </a:lnTo>
                      <a:lnTo>
                        <a:pt x="1" y="816"/>
                      </a:lnTo>
                      <a:lnTo>
                        <a:pt x="2" y="816"/>
                      </a:lnTo>
                      <a:lnTo>
                        <a:pt x="3" y="816"/>
                      </a:lnTo>
                      <a:lnTo>
                        <a:pt x="6" y="816"/>
                      </a:lnTo>
                      <a:lnTo>
                        <a:pt x="7" y="816"/>
                      </a:lnTo>
                      <a:lnTo>
                        <a:pt x="7" y="817"/>
                      </a:lnTo>
                      <a:lnTo>
                        <a:pt x="8" y="819"/>
                      </a:lnTo>
                      <a:close/>
                      <a:moveTo>
                        <a:pt x="8" y="869"/>
                      </a:moveTo>
                      <a:lnTo>
                        <a:pt x="8" y="891"/>
                      </a:lnTo>
                      <a:lnTo>
                        <a:pt x="7" y="892"/>
                      </a:lnTo>
                      <a:lnTo>
                        <a:pt x="7" y="894"/>
                      </a:lnTo>
                      <a:lnTo>
                        <a:pt x="6" y="895"/>
                      </a:lnTo>
                      <a:lnTo>
                        <a:pt x="3" y="895"/>
                      </a:lnTo>
                      <a:lnTo>
                        <a:pt x="2" y="895"/>
                      </a:lnTo>
                      <a:lnTo>
                        <a:pt x="1" y="894"/>
                      </a:lnTo>
                      <a:lnTo>
                        <a:pt x="1" y="892"/>
                      </a:lnTo>
                      <a:lnTo>
                        <a:pt x="0" y="891"/>
                      </a:lnTo>
                      <a:lnTo>
                        <a:pt x="0" y="869"/>
                      </a:lnTo>
                      <a:lnTo>
                        <a:pt x="1" y="868"/>
                      </a:lnTo>
                      <a:lnTo>
                        <a:pt x="1" y="867"/>
                      </a:lnTo>
                      <a:lnTo>
                        <a:pt x="2" y="867"/>
                      </a:lnTo>
                      <a:lnTo>
                        <a:pt x="3" y="866"/>
                      </a:lnTo>
                      <a:lnTo>
                        <a:pt x="6" y="867"/>
                      </a:lnTo>
                      <a:lnTo>
                        <a:pt x="7" y="867"/>
                      </a:lnTo>
                      <a:lnTo>
                        <a:pt x="7" y="868"/>
                      </a:lnTo>
                      <a:lnTo>
                        <a:pt x="8" y="869"/>
                      </a:lnTo>
                      <a:close/>
                      <a:moveTo>
                        <a:pt x="8" y="920"/>
                      </a:moveTo>
                      <a:lnTo>
                        <a:pt x="8" y="943"/>
                      </a:lnTo>
                      <a:lnTo>
                        <a:pt x="7" y="944"/>
                      </a:lnTo>
                      <a:lnTo>
                        <a:pt x="7" y="945"/>
                      </a:lnTo>
                      <a:lnTo>
                        <a:pt x="6" y="946"/>
                      </a:lnTo>
                      <a:lnTo>
                        <a:pt x="3" y="946"/>
                      </a:lnTo>
                      <a:lnTo>
                        <a:pt x="2" y="946"/>
                      </a:lnTo>
                      <a:lnTo>
                        <a:pt x="1" y="945"/>
                      </a:lnTo>
                      <a:lnTo>
                        <a:pt x="1" y="944"/>
                      </a:lnTo>
                      <a:lnTo>
                        <a:pt x="0" y="943"/>
                      </a:lnTo>
                      <a:lnTo>
                        <a:pt x="0" y="920"/>
                      </a:lnTo>
                      <a:lnTo>
                        <a:pt x="1" y="919"/>
                      </a:lnTo>
                      <a:lnTo>
                        <a:pt x="1" y="918"/>
                      </a:lnTo>
                      <a:lnTo>
                        <a:pt x="2" y="917"/>
                      </a:lnTo>
                      <a:lnTo>
                        <a:pt x="3" y="917"/>
                      </a:lnTo>
                      <a:lnTo>
                        <a:pt x="6" y="917"/>
                      </a:lnTo>
                      <a:lnTo>
                        <a:pt x="7" y="918"/>
                      </a:lnTo>
                      <a:lnTo>
                        <a:pt x="7" y="919"/>
                      </a:lnTo>
                      <a:lnTo>
                        <a:pt x="8" y="920"/>
                      </a:lnTo>
                      <a:close/>
                      <a:moveTo>
                        <a:pt x="8" y="972"/>
                      </a:moveTo>
                      <a:lnTo>
                        <a:pt x="8" y="994"/>
                      </a:lnTo>
                      <a:lnTo>
                        <a:pt x="7" y="995"/>
                      </a:lnTo>
                      <a:lnTo>
                        <a:pt x="7" y="996"/>
                      </a:lnTo>
                      <a:lnTo>
                        <a:pt x="6" y="997"/>
                      </a:lnTo>
                      <a:lnTo>
                        <a:pt x="3" y="997"/>
                      </a:lnTo>
                      <a:lnTo>
                        <a:pt x="2" y="997"/>
                      </a:lnTo>
                      <a:lnTo>
                        <a:pt x="1" y="996"/>
                      </a:lnTo>
                      <a:lnTo>
                        <a:pt x="1" y="995"/>
                      </a:lnTo>
                      <a:lnTo>
                        <a:pt x="0" y="994"/>
                      </a:lnTo>
                      <a:lnTo>
                        <a:pt x="0" y="972"/>
                      </a:lnTo>
                      <a:lnTo>
                        <a:pt x="1" y="971"/>
                      </a:lnTo>
                      <a:lnTo>
                        <a:pt x="1" y="969"/>
                      </a:lnTo>
                      <a:lnTo>
                        <a:pt x="2" y="968"/>
                      </a:lnTo>
                      <a:lnTo>
                        <a:pt x="3" y="968"/>
                      </a:lnTo>
                      <a:lnTo>
                        <a:pt x="6" y="968"/>
                      </a:lnTo>
                      <a:lnTo>
                        <a:pt x="7" y="969"/>
                      </a:lnTo>
                      <a:lnTo>
                        <a:pt x="7" y="971"/>
                      </a:lnTo>
                      <a:lnTo>
                        <a:pt x="8" y="972"/>
                      </a:lnTo>
                      <a:close/>
                      <a:moveTo>
                        <a:pt x="8" y="1023"/>
                      </a:moveTo>
                      <a:lnTo>
                        <a:pt x="8" y="1044"/>
                      </a:lnTo>
                      <a:lnTo>
                        <a:pt x="7" y="1046"/>
                      </a:lnTo>
                      <a:lnTo>
                        <a:pt x="7" y="1047"/>
                      </a:lnTo>
                      <a:lnTo>
                        <a:pt x="6" y="1047"/>
                      </a:lnTo>
                      <a:lnTo>
                        <a:pt x="3" y="1049"/>
                      </a:lnTo>
                      <a:lnTo>
                        <a:pt x="2" y="1047"/>
                      </a:lnTo>
                      <a:lnTo>
                        <a:pt x="1" y="1047"/>
                      </a:lnTo>
                      <a:lnTo>
                        <a:pt x="1" y="1046"/>
                      </a:lnTo>
                      <a:lnTo>
                        <a:pt x="0" y="1044"/>
                      </a:lnTo>
                      <a:lnTo>
                        <a:pt x="0" y="1023"/>
                      </a:lnTo>
                      <a:lnTo>
                        <a:pt x="1" y="1021"/>
                      </a:lnTo>
                      <a:lnTo>
                        <a:pt x="1" y="1019"/>
                      </a:lnTo>
                      <a:lnTo>
                        <a:pt x="2" y="1019"/>
                      </a:lnTo>
                      <a:lnTo>
                        <a:pt x="3" y="1019"/>
                      </a:lnTo>
                      <a:lnTo>
                        <a:pt x="6" y="1019"/>
                      </a:lnTo>
                      <a:lnTo>
                        <a:pt x="7" y="1019"/>
                      </a:lnTo>
                      <a:lnTo>
                        <a:pt x="7" y="1021"/>
                      </a:lnTo>
                      <a:lnTo>
                        <a:pt x="8" y="1023"/>
                      </a:lnTo>
                      <a:close/>
                      <a:moveTo>
                        <a:pt x="8" y="1073"/>
                      </a:moveTo>
                      <a:lnTo>
                        <a:pt x="8" y="1095"/>
                      </a:lnTo>
                      <a:lnTo>
                        <a:pt x="7" y="1096"/>
                      </a:lnTo>
                      <a:lnTo>
                        <a:pt x="7" y="1098"/>
                      </a:lnTo>
                      <a:lnTo>
                        <a:pt x="6" y="1099"/>
                      </a:lnTo>
                      <a:lnTo>
                        <a:pt x="3" y="1099"/>
                      </a:lnTo>
                      <a:lnTo>
                        <a:pt x="2" y="1099"/>
                      </a:lnTo>
                      <a:lnTo>
                        <a:pt x="1" y="1098"/>
                      </a:lnTo>
                      <a:lnTo>
                        <a:pt x="1" y="1096"/>
                      </a:lnTo>
                      <a:lnTo>
                        <a:pt x="0" y="1095"/>
                      </a:lnTo>
                      <a:lnTo>
                        <a:pt x="0" y="1073"/>
                      </a:lnTo>
                      <a:lnTo>
                        <a:pt x="1" y="1072"/>
                      </a:lnTo>
                      <a:lnTo>
                        <a:pt x="1" y="1071"/>
                      </a:lnTo>
                      <a:lnTo>
                        <a:pt x="2" y="1071"/>
                      </a:lnTo>
                      <a:lnTo>
                        <a:pt x="3" y="1070"/>
                      </a:lnTo>
                      <a:lnTo>
                        <a:pt x="6" y="1071"/>
                      </a:lnTo>
                      <a:lnTo>
                        <a:pt x="7" y="1071"/>
                      </a:lnTo>
                      <a:lnTo>
                        <a:pt x="7" y="1072"/>
                      </a:lnTo>
                      <a:lnTo>
                        <a:pt x="8" y="1073"/>
                      </a:lnTo>
                      <a:close/>
                      <a:moveTo>
                        <a:pt x="8" y="1124"/>
                      </a:moveTo>
                      <a:lnTo>
                        <a:pt x="8" y="1147"/>
                      </a:lnTo>
                      <a:lnTo>
                        <a:pt x="7" y="1148"/>
                      </a:lnTo>
                      <a:lnTo>
                        <a:pt x="7" y="1149"/>
                      </a:lnTo>
                      <a:lnTo>
                        <a:pt x="6" y="1150"/>
                      </a:lnTo>
                      <a:lnTo>
                        <a:pt x="3" y="1150"/>
                      </a:lnTo>
                      <a:lnTo>
                        <a:pt x="2" y="1150"/>
                      </a:lnTo>
                      <a:lnTo>
                        <a:pt x="1" y="1149"/>
                      </a:lnTo>
                      <a:lnTo>
                        <a:pt x="1" y="1148"/>
                      </a:lnTo>
                      <a:lnTo>
                        <a:pt x="0" y="1147"/>
                      </a:lnTo>
                      <a:lnTo>
                        <a:pt x="0" y="1124"/>
                      </a:lnTo>
                      <a:lnTo>
                        <a:pt x="1" y="1123"/>
                      </a:lnTo>
                      <a:lnTo>
                        <a:pt x="1" y="1122"/>
                      </a:lnTo>
                      <a:lnTo>
                        <a:pt x="2" y="1121"/>
                      </a:lnTo>
                      <a:lnTo>
                        <a:pt x="3" y="1121"/>
                      </a:lnTo>
                      <a:lnTo>
                        <a:pt x="6" y="1121"/>
                      </a:lnTo>
                      <a:lnTo>
                        <a:pt x="7" y="1122"/>
                      </a:lnTo>
                      <a:lnTo>
                        <a:pt x="7" y="1123"/>
                      </a:lnTo>
                      <a:lnTo>
                        <a:pt x="8" y="1124"/>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Line 311"/>
                <p:cNvSpPr>
                  <a:spLocks noChangeShapeType="1"/>
                </p:cNvSpPr>
                <p:nvPr/>
              </p:nvSpPr>
              <p:spPr bwMode="auto">
                <a:xfrm>
                  <a:off x="5478" y="2226"/>
                  <a:ext cx="1" cy="117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60" name="Freeform 312"/>
                <p:cNvSpPr>
                  <a:spLocks noEditPoints="1"/>
                </p:cNvSpPr>
                <p:nvPr/>
              </p:nvSpPr>
              <p:spPr bwMode="auto">
                <a:xfrm>
                  <a:off x="3778" y="2616"/>
                  <a:ext cx="39" cy="1172"/>
                </a:xfrm>
                <a:custGeom>
                  <a:avLst/>
                  <a:gdLst>
                    <a:gd name="T0" fmla="*/ 29 w 39"/>
                    <a:gd name="T1" fmla="*/ 49 h 1172"/>
                    <a:gd name="T2" fmla="*/ 29 w 39"/>
                    <a:gd name="T3" fmla="*/ 1172 h 1172"/>
                    <a:gd name="T4" fmla="*/ 9 w 39"/>
                    <a:gd name="T5" fmla="*/ 1172 h 1172"/>
                    <a:gd name="T6" fmla="*/ 9 w 39"/>
                    <a:gd name="T7" fmla="*/ 49 h 1172"/>
                    <a:gd name="T8" fmla="*/ 29 w 39"/>
                    <a:gd name="T9" fmla="*/ 49 h 1172"/>
                    <a:gd name="T10" fmla="*/ 0 w 39"/>
                    <a:gd name="T11" fmla="*/ 59 h 1172"/>
                    <a:gd name="T12" fmla="*/ 19 w 39"/>
                    <a:gd name="T13" fmla="*/ 0 h 1172"/>
                    <a:gd name="T14" fmla="*/ 39 w 39"/>
                    <a:gd name="T15" fmla="*/ 59 h 1172"/>
                    <a:gd name="T16" fmla="*/ 0 w 39"/>
                    <a:gd name="T17" fmla="*/ 59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 h="1172">
                      <a:moveTo>
                        <a:pt x="29" y="49"/>
                      </a:moveTo>
                      <a:lnTo>
                        <a:pt x="29" y="1172"/>
                      </a:lnTo>
                      <a:lnTo>
                        <a:pt x="9" y="1172"/>
                      </a:lnTo>
                      <a:lnTo>
                        <a:pt x="9" y="49"/>
                      </a:lnTo>
                      <a:lnTo>
                        <a:pt x="29" y="49"/>
                      </a:lnTo>
                      <a:close/>
                      <a:moveTo>
                        <a:pt x="0" y="59"/>
                      </a:moveTo>
                      <a:lnTo>
                        <a:pt x="19" y="0"/>
                      </a:lnTo>
                      <a:lnTo>
                        <a:pt x="39" y="59"/>
                      </a:lnTo>
                      <a:lnTo>
                        <a:pt x="0" y="59"/>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1" name="Line 313"/>
                <p:cNvSpPr>
                  <a:spLocks noChangeShapeType="1"/>
                </p:cNvSpPr>
                <p:nvPr/>
              </p:nvSpPr>
              <p:spPr bwMode="auto">
                <a:xfrm flipV="1">
                  <a:off x="4981" y="3397"/>
                  <a:ext cx="482" cy="36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62" name="Freeform 314"/>
                <p:cNvSpPr>
                  <a:spLocks noEditPoints="1"/>
                </p:cNvSpPr>
                <p:nvPr/>
              </p:nvSpPr>
              <p:spPr bwMode="auto">
                <a:xfrm>
                  <a:off x="3797" y="3399"/>
                  <a:ext cx="489" cy="372"/>
                </a:xfrm>
                <a:custGeom>
                  <a:avLst/>
                  <a:gdLst>
                    <a:gd name="T0" fmla="*/ 0 w 489"/>
                    <a:gd name="T1" fmla="*/ 357 h 372"/>
                    <a:gd name="T2" fmla="*/ 445 w 489"/>
                    <a:gd name="T3" fmla="*/ 21 h 372"/>
                    <a:gd name="T4" fmla="*/ 456 w 489"/>
                    <a:gd name="T5" fmla="*/ 38 h 372"/>
                    <a:gd name="T6" fmla="*/ 11 w 489"/>
                    <a:gd name="T7" fmla="*/ 372 h 372"/>
                    <a:gd name="T8" fmla="*/ 0 w 489"/>
                    <a:gd name="T9" fmla="*/ 357 h 372"/>
                    <a:gd name="T10" fmla="*/ 431 w 489"/>
                    <a:gd name="T11" fmla="*/ 20 h 372"/>
                    <a:gd name="T12" fmla="*/ 489 w 489"/>
                    <a:gd name="T13" fmla="*/ 0 h 372"/>
                    <a:gd name="T14" fmla="*/ 454 w 489"/>
                    <a:gd name="T15" fmla="*/ 51 h 372"/>
                    <a:gd name="T16" fmla="*/ 431 w 489"/>
                    <a:gd name="T17" fmla="*/ 2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 h="372">
                      <a:moveTo>
                        <a:pt x="0" y="357"/>
                      </a:moveTo>
                      <a:lnTo>
                        <a:pt x="445" y="21"/>
                      </a:lnTo>
                      <a:lnTo>
                        <a:pt x="456" y="38"/>
                      </a:lnTo>
                      <a:lnTo>
                        <a:pt x="11" y="372"/>
                      </a:lnTo>
                      <a:lnTo>
                        <a:pt x="0" y="357"/>
                      </a:lnTo>
                      <a:close/>
                      <a:moveTo>
                        <a:pt x="431" y="20"/>
                      </a:moveTo>
                      <a:lnTo>
                        <a:pt x="489" y="0"/>
                      </a:lnTo>
                      <a:lnTo>
                        <a:pt x="454" y="51"/>
                      </a:lnTo>
                      <a:lnTo>
                        <a:pt x="431" y="20"/>
                      </a:lnTo>
                      <a:close/>
                    </a:path>
                  </a:pathLst>
                </a:custGeom>
                <a:solidFill>
                  <a:srgbClr val="000000"/>
                </a:solidFill>
                <a:ln w="1588">
                  <a:solidFill>
                    <a:srgbClr val="000000"/>
                  </a:solidFill>
                  <a:prstDash val="solid"/>
                  <a:round/>
                </a:ln>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3" name="Line 315"/>
                <p:cNvSpPr>
                  <a:spLocks noChangeShapeType="1"/>
                </p:cNvSpPr>
                <p:nvPr/>
              </p:nvSpPr>
              <p:spPr bwMode="auto">
                <a:xfrm flipV="1">
                  <a:off x="4976" y="2240"/>
                  <a:ext cx="484" cy="36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64" name="Line 316"/>
                <p:cNvSpPr>
                  <a:spLocks noChangeShapeType="1"/>
                </p:cNvSpPr>
                <p:nvPr/>
              </p:nvSpPr>
              <p:spPr bwMode="auto">
                <a:xfrm flipV="1">
                  <a:off x="3798" y="2232"/>
                  <a:ext cx="483" cy="36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hangingPunct="1"/>
                  <a:endParaRPr lang="zh-CN" altLang="en-US">
                    <a:solidFill>
                      <a:srgbClr val="000000"/>
                    </a:solidFill>
                    <a:ea typeface="楷体_GB2312"/>
                  </a:endParaRPr>
                </a:p>
              </p:txBody>
            </p:sp>
            <p:sp>
              <p:nvSpPr>
                <p:cNvPr id="165" name="Freeform 317"/>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6" name="Freeform 318"/>
                <p:cNvSpPr/>
                <p:nvPr/>
              </p:nvSpPr>
              <p:spPr bwMode="auto">
                <a:xfrm>
                  <a:off x="5456" y="2210"/>
                  <a:ext cx="40" cy="40"/>
                </a:xfrm>
                <a:custGeom>
                  <a:avLst/>
                  <a:gdLst>
                    <a:gd name="T0" fmla="*/ 20 w 40"/>
                    <a:gd name="T1" fmla="*/ 0 h 40"/>
                    <a:gd name="T2" fmla="*/ 17 w 40"/>
                    <a:gd name="T3" fmla="*/ 1 h 40"/>
                    <a:gd name="T4" fmla="*/ 12 w 40"/>
                    <a:gd name="T5" fmla="*/ 2 h 40"/>
                    <a:gd name="T6" fmla="*/ 10 w 40"/>
                    <a:gd name="T7" fmla="*/ 3 h 40"/>
                    <a:gd name="T8" fmla="*/ 6 w 40"/>
                    <a:gd name="T9" fmla="*/ 5 h 40"/>
                    <a:gd name="T10" fmla="*/ 4 w 40"/>
                    <a:gd name="T11" fmla="*/ 9 h 40"/>
                    <a:gd name="T12" fmla="*/ 3 w 40"/>
                    <a:gd name="T13" fmla="*/ 12 h 40"/>
                    <a:gd name="T14" fmla="*/ 1 w 40"/>
                    <a:gd name="T15" fmla="*/ 16 h 40"/>
                    <a:gd name="T16" fmla="*/ 0 w 40"/>
                    <a:gd name="T17" fmla="*/ 21 h 40"/>
                    <a:gd name="T18" fmla="*/ 1 w 40"/>
                    <a:gd name="T19" fmla="*/ 24 h 40"/>
                    <a:gd name="T20" fmla="*/ 3 w 40"/>
                    <a:gd name="T21" fmla="*/ 28 h 40"/>
                    <a:gd name="T22" fmla="*/ 4 w 40"/>
                    <a:gd name="T23" fmla="*/ 31 h 40"/>
                    <a:gd name="T24" fmla="*/ 6 w 40"/>
                    <a:gd name="T25" fmla="*/ 35 h 40"/>
                    <a:gd name="T26" fmla="*/ 10 w 40"/>
                    <a:gd name="T27" fmla="*/ 37 h 40"/>
                    <a:gd name="T28" fmla="*/ 12 w 40"/>
                    <a:gd name="T29" fmla="*/ 38 h 40"/>
                    <a:gd name="T30" fmla="*/ 17 w 40"/>
                    <a:gd name="T31" fmla="*/ 39 h 40"/>
                    <a:gd name="T32" fmla="*/ 20 w 40"/>
                    <a:gd name="T33" fmla="*/ 40 h 40"/>
                    <a:gd name="T34" fmla="*/ 24 w 40"/>
                    <a:gd name="T35" fmla="*/ 39 h 40"/>
                    <a:gd name="T36" fmla="*/ 27 w 40"/>
                    <a:gd name="T37" fmla="*/ 38 h 40"/>
                    <a:gd name="T38" fmla="*/ 31 w 40"/>
                    <a:gd name="T39" fmla="*/ 37 h 40"/>
                    <a:gd name="T40" fmla="*/ 34 w 40"/>
                    <a:gd name="T41" fmla="*/ 35 h 40"/>
                    <a:gd name="T42" fmla="*/ 36 w 40"/>
                    <a:gd name="T43" fmla="*/ 31 h 40"/>
                    <a:gd name="T44" fmla="*/ 38 w 40"/>
                    <a:gd name="T45" fmla="*/ 28 h 40"/>
                    <a:gd name="T46" fmla="*/ 39 w 40"/>
                    <a:gd name="T47" fmla="*/ 24 h 40"/>
                    <a:gd name="T48" fmla="*/ 40 w 40"/>
                    <a:gd name="T49" fmla="*/ 21 h 40"/>
                    <a:gd name="T50" fmla="*/ 39 w 40"/>
                    <a:gd name="T51" fmla="*/ 16 h 40"/>
                    <a:gd name="T52" fmla="*/ 38 w 40"/>
                    <a:gd name="T53" fmla="*/ 12 h 40"/>
                    <a:gd name="T54" fmla="*/ 36 w 40"/>
                    <a:gd name="T55" fmla="*/ 9 h 40"/>
                    <a:gd name="T56" fmla="*/ 34 w 40"/>
                    <a:gd name="T57" fmla="*/ 5 h 40"/>
                    <a:gd name="T58" fmla="*/ 31 w 40"/>
                    <a:gd name="T59" fmla="*/ 3 h 40"/>
                    <a:gd name="T60" fmla="*/ 27 w 40"/>
                    <a:gd name="T61" fmla="*/ 2 h 40"/>
                    <a:gd name="T62" fmla="*/ 24 w 40"/>
                    <a:gd name="T63" fmla="*/ 1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1"/>
                      </a:lnTo>
                      <a:lnTo>
                        <a:pt x="12" y="2"/>
                      </a:lnTo>
                      <a:lnTo>
                        <a:pt x="10" y="3"/>
                      </a:lnTo>
                      <a:lnTo>
                        <a:pt x="6" y="5"/>
                      </a:lnTo>
                      <a:lnTo>
                        <a:pt x="4" y="9"/>
                      </a:lnTo>
                      <a:lnTo>
                        <a:pt x="3" y="12"/>
                      </a:lnTo>
                      <a:lnTo>
                        <a:pt x="1" y="16"/>
                      </a:lnTo>
                      <a:lnTo>
                        <a:pt x="0" y="21"/>
                      </a:lnTo>
                      <a:lnTo>
                        <a:pt x="1" y="24"/>
                      </a:lnTo>
                      <a:lnTo>
                        <a:pt x="3" y="28"/>
                      </a:lnTo>
                      <a:lnTo>
                        <a:pt x="4" y="31"/>
                      </a:lnTo>
                      <a:lnTo>
                        <a:pt x="6" y="35"/>
                      </a:lnTo>
                      <a:lnTo>
                        <a:pt x="10" y="37"/>
                      </a:lnTo>
                      <a:lnTo>
                        <a:pt x="12" y="38"/>
                      </a:lnTo>
                      <a:lnTo>
                        <a:pt x="17" y="39"/>
                      </a:lnTo>
                      <a:lnTo>
                        <a:pt x="20" y="40"/>
                      </a:lnTo>
                      <a:lnTo>
                        <a:pt x="24" y="39"/>
                      </a:lnTo>
                      <a:lnTo>
                        <a:pt x="27" y="38"/>
                      </a:lnTo>
                      <a:lnTo>
                        <a:pt x="31" y="37"/>
                      </a:lnTo>
                      <a:lnTo>
                        <a:pt x="34" y="35"/>
                      </a:lnTo>
                      <a:lnTo>
                        <a:pt x="36" y="31"/>
                      </a:lnTo>
                      <a:lnTo>
                        <a:pt x="38" y="28"/>
                      </a:lnTo>
                      <a:lnTo>
                        <a:pt x="39" y="24"/>
                      </a:lnTo>
                      <a:lnTo>
                        <a:pt x="40" y="21"/>
                      </a:lnTo>
                      <a:lnTo>
                        <a:pt x="39" y="16"/>
                      </a:lnTo>
                      <a:lnTo>
                        <a:pt x="38" y="12"/>
                      </a:lnTo>
                      <a:lnTo>
                        <a:pt x="36" y="9"/>
                      </a:lnTo>
                      <a:lnTo>
                        <a:pt x="34" y="5"/>
                      </a:lnTo>
                      <a:lnTo>
                        <a:pt x="31" y="3"/>
                      </a:lnTo>
                      <a:lnTo>
                        <a:pt x="27" y="2"/>
                      </a:lnTo>
                      <a:lnTo>
                        <a:pt x="24" y="1"/>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7" name="Freeform 319"/>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8" name="Freeform 320"/>
                <p:cNvSpPr/>
                <p:nvPr/>
              </p:nvSpPr>
              <p:spPr bwMode="auto">
                <a:xfrm>
                  <a:off x="4271" y="3369"/>
                  <a:ext cx="38" cy="40"/>
                </a:xfrm>
                <a:custGeom>
                  <a:avLst/>
                  <a:gdLst>
                    <a:gd name="T0" fmla="*/ 18 w 38"/>
                    <a:gd name="T1" fmla="*/ 0 h 40"/>
                    <a:gd name="T2" fmla="*/ 15 w 38"/>
                    <a:gd name="T3" fmla="*/ 0 h 40"/>
                    <a:gd name="T4" fmla="*/ 11 w 38"/>
                    <a:gd name="T5" fmla="*/ 1 h 40"/>
                    <a:gd name="T6" fmla="*/ 8 w 38"/>
                    <a:gd name="T7" fmla="*/ 4 h 40"/>
                    <a:gd name="T8" fmla="*/ 4 w 38"/>
                    <a:gd name="T9" fmla="*/ 6 h 40"/>
                    <a:gd name="T10" fmla="*/ 2 w 38"/>
                    <a:gd name="T11" fmla="*/ 9 h 40"/>
                    <a:gd name="T12" fmla="*/ 1 w 38"/>
                    <a:gd name="T13" fmla="*/ 13 h 40"/>
                    <a:gd name="T14" fmla="*/ 0 w 38"/>
                    <a:gd name="T15" fmla="*/ 16 h 40"/>
                    <a:gd name="T16" fmla="*/ 0 w 38"/>
                    <a:gd name="T17" fmla="*/ 20 h 40"/>
                    <a:gd name="T18" fmla="*/ 0 w 38"/>
                    <a:gd name="T19" fmla="*/ 25 h 40"/>
                    <a:gd name="T20" fmla="*/ 1 w 38"/>
                    <a:gd name="T21" fmla="*/ 28 h 40"/>
                    <a:gd name="T22" fmla="*/ 2 w 38"/>
                    <a:gd name="T23" fmla="*/ 32 h 40"/>
                    <a:gd name="T24" fmla="*/ 4 w 38"/>
                    <a:gd name="T25" fmla="*/ 34 h 40"/>
                    <a:gd name="T26" fmla="*/ 8 w 38"/>
                    <a:gd name="T27" fmla="*/ 36 h 40"/>
                    <a:gd name="T28" fmla="*/ 11 w 38"/>
                    <a:gd name="T29" fmla="*/ 39 h 40"/>
                    <a:gd name="T30" fmla="*/ 15 w 38"/>
                    <a:gd name="T31" fmla="*/ 40 h 40"/>
                    <a:gd name="T32" fmla="*/ 18 w 38"/>
                    <a:gd name="T33" fmla="*/ 40 h 40"/>
                    <a:gd name="T34" fmla="*/ 23 w 38"/>
                    <a:gd name="T35" fmla="*/ 40 h 40"/>
                    <a:gd name="T36" fmla="*/ 27 w 38"/>
                    <a:gd name="T37" fmla="*/ 39 h 40"/>
                    <a:gd name="T38" fmla="*/ 29 w 38"/>
                    <a:gd name="T39" fmla="*/ 36 h 40"/>
                    <a:gd name="T40" fmla="*/ 32 w 38"/>
                    <a:gd name="T41" fmla="*/ 34 h 40"/>
                    <a:gd name="T42" fmla="*/ 35 w 38"/>
                    <a:gd name="T43" fmla="*/ 32 h 40"/>
                    <a:gd name="T44" fmla="*/ 37 w 38"/>
                    <a:gd name="T45" fmla="*/ 28 h 40"/>
                    <a:gd name="T46" fmla="*/ 38 w 38"/>
                    <a:gd name="T47" fmla="*/ 25 h 40"/>
                    <a:gd name="T48" fmla="*/ 38 w 38"/>
                    <a:gd name="T49" fmla="*/ 20 h 40"/>
                    <a:gd name="T50" fmla="*/ 38 w 38"/>
                    <a:gd name="T51" fmla="*/ 16 h 40"/>
                    <a:gd name="T52" fmla="*/ 37 w 38"/>
                    <a:gd name="T53" fmla="*/ 13 h 40"/>
                    <a:gd name="T54" fmla="*/ 35 w 38"/>
                    <a:gd name="T55" fmla="*/ 9 h 40"/>
                    <a:gd name="T56" fmla="*/ 32 w 38"/>
                    <a:gd name="T57" fmla="*/ 6 h 40"/>
                    <a:gd name="T58" fmla="*/ 29 w 38"/>
                    <a:gd name="T59" fmla="*/ 4 h 40"/>
                    <a:gd name="T60" fmla="*/ 27 w 38"/>
                    <a:gd name="T61" fmla="*/ 1 h 40"/>
                    <a:gd name="T62" fmla="*/ 23 w 38"/>
                    <a:gd name="T63" fmla="*/ 0 h 40"/>
                    <a:gd name="T64" fmla="*/ 18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8" y="0"/>
                      </a:moveTo>
                      <a:lnTo>
                        <a:pt x="15" y="0"/>
                      </a:lnTo>
                      <a:lnTo>
                        <a:pt x="11" y="1"/>
                      </a:lnTo>
                      <a:lnTo>
                        <a:pt x="8" y="4"/>
                      </a:lnTo>
                      <a:lnTo>
                        <a:pt x="4" y="6"/>
                      </a:lnTo>
                      <a:lnTo>
                        <a:pt x="2" y="9"/>
                      </a:lnTo>
                      <a:lnTo>
                        <a:pt x="1" y="13"/>
                      </a:lnTo>
                      <a:lnTo>
                        <a:pt x="0" y="16"/>
                      </a:lnTo>
                      <a:lnTo>
                        <a:pt x="0" y="20"/>
                      </a:lnTo>
                      <a:lnTo>
                        <a:pt x="0" y="25"/>
                      </a:lnTo>
                      <a:lnTo>
                        <a:pt x="1" y="28"/>
                      </a:lnTo>
                      <a:lnTo>
                        <a:pt x="2" y="32"/>
                      </a:lnTo>
                      <a:lnTo>
                        <a:pt x="4" y="34"/>
                      </a:lnTo>
                      <a:lnTo>
                        <a:pt x="8" y="36"/>
                      </a:lnTo>
                      <a:lnTo>
                        <a:pt x="11" y="39"/>
                      </a:lnTo>
                      <a:lnTo>
                        <a:pt x="15" y="40"/>
                      </a:lnTo>
                      <a:lnTo>
                        <a:pt x="18" y="40"/>
                      </a:lnTo>
                      <a:lnTo>
                        <a:pt x="23" y="40"/>
                      </a:lnTo>
                      <a:lnTo>
                        <a:pt x="27" y="39"/>
                      </a:lnTo>
                      <a:lnTo>
                        <a:pt x="29" y="36"/>
                      </a:lnTo>
                      <a:lnTo>
                        <a:pt x="32" y="34"/>
                      </a:lnTo>
                      <a:lnTo>
                        <a:pt x="35" y="32"/>
                      </a:lnTo>
                      <a:lnTo>
                        <a:pt x="37" y="28"/>
                      </a:lnTo>
                      <a:lnTo>
                        <a:pt x="38" y="25"/>
                      </a:lnTo>
                      <a:lnTo>
                        <a:pt x="38" y="20"/>
                      </a:lnTo>
                      <a:lnTo>
                        <a:pt x="38" y="16"/>
                      </a:lnTo>
                      <a:lnTo>
                        <a:pt x="37" y="13"/>
                      </a:lnTo>
                      <a:lnTo>
                        <a:pt x="35" y="9"/>
                      </a:lnTo>
                      <a:lnTo>
                        <a:pt x="32" y="6"/>
                      </a:lnTo>
                      <a:lnTo>
                        <a:pt x="29" y="4"/>
                      </a:lnTo>
                      <a:lnTo>
                        <a:pt x="27" y="1"/>
                      </a:lnTo>
                      <a:lnTo>
                        <a:pt x="23" y="0"/>
                      </a:lnTo>
                      <a:lnTo>
                        <a:pt x="18"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9" name="Freeform 321"/>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0" name="Freeform 322"/>
                <p:cNvSpPr/>
                <p:nvPr/>
              </p:nvSpPr>
              <p:spPr bwMode="auto">
                <a:xfrm>
                  <a:off x="5456" y="3369"/>
                  <a:ext cx="40" cy="40"/>
                </a:xfrm>
                <a:custGeom>
                  <a:avLst/>
                  <a:gdLst>
                    <a:gd name="T0" fmla="*/ 20 w 40"/>
                    <a:gd name="T1" fmla="*/ 0 h 40"/>
                    <a:gd name="T2" fmla="*/ 17 w 40"/>
                    <a:gd name="T3" fmla="*/ 0 h 40"/>
                    <a:gd name="T4" fmla="*/ 12 w 40"/>
                    <a:gd name="T5" fmla="*/ 1 h 40"/>
                    <a:gd name="T6" fmla="*/ 10 w 40"/>
                    <a:gd name="T7" fmla="*/ 4 h 40"/>
                    <a:gd name="T8" fmla="*/ 6 w 40"/>
                    <a:gd name="T9" fmla="*/ 6 h 40"/>
                    <a:gd name="T10" fmla="*/ 4 w 40"/>
                    <a:gd name="T11" fmla="*/ 9 h 40"/>
                    <a:gd name="T12" fmla="*/ 3 w 40"/>
                    <a:gd name="T13" fmla="*/ 13 h 40"/>
                    <a:gd name="T14" fmla="*/ 1 w 40"/>
                    <a:gd name="T15" fmla="*/ 16 h 40"/>
                    <a:gd name="T16" fmla="*/ 0 w 40"/>
                    <a:gd name="T17" fmla="*/ 20 h 40"/>
                    <a:gd name="T18" fmla="*/ 1 w 40"/>
                    <a:gd name="T19" fmla="*/ 25 h 40"/>
                    <a:gd name="T20" fmla="*/ 3 w 40"/>
                    <a:gd name="T21" fmla="*/ 28 h 40"/>
                    <a:gd name="T22" fmla="*/ 4 w 40"/>
                    <a:gd name="T23" fmla="*/ 32 h 40"/>
                    <a:gd name="T24" fmla="*/ 6 w 40"/>
                    <a:gd name="T25" fmla="*/ 34 h 40"/>
                    <a:gd name="T26" fmla="*/ 10 w 40"/>
                    <a:gd name="T27" fmla="*/ 36 h 40"/>
                    <a:gd name="T28" fmla="*/ 12 w 40"/>
                    <a:gd name="T29" fmla="*/ 39 h 40"/>
                    <a:gd name="T30" fmla="*/ 17 w 40"/>
                    <a:gd name="T31" fmla="*/ 40 h 40"/>
                    <a:gd name="T32" fmla="*/ 20 w 40"/>
                    <a:gd name="T33" fmla="*/ 40 h 40"/>
                    <a:gd name="T34" fmla="*/ 24 w 40"/>
                    <a:gd name="T35" fmla="*/ 40 h 40"/>
                    <a:gd name="T36" fmla="*/ 27 w 40"/>
                    <a:gd name="T37" fmla="*/ 39 h 40"/>
                    <a:gd name="T38" fmla="*/ 31 w 40"/>
                    <a:gd name="T39" fmla="*/ 36 h 40"/>
                    <a:gd name="T40" fmla="*/ 34 w 40"/>
                    <a:gd name="T41" fmla="*/ 34 h 40"/>
                    <a:gd name="T42" fmla="*/ 36 w 40"/>
                    <a:gd name="T43" fmla="*/ 32 h 40"/>
                    <a:gd name="T44" fmla="*/ 38 w 40"/>
                    <a:gd name="T45" fmla="*/ 28 h 40"/>
                    <a:gd name="T46" fmla="*/ 39 w 40"/>
                    <a:gd name="T47" fmla="*/ 25 h 40"/>
                    <a:gd name="T48" fmla="*/ 40 w 40"/>
                    <a:gd name="T49" fmla="*/ 20 h 40"/>
                    <a:gd name="T50" fmla="*/ 39 w 40"/>
                    <a:gd name="T51" fmla="*/ 16 h 40"/>
                    <a:gd name="T52" fmla="*/ 38 w 40"/>
                    <a:gd name="T53" fmla="*/ 13 h 40"/>
                    <a:gd name="T54" fmla="*/ 36 w 40"/>
                    <a:gd name="T55" fmla="*/ 9 h 40"/>
                    <a:gd name="T56" fmla="*/ 34 w 40"/>
                    <a:gd name="T57" fmla="*/ 6 h 40"/>
                    <a:gd name="T58" fmla="*/ 31 w 40"/>
                    <a:gd name="T59" fmla="*/ 4 h 40"/>
                    <a:gd name="T60" fmla="*/ 27 w 40"/>
                    <a:gd name="T61" fmla="*/ 1 h 40"/>
                    <a:gd name="T62" fmla="*/ 24 w 40"/>
                    <a:gd name="T63" fmla="*/ 0 h 40"/>
                    <a:gd name="T64" fmla="*/ 20 w 4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40">
                      <a:moveTo>
                        <a:pt x="20" y="0"/>
                      </a:moveTo>
                      <a:lnTo>
                        <a:pt x="17" y="0"/>
                      </a:lnTo>
                      <a:lnTo>
                        <a:pt x="12" y="1"/>
                      </a:lnTo>
                      <a:lnTo>
                        <a:pt x="10" y="4"/>
                      </a:lnTo>
                      <a:lnTo>
                        <a:pt x="6" y="6"/>
                      </a:lnTo>
                      <a:lnTo>
                        <a:pt x="4" y="9"/>
                      </a:lnTo>
                      <a:lnTo>
                        <a:pt x="3" y="13"/>
                      </a:lnTo>
                      <a:lnTo>
                        <a:pt x="1" y="16"/>
                      </a:lnTo>
                      <a:lnTo>
                        <a:pt x="0" y="20"/>
                      </a:lnTo>
                      <a:lnTo>
                        <a:pt x="1" y="25"/>
                      </a:lnTo>
                      <a:lnTo>
                        <a:pt x="3" y="28"/>
                      </a:lnTo>
                      <a:lnTo>
                        <a:pt x="4" y="32"/>
                      </a:lnTo>
                      <a:lnTo>
                        <a:pt x="6" y="34"/>
                      </a:lnTo>
                      <a:lnTo>
                        <a:pt x="10" y="36"/>
                      </a:lnTo>
                      <a:lnTo>
                        <a:pt x="12" y="39"/>
                      </a:lnTo>
                      <a:lnTo>
                        <a:pt x="17" y="40"/>
                      </a:lnTo>
                      <a:lnTo>
                        <a:pt x="20" y="40"/>
                      </a:lnTo>
                      <a:lnTo>
                        <a:pt x="24" y="40"/>
                      </a:lnTo>
                      <a:lnTo>
                        <a:pt x="27" y="39"/>
                      </a:lnTo>
                      <a:lnTo>
                        <a:pt x="31" y="36"/>
                      </a:lnTo>
                      <a:lnTo>
                        <a:pt x="34" y="34"/>
                      </a:lnTo>
                      <a:lnTo>
                        <a:pt x="36" y="32"/>
                      </a:lnTo>
                      <a:lnTo>
                        <a:pt x="38" y="28"/>
                      </a:lnTo>
                      <a:lnTo>
                        <a:pt x="39" y="25"/>
                      </a:lnTo>
                      <a:lnTo>
                        <a:pt x="40" y="20"/>
                      </a:lnTo>
                      <a:lnTo>
                        <a:pt x="39" y="16"/>
                      </a:lnTo>
                      <a:lnTo>
                        <a:pt x="38" y="13"/>
                      </a:lnTo>
                      <a:lnTo>
                        <a:pt x="36" y="9"/>
                      </a:lnTo>
                      <a:lnTo>
                        <a:pt x="34" y="6"/>
                      </a:lnTo>
                      <a:lnTo>
                        <a:pt x="31" y="4"/>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1" name="Freeform 323"/>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2" name="Freeform 324"/>
                <p:cNvSpPr/>
                <p:nvPr/>
              </p:nvSpPr>
              <p:spPr bwMode="auto">
                <a:xfrm>
                  <a:off x="4940" y="3757"/>
                  <a:ext cx="39" cy="41"/>
                </a:xfrm>
                <a:custGeom>
                  <a:avLst/>
                  <a:gdLst>
                    <a:gd name="T0" fmla="*/ 19 w 39"/>
                    <a:gd name="T1" fmla="*/ 0 h 41"/>
                    <a:gd name="T2" fmla="*/ 16 w 39"/>
                    <a:gd name="T3" fmla="*/ 1 h 41"/>
                    <a:gd name="T4" fmla="*/ 12 w 39"/>
                    <a:gd name="T5" fmla="*/ 3 h 41"/>
                    <a:gd name="T6" fmla="*/ 9 w 39"/>
                    <a:gd name="T7" fmla="*/ 4 h 41"/>
                    <a:gd name="T8" fmla="*/ 5 w 39"/>
                    <a:gd name="T9" fmla="*/ 6 h 41"/>
                    <a:gd name="T10" fmla="*/ 3 w 39"/>
                    <a:gd name="T11" fmla="*/ 10 h 41"/>
                    <a:gd name="T12" fmla="*/ 2 w 39"/>
                    <a:gd name="T13" fmla="*/ 13 h 41"/>
                    <a:gd name="T14" fmla="*/ 0 w 39"/>
                    <a:gd name="T15" fmla="*/ 17 h 41"/>
                    <a:gd name="T16" fmla="*/ 0 w 39"/>
                    <a:gd name="T17" fmla="*/ 21 h 41"/>
                    <a:gd name="T18" fmla="*/ 0 w 39"/>
                    <a:gd name="T19" fmla="*/ 25 h 41"/>
                    <a:gd name="T20" fmla="*/ 2 w 39"/>
                    <a:gd name="T21" fmla="*/ 28 h 41"/>
                    <a:gd name="T22" fmla="*/ 3 w 39"/>
                    <a:gd name="T23" fmla="*/ 32 h 41"/>
                    <a:gd name="T24" fmla="*/ 5 w 39"/>
                    <a:gd name="T25" fmla="*/ 35 h 41"/>
                    <a:gd name="T26" fmla="*/ 9 w 39"/>
                    <a:gd name="T27" fmla="*/ 38 h 41"/>
                    <a:gd name="T28" fmla="*/ 12 w 39"/>
                    <a:gd name="T29" fmla="*/ 39 h 41"/>
                    <a:gd name="T30" fmla="*/ 16 w 39"/>
                    <a:gd name="T31" fmla="*/ 40 h 41"/>
                    <a:gd name="T32" fmla="*/ 19 w 39"/>
                    <a:gd name="T33" fmla="*/ 41 h 41"/>
                    <a:gd name="T34" fmla="*/ 24 w 39"/>
                    <a:gd name="T35" fmla="*/ 40 h 41"/>
                    <a:gd name="T36" fmla="*/ 27 w 39"/>
                    <a:gd name="T37" fmla="*/ 39 h 41"/>
                    <a:gd name="T38" fmla="*/ 31 w 39"/>
                    <a:gd name="T39" fmla="*/ 38 h 41"/>
                    <a:gd name="T40" fmla="*/ 33 w 39"/>
                    <a:gd name="T41" fmla="*/ 35 h 41"/>
                    <a:gd name="T42" fmla="*/ 35 w 39"/>
                    <a:gd name="T43" fmla="*/ 32 h 41"/>
                    <a:gd name="T44" fmla="*/ 38 w 39"/>
                    <a:gd name="T45" fmla="*/ 28 h 41"/>
                    <a:gd name="T46" fmla="*/ 39 w 39"/>
                    <a:gd name="T47" fmla="*/ 25 h 41"/>
                    <a:gd name="T48" fmla="*/ 39 w 39"/>
                    <a:gd name="T49" fmla="*/ 21 h 41"/>
                    <a:gd name="T50" fmla="*/ 39 w 39"/>
                    <a:gd name="T51" fmla="*/ 17 h 41"/>
                    <a:gd name="T52" fmla="*/ 38 w 39"/>
                    <a:gd name="T53" fmla="*/ 13 h 41"/>
                    <a:gd name="T54" fmla="*/ 35 w 39"/>
                    <a:gd name="T55" fmla="*/ 10 h 41"/>
                    <a:gd name="T56" fmla="*/ 33 w 39"/>
                    <a:gd name="T57" fmla="*/ 6 h 41"/>
                    <a:gd name="T58" fmla="*/ 31 w 39"/>
                    <a:gd name="T59" fmla="*/ 4 h 41"/>
                    <a:gd name="T60" fmla="*/ 27 w 39"/>
                    <a:gd name="T61" fmla="*/ 3 h 41"/>
                    <a:gd name="T62" fmla="*/ 24 w 39"/>
                    <a:gd name="T63" fmla="*/ 1 h 41"/>
                    <a:gd name="T64" fmla="*/ 19 w 39"/>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1">
                      <a:moveTo>
                        <a:pt x="19" y="0"/>
                      </a:moveTo>
                      <a:lnTo>
                        <a:pt x="16" y="1"/>
                      </a:lnTo>
                      <a:lnTo>
                        <a:pt x="12" y="3"/>
                      </a:lnTo>
                      <a:lnTo>
                        <a:pt x="9" y="4"/>
                      </a:lnTo>
                      <a:lnTo>
                        <a:pt x="5" y="6"/>
                      </a:lnTo>
                      <a:lnTo>
                        <a:pt x="3" y="10"/>
                      </a:lnTo>
                      <a:lnTo>
                        <a:pt x="2" y="13"/>
                      </a:lnTo>
                      <a:lnTo>
                        <a:pt x="0" y="17"/>
                      </a:lnTo>
                      <a:lnTo>
                        <a:pt x="0" y="21"/>
                      </a:lnTo>
                      <a:lnTo>
                        <a:pt x="0" y="25"/>
                      </a:lnTo>
                      <a:lnTo>
                        <a:pt x="2" y="28"/>
                      </a:lnTo>
                      <a:lnTo>
                        <a:pt x="3" y="32"/>
                      </a:lnTo>
                      <a:lnTo>
                        <a:pt x="5" y="35"/>
                      </a:lnTo>
                      <a:lnTo>
                        <a:pt x="9" y="38"/>
                      </a:lnTo>
                      <a:lnTo>
                        <a:pt x="12" y="39"/>
                      </a:lnTo>
                      <a:lnTo>
                        <a:pt x="16" y="40"/>
                      </a:lnTo>
                      <a:lnTo>
                        <a:pt x="19" y="41"/>
                      </a:lnTo>
                      <a:lnTo>
                        <a:pt x="24" y="40"/>
                      </a:lnTo>
                      <a:lnTo>
                        <a:pt x="27" y="39"/>
                      </a:lnTo>
                      <a:lnTo>
                        <a:pt x="31" y="38"/>
                      </a:lnTo>
                      <a:lnTo>
                        <a:pt x="33" y="35"/>
                      </a:lnTo>
                      <a:lnTo>
                        <a:pt x="35" y="32"/>
                      </a:lnTo>
                      <a:lnTo>
                        <a:pt x="38" y="28"/>
                      </a:lnTo>
                      <a:lnTo>
                        <a:pt x="39" y="25"/>
                      </a:lnTo>
                      <a:lnTo>
                        <a:pt x="39" y="21"/>
                      </a:lnTo>
                      <a:lnTo>
                        <a:pt x="39" y="17"/>
                      </a:lnTo>
                      <a:lnTo>
                        <a:pt x="38" y="13"/>
                      </a:lnTo>
                      <a:lnTo>
                        <a:pt x="35" y="10"/>
                      </a:lnTo>
                      <a:lnTo>
                        <a:pt x="33" y="6"/>
                      </a:lnTo>
                      <a:lnTo>
                        <a:pt x="31" y="4"/>
                      </a:lnTo>
                      <a:lnTo>
                        <a:pt x="27" y="3"/>
                      </a:lnTo>
                      <a:lnTo>
                        <a:pt x="24"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3" name="Freeform 325"/>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 name="Freeform 326"/>
                <p:cNvSpPr/>
                <p:nvPr/>
              </p:nvSpPr>
              <p:spPr bwMode="auto">
                <a:xfrm>
                  <a:off x="3777" y="2590"/>
                  <a:ext cx="38" cy="40"/>
                </a:xfrm>
                <a:custGeom>
                  <a:avLst/>
                  <a:gdLst>
                    <a:gd name="T0" fmla="*/ 19 w 38"/>
                    <a:gd name="T1" fmla="*/ 0 h 40"/>
                    <a:gd name="T2" fmla="*/ 15 w 38"/>
                    <a:gd name="T3" fmla="*/ 1 h 40"/>
                    <a:gd name="T4" fmla="*/ 12 w 38"/>
                    <a:gd name="T5" fmla="*/ 2 h 40"/>
                    <a:gd name="T6" fmla="*/ 8 w 38"/>
                    <a:gd name="T7" fmla="*/ 3 h 40"/>
                    <a:gd name="T8" fmla="*/ 5 w 38"/>
                    <a:gd name="T9" fmla="*/ 5 h 40"/>
                    <a:gd name="T10" fmla="*/ 2 w 38"/>
                    <a:gd name="T11" fmla="*/ 9 h 40"/>
                    <a:gd name="T12" fmla="*/ 1 w 38"/>
                    <a:gd name="T13" fmla="*/ 12 h 40"/>
                    <a:gd name="T14" fmla="*/ 0 w 38"/>
                    <a:gd name="T15" fmla="*/ 16 h 40"/>
                    <a:gd name="T16" fmla="*/ 0 w 38"/>
                    <a:gd name="T17" fmla="*/ 19 h 40"/>
                    <a:gd name="T18" fmla="*/ 0 w 38"/>
                    <a:gd name="T19" fmla="*/ 24 h 40"/>
                    <a:gd name="T20" fmla="*/ 1 w 38"/>
                    <a:gd name="T21" fmla="*/ 28 h 40"/>
                    <a:gd name="T22" fmla="*/ 2 w 38"/>
                    <a:gd name="T23" fmla="*/ 31 h 40"/>
                    <a:gd name="T24" fmla="*/ 5 w 38"/>
                    <a:gd name="T25" fmla="*/ 35 h 40"/>
                    <a:gd name="T26" fmla="*/ 8 w 38"/>
                    <a:gd name="T27" fmla="*/ 37 h 40"/>
                    <a:gd name="T28" fmla="*/ 12 w 38"/>
                    <a:gd name="T29" fmla="*/ 38 h 40"/>
                    <a:gd name="T30" fmla="*/ 15 w 38"/>
                    <a:gd name="T31" fmla="*/ 39 h 40"/>
                    <a:gd name="T32" fmla="*/ 19 w 38"/>
                    <a:gd name="T33" fmla="*/ 40 h 40"/>
                    <a:gd name="T34" fmla="*/ 23 w 38"/>
                    <a:gd name="T35" fmla="*/ 39 h 40"/>
                    <a:gd name="T36" fmla="*/ 27 w 38"/>
                    <a:gd name="T37" fmla="*/ 38 h 40"/>
                    <a:gd name="T38" fmla="*/ 30 w 38"/>
                    <a:gd name="T39" fmla="*/ 37 h 40"/>
                    <a:gd name="T40" fmla="*/ 33 w 38"/>
                    <a:gd name="T41" fmla="*/ 35 h 40"/>
                    <a:gd name="T42" fmla="*/ 35 w 38"/>
                    <a:gd name="T43" fmla="*/ 31 h 40"/>
                    <a:gd name="T44" fmla="*/ 37 w 38"/>
                    <a:gd name="T45" fmla="*/ 28 h 40"/>
                    <a:gd name="T46" fmla="*/ 38 w 38"/>
                    <a:gd name="T47" fmla="*/ 24 h 40"/>
                    <a:gd name="T48" fmla="*/ 38 w 38"/>
                    <a:gd name="T49" fmla="*/ 19 h 40"/>
                    <a:gd name="T50" fmla="*/ 38 w 38"/>
                    <a:gd name="T51" fmla="*/ 16 h 40"/>
                    <a:gd name="T52" fmla="*/ 37 w 38"/>
                    <a:gd name="T53" fmla="*/ 12 h 40"/>
                    <a:gd name="T54" fmla="*/ 35 w 38"/>
                    <a:gd name="T55" fmla="*/ 9 h 40"/>
                    <a:gd name="T56" fmla="*/ 33 w 38"/>
                    <a:gd name="T57" fmla="*/ 5 h 40"/>
                    <a:gd name="T58" fmla="*/ 30 w 38"/>
                    <a:gd name="T59" fmla="*/ 3 h 40"/>
                    <a:gd name="T60" fmla="*/ 27 w 38"/>
                    <a:gd name="T61" fmla="*/ 2 h 40"/>
                    <a:gd name="T62" fmla="*/ 23 w 38"/>
                    <a:gd name="T63" fmla="*/ 1 h 40"/>
                    <a:gd name="T64" fmla="*/ 19 w 38"/>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0">
                      <a:moveTo>
                        <a:pt x="19" y="0"/>
                      </a:moveTo>
                      <a:lnTo>
                        <a:pt x="15" y="1"/>
                      </a:lnTo>
                      <a:lnTo>
                        <a:pt x="12" y="2"/>
                      </a:lnTo>
                      <a:lnTo>
                        <a:pt x="8" y="3"/>
                      </a:lnTo>
                      <a:lnTo>
                        <a:pt x="5" y="5"/>
                      </a:lnTo>
                      <a:lnTo>
                        <a:pt x="2" y="9"/>
                      </a:lnTo>
                      <a:lnTo>
                        <a:pt x="1" y="12"/>
                      </a:lnTo>
                      <a:lnTo>
                        <a:pt x="0" y="16"/>
                      </a:lnTo>
                      <a:lnTo>
                        <a:pt x="0" y="19"/>
                      </a:lnTo>
                      <a:lnTo>
                        <a:pt x="0" y="24"/>
                      </a:lnTo>
                      <a:lnTo>
                        <a:pt x="1" y="28"/>
                      </a:lnTo>
                      <a:lnTo>
                        <a:pt x="2" y="31"/>
                      </a:lnTo>
                      <a:lnTo>
                        <a:pt x="5" y="35"/>
                      </a:lnTo>
                      <a:lnTo>
                        <a:pt x="8" y="37"/>
                      </a:lnTo>
                      <a:lnTo>
                        <a:pt x="12" y="38"/>
                      </a:lnTo>
                      <a:lnTo>
                        <a:pt x="15" y="39"/>
                      </a:lnTo>
                      <a:lnTo>
                        <a:pt x="19" y="40"/>
                      </a:lnTo>
                      <a:lnTo>
                        <a:pt x="23" y="39"/>
                      </a:lnTo>
                      <a:lnTo>
                        <a:pt x="27" y="38"/>
                      </a:lnTo>
                      <a:lnTo>
                        <a:pt x="30" y="37"/>
                      </a:lnTo>
                      <a:lnTo>
                        <a:pt x="33" y="35"/>
                      </a:lnTo>
                      <a:lnTo>
                        <a:pt x="35" y="31"/>
                      </a:lnTo>
                      <a:lnTo>
                        <a:pt x="37" y="28"/>
                      </a:lnTo>
                      <a:lnTo>
                        <a:pt x="38" y="24"/>
                      </a:lnTo>
                      <a:lnTo>
                        <a:pt x="38" y="19"/>
                      </a:lnTo>
                      <a:lnTo>
                        <a:pt x="38" y="16"/>
                      </a:lnTo>
                      <a:lnTo>
                        <a:pt x="37" y="12"/>
                      </a:lnTo>
                      <a:lnTo>
                        <a:pt x="35" y="9"/>
                      </a:lnTo>
                      <a:lnTo>
                        <a:pt x="33" y="5"/>
                      </a:lnTo>
                      <a:lnTo>
                        <a:pt x="30" y="3"/>
                      </a:lnTo>
                      <a:lnTo>
                        <a:pt x="27" y="2"/>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5" name="Freeform 327"/>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6" name="Freeform 328"/>
                <p:cNvSpPr/>
                <p:nvPr/>
              </p:nvSpPr>
              <p:spPr bwMode="auto">
                <a:xfrm>
                  <a:off x="4933" y="2597"/>
                  <a:ext cx="40" cy="38"/>
                </a:xfrm>
                <a:custGeom>
                  <a:avLst/>
                  <a:gdLst>
                    <a:gd name="T0" fmla="*/ 20 w 40"/>
                    <a:gd name="T1" fmla="*/ 0 h 38"/>
                    <a:gd name="T2" fmla="*/ 17 w 40"/>
                    <a:gd name="T3" fmla="*/ 0 h 38"/>
                    <a:gd name="T4" fmla="*/ 13 w 40"/>
                    <a:gd name="T5" fmla="*/ 1 h 38"/>
                    <a:gd name="T6" fmla="*/ 10 w 40"/>
                    <a:gd name="T7" fmla="*/ 2 h 38"/>
                    <a:gd name="T8" fmla="*/ 6 w 40"/>
                    <a:gd name="T9" fmla="*/ 4 h 38"/>
                    <a:gd name="T10" fmla="*/ 4 w 40"/>
                    <a:gd name="T11" fmla="*/ 8 h 38"/>
                    <a:gd name="T12" fmla="*/ 3 w 40"/>
                    <a:gd name="T13" fmla="*/ 11 h 38"/>
                    <a:gd name="T14" fmla="*/ 2 w 40"/>
                    <a:gd name="T15" fmla="*/ 15 h 38"/>
                    <a:gd name="T16" fmla="*/ 0 w 40"/>
                    <a:gd name="T17" fmla="*/ 18 h 38"/>
                    <a:gd name="T18" fmla="*/ 2 w 40"/>
                    <a:gd name="T19" fmla="*/ 23 h 38"/>
                    <a:gd name="T20" fmla="*/ 3 w 40"/>
                    <a:gd name="T21" fmla="*/ 26 h 38"/>
                    <a:gd name="T22" fmla="*/ 4 w 40"/>
                    <a:gd name="T23" fmla="*/ 30 h 38"/>
                    <a:gd name="T24" fmla="*/ 6 w 40"/>
                    <a:gd name="T25" fmla="*/ 32 h 38"/>
                    <a:gd name="T26" fmla="*/ 10 w 40"/>
                    <a:gd name="T27" fmla="*/ 35 h 38"/>
                    <a:gd name="T28" fmla="*/ 13 w 40"/>
                    <a:gd name="T29" fmla="*/ 37 h 38"/>
                    <a:gd name="T30" fmla="*/ 17 w 40"/>
                    <a:gd name="T31" fmla="*/ 38 h 38"/>
                    <a:gd name="T32" fmla="*/ 20 w 40"/>
                    <a:gd name="T33" fmla="*/ 38 h 38"/>
                    <a:gd name="T34" fmla="*/ 24 w 40"/>
                    <a:gd name="T35" fmla="*/ 38 h 38"/>
                    <a:gd name="T36" fmla="*/ 27 w 40"/>
                    <a:gd name="T37" fmla="*/ 37 h 38"/>
                    <a:gd name="T38" fmla="*/ 31 w 40"/>
                    <a:gd name="T39" fmla="*/ 35 h 38"/>
                    <a:gd name="T40" fmla="*/ 34 w 40"/>
                    <a:gd name="T41" fmla="*/ 32 h 38"/>
                    <a:gd name="T42" fmla="*/ 36 w 40"/>
                    <a:gd name="T43" fmla="*/ 30 h 38"/>
                    <a:gd name="T44" fmla="*/ 38 w 40"/>
                    <a:gd name="T45" fmla="*/ 26 h 38"/>
                    <a:gd name="T46" fmla="*/ 39 w 40"/>
                    <a:gd name="T47" fmla="*/ 23 h 38"/>
                    <a:gd name="T48" fmla="*/ 40 w 40"/>
                    <a:gd name="T49" fmla="*/ 18 h 38"/>
                    <a:gd name="T50" fmla="*/ 39 w 40"/>
                    <a:gd name="T51" fmla="*/ 15 h 38"/>
                    <a:gd name="T52" fmla="*/ 38 w 40"/>
                    <a:gd name="T53" fmla="*/ 11 h 38"/>
                    <a:gd name="T54" fmla="*/ 36 w 40"/>
                    <a:gd name="T55" fmla="*/ 8 h 38"/>
                    <a:gd name="T56" fmla="*/ 34 w 40"/>
                    <a:gd name="T57" fmla="*/ 4 h 38"/>
                    <a:gd name="T58" fmla="*/ 31 w 40"/>
                    <a:gd name="T59" fmla="*/ 2 h 38"/>
                    <a:gd name="T60" fmla="*/ 27 w 40"/>
                    <a:gd name="T61" fmla="*/ 1 h 38"/>
                    <a:gd name="T62" fmla="*/ 24 w 40"/>
                    <a:gd name="T63" fmla="*/ 0 h 38"/>
                    <a:gd name="T64" fmla="*/ 20 w 40"/>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38">
                      <a:moveTo>
                        <a:pt x="20" y="0"/>
                      </a:moveTo>
                      <a:lnTo>
                        <a:pt x="17" y="0"/>
                      </a:lnTo>
                      <a:lnTo>
                        <a:pt x="13" y="1"/>
                      </a:lnTo>
                      <a:lnTo>
                        <a:pt x="10" y="2"/>
                      </a:lnTo>
                      <a:lnTo>
                        <a:pt x="6" y="4"/>
                      </a:lnTo>
                      <a:lnTo>
                        <a:pt x="4" y="8"/>
                      </a:lnTo>
                      <a:lnTo>
                        <a:pt x="3" y="11"/>
                      </a:lnTo>
                      <a:lnTo>
                        <a:pt x="2" y="15"/>
                      </a:lnTo>
                      <a:lnTo>
                        <a:pt x="0" y="18"/>
                      </a:lnTo>
                      <a:lnTo>
                        <a:pt x="2" y="23"/>
                      </a:lnTo>
                      <a:lnTo>
                        <a:pt x="3" y="26"/>
                      </a:lnTo>
                      <a:lnTo>
                        <a:pt x="4" y="30"/>
                      </a:lnTo>
                      <a:lnTo>
                        <a:pt x="6" y="32"/>
                      </a:lnTo>
                      <a:lnTo>
                        <a:pt x="10" y="35"/>
                      </a:lnTo>
                      <a:lnTo>
                        <a:pt x="13" y="37"/>
                      </a:lnTo>
                      <a:lnTo>
                        <a:pt x="17" y="38"/>
                      </a:lnTo>
                      <a:lnTo>
                        <a:pt x="20" y="38"/>
                      </a:lnTo>
                      <a:lnTo>
                        <a:pt x="24" y="38"/>
                      </a:lnTo>
                      <a:lnTo>
                        <a:pt x="27" y="37"/>
                      </a:lnTo>
                      <a:lnTo>
                        <a:pt x="31" y="35"/>
                      </a:lnTo>
                      <a:lnTo>
                        <a:pt x="34" y="32"/>
                      </a:lnTo>
                      <a:lnTo>
                        <a:pt x="36" y="30"/>
                      </a:lnTo>
                      <a:lnTo>
                        <a:pt x="38" y="26"/>
                      </a:lnTo>
                      <a:lnTo>
                        <a:pt x="39" y="23"/>
                      </a:lnTo>
                      <a:lnTo>
                        <a:pt x="40" y="18"/>
                      </a:lnTo>
                      <a:lnTo>
                        <a:pt x="39" y="15"/>
                      </a:lnTo>
                      <a:lnTo>
                        <a:pt x="38" y="11"/>
                      </a:lnTo>
                      <a:lnTo>
                        <a:pt x="36" y="8"/>
                      </a:lnTo>
                      <a:lnTo>
                        <a:pt x="34" y="4"/>
                      </a:lnTo>
                      <a:lnTo>
                        <a:pt x="31" y="2"/>
                      </a:lnTo>
                      <a:lnTo>
                        <a:pt x="27" y="1"/>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7" name="Freeform 329"/>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8" name="Freeform 330"/>
                <p:cNvSpPr/>
                <p:nvPr/>
              </p:nvSpPr>
              <p:spPr bwMode="auto">
                <a:xfrm>
                  <a:off x="4274" y="2207"/>
                  <a:ext cx="39" cy="40"/>
                </a:xfrm>
                <a:custGeom>
                  <a:avLst/>
                  <a:gdLst>
                    <a:gd name="T0" fmla="*/ 19 w 39"/>
                    <a:gd name="T1" fmla="*/ 0 h 40"/>
                    <a:gd name="T2" fmla="*/ 15 w 39"/>
                    <a:gd name="T3" fmla="*/ 0 h 40"/>
                    <a:gd name="T4" fmla="*/ 12 w 39"/>
                    <a:gd name="T5" fmla="*/ 1 h 40"/>
                    <a:gd name="T6" fmla="*/ 8 w 39"/>
                    <a:gd name="T7" fmla="*/ 4 h 40"/>
                    <a:gd name="T8" fmla="*/ 6 w 39"/>
                    <a:gd name="T9" fmla="*/ 6 h 40"/>
                    <a:gd name="T10" fmla="*/ 3 w 39"/>
                    <a:gd name="T11" fmla="*/ 10 h 40"/>
                    <a:gd name="T12" fmla="*/ 1 w 39"/>
                    <a:gd name="T13" fmla="*/ 12 h 40"/>
                    <a:gd name="T14" fmla="*/ 0 w 39"/>
                    <a:gd name="T15" fmla="*/ 15 h 40"/>
                    <a:gd name="T16" fmla="*/ 0 w 39"/>
                    <a:gd name="T17" fmla="*/ 20 h 40"/>
                    <a:gd name="T18" fmla="*/ 0 w 39"/>
                    <a:gd name="T19" fmla="*/ 24 h 40"/>
                    <a:gd name="T20" fmla="*/ 1 w 39"/>
                    <a:gd name="T21" fmla="*/ 27 h 40"/>
                    <a:gd name="T22" fmla="*/ 3 w 39"/>
                    <a:gd name="T23" fmla="*/ 31 h 40"/>
                    <a:gd name="T24" fmla="*/ 6 w 39"/>
                    <a:gd name="T25" fmla="*/ 34 h 40"/>
                    <a:gd name="T26" fmla="*/ 8 w 39"/>
                    <a:gd name="T27" fmla="*/ 36 h 40"/>
                    <a:gd name="T28" fmla="*/ 12 w 39"/>
                    <a:gd name="T29" fmla="*/ 38 h 40"/>
                    <a:gd name="T30" fmla="*/ 15 w 39"/>
                    <a:gd name="T31" fmla="*/ 39 h 40"/>
                    <a:gd name="T32" fmla="*/ 19 w 39"/>
                    <a:gd name="T33" fmla="*/ 40 h 40"/>
                    <a:gd name="T34" fmla="*/ 24 w 39"/>
                    <a:gd name="T35" fmla="*/ 39 h 40"/>
                    <a:gd name="T36" fmla="*/ 27 w 39"/>
                    <a:gd name="T37" fmla="*/ 38 h 40"/>
                    <a:gd name="T38" fmla="*/ 31 w 39"/>
                    <a:gd name="T39" fmla="*/ 36 h 40"/>
                    <a:gd name="T40" fmla="*/ 33 w 39"/>
                    <a:gd name="T41" fmla="*/ 34 h 40"/>
                    <a:gd name="T42" fmla="*/ 35 w 39"/>
                    <a:gd name="T43" fmla="*/ 31 h 40"/>
                    <a:gd name="T44" fmla="*/ 38 w 39"/>
                    <a:gd name="T45" fmla="*/ 27 h 40"/>
                    <a:gd name="T46" fmla="*/ 39 w 39"/>
                    <a:gd name="T47" fmla="*/ 24 h 40"/>
                    <a:gd name="T48" fmla="*/ 39 w 39"/>
                    <a:gd name="T49" fmla="*/ 20 h 40"/>
                    <a:gd name="T50" fmla="*/ 39 w 39"/>
                    <a:gd name="T51" fmla="*/ 15 h 40"/>
                    <a:gd name="T52" fmla="*/ 38 w 39"/>
                    <a:gd name="T53" fmla="*/ 12 h 40"/>
                    <a:gd name="T54" fmla="*/ 35 w 39"/>
                    <a:gd name="T55" fmla="*/ 10 h 40"/>
                    <a:gd name="T56" fmla="*/ 33 w 39"/>
                    <a:gd name="T57" fmla="*/ 6 h 40"/>
                    <a:gd name="T58" fmla="*/ 31 w 39"/>
                    <a:gd name="T59" fmla="*/ 4 h 40"/>
                    <a:gd name="T60" fmla="*/ 27 w 39"/>
                    <a:gd name="T61" fmla="*/ 1 h 40"/>
                    <a:gd name="T62" fmla="*/ 24 w 39"/>
                    <a:gd name="T63" fmla="*/ 0 h 40"/>
                    <a:gd name="T64" fmla="*/ 19 w 39"/>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40">
                      <a:moveTo>
                        <a:pt x="19" y="0"/>
                      </a:moveTo>
                      <a:lnTo>
                        <a:pt x="15" y="0"/>
                      </a:lnTo>
                      <a:lnTo>
                        <a:pt x="12" y="1"/>
                      </a:lnTo>
                      <a:lnTo>
                        <a:pt x="8" y="4"/>
                      </a:lnTo>
                      <a:lnTo>
                        <a:pt x="6" y="6"/>
                      </a:lnTo>
                      <a:lnTo>
                        <a:pt x="3" y="10"/>
                      </a:lnTo>
                      <a:lnTo>
                        <a:pt x="1" y="12"/>
                      </a:lnTo>
                      <a:lnTo>
                        <a:pt x="0" y="15"/>
                      </a:lnTo>
                      <a:lnTo>
                        <a:pt x="0" y="20"/>
                      </a:lnTo>
                      <a:lnTo>
                        <a:pt x="0" y="24"/>
                      </a:lnTo>
                      <a:lnTo>
                        <a:pt x="1" y="27"/>
                      </a:lnTo>
                      <a:lnTo>
                        <a:pt x="3" y="31"/>
                      </a:lnTo>
                      <a:lnTo>
                        <a:pt x="6" y="34"/>
                      </a:lnTo>
                      <a:lnTo>
                        <a:pt x="8" y="36"/>
                      </a:lnTo>
                      <a:lnTo>
                        <a:pt x="12" y="38"/>
                      </a:lnTo>
                      <a:lnTo>
                        <a:pt x="15" y="39"/>
                      </a:lnTo>
                      <a:lnTo>
                        <a:pt x="19" y="40"/>
                      </a:lnTo>
                      <a:lnTo>
                        <a:pt x="24" y="39"/>
                      </a:lnTo>
                      <a:lnTo>
                        <a:pt x="27" y="38"/>
                      </a:lnTo>
                      <a:lnTo>
                        <a:pt x="31" y="36"/>
                      </a:lnTo>
                      <a:lnTo>
                        <a:pt x="33" y="34"/>
                      </a:lnTo>
                      <a:lnTo>
                        <a:pt x="35" y="31"/>
                      </a:lnTo>
                      <a:lnTo>
                        <a:pt x="38" y="27"/>
                      </a:lnTo>
                      <a:lnTo>
                        <a:pt x="39" y="24"/>
                      </a:lnTo>
                      <a:lnTo>
                        <a:pt x="39" y="20"/>
                      </a:lnTo>
                      <a:lnTo>
                        <a:pt x="39" y="15"/>
                      </a:lnTo>
                      <a:lnTo>
                        <a:pt x="38" y="12"/>
                      </a:lnTo>
                      <a:lnTo>
                        <a:pt x="35" y="10"/>
                      </a:lnTo>
                      <a:lnTo>
                        <a:pt x="33" y="6"/>
                      </a:lnTo>
                      <a:lnTo>
                        <a:pt x="31" y="4"/>
                      </a:lnTo>
                      <a:lnTo>
                        <a:pt x="27" y="1"/>
                      </a:lnTo>
                      <a:lnTo>
                        <a:pt x="24"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9" name="Freeform 331"/>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0" name="Freeform 332"/>
                <p:cNvSpPr/>
                <p:nvPr/>
              </p:nvSpPr>
              <p:spPr bwMode="auto">
                <a:xfrm>
                  <a:off x="3777" y="3757"/>
                  <a:ext cx="38" cy="41"/>
                </a:xfrm>
                <a:custGeom>
                  <a:avLst/>
                  <a:gdLst>
                    <a:gd name="T0" fmla="*/ 19 w 38"/>
                    <a:gd name="T1" fmla="*/ 0 h 41"/>
                    <a:gd name="T2" fmla="*/ 15 w 38"/>
                    <a:gd name="T3" fmla="*/ 1 h 41"/>
                    <a:gd name="T4" fmla="*/ 12 w 38"/>
                    <a:gd name="T5" fmla="*/ 3 h 41"/>
                    <a:gd name="T6" fmla="*/ 8 w 38"/>
                    <a:gd name="T7" fmla="*/ 4 h 41"/>
                    <a:gd name="T8" fmla="*/ 5 w 38"/>
                    <a:gd name="T9" fmla="*/ 6 h 41"/>
                    <a:gd name="T10" fmla="*/ 2 w 38"/>
                    <a:gd name="T11" fmla="*/ 10 h 41"/>
                    <a:gd name="T12" fmla="*/ 1 w 38"/>
                    <a:gd name="T13" fmla="*/ 13 h 41"/>
                    <a:gd name="T14" fmla="*/ 0 w 38"/>
                    <a:gd name="T15" fmla="*/ 17 h 41"/>
                    <a:gd name="T16" fmla="*/ 0 w 38"/>
                    <a:gd name="T17" fmla="*/ 21 h 41"/>
                    <a:gd name="T18" fmla="*/ 0 w 38"/>
                    <a:gd name="T19" fmla="*/ 25 h 41"/>
                    <a:gd name="T20" fmla="*/ 1 w 38"/>
                    <a:gd name="T21" fmla="*/ 28 h 41"/>
                    <a:gd name="T22" fmla="*/ 2 w 38"/>
                    <a:gd name="T23" fmla="*/ 32 h 41"/>
                    <a:gd name="T24" fmla="*/ 5 w 38"/>
                    <a:gd name="T25" fmla="*/ 35 h 41"/>
                    <a:gd name="T26" fmla="*/ 8 w 38"/>
                    <a:gd name="T27" fmla="*/ 38 h 41"/>
                    <a:gd name="T28" fmla="*/ 12 w 38"/>
                    <a:gd name="T29" fmla="*/ 39 h 41"/>
                    <a:gd name="T30" fmla="*/ 15 w 38"/>
                    <a:gd name="T31" fmla="*/ 40 h 41"/>
                    <a:gd name="T32" fmla="*/ 19 w 38"/>
                    <a:gd name="T33" fmla="*/ 41 h 41"/>
                    <a:gd name="T34" fmla="*/ 23 w 38"/>
                    <a:gd name="T35" fmla="*/ 40 h 41"/>
                    <a:gd name="T36" fmla="*/ 27 w 38"/>
                    <a:gd name="T37" fmla="*/ 39 h 41"/>
                    <a:gd name="T38" fmla="*/ 30 w 38"/>
                    <a:gd name="T39" fmla="*/ 38 h 41"/>
                    <a:gd name="T40" fmla="*/ 33 w 38"/>
                    <a:gd name="T41" fmla="*/ 35 h 41"/>
                    <a:gd name="T42" fmla="*/ 35 w 38"/>
                    <a:gd name="T43" fmla="*/ 32 h 41"/>
                    <a:gd name="T44" fmla="*/ 37 w 38"/>
                    <a:gd name="T45" fmla="*/ 28 h 41"/>
                    <a:gd name="T46" fmla="*/ 38 w 38"/>
                    <a:gd name="T47" fmla="*/ 25 h 41"/>
                    <a:gd name="T48" fmla="*/ 38 w 38"/>
                    <a:gd name="T49" fmla="*/ 21 h 41"/>
                    <a:gd name="T50" fmla="*/ 38 w 38"/>
                    <a:gd name="T51" fmla="*/ 17 h 41"/>
                    <a:gd name="T52" fmla="*/ 37 w 38"/>
                    <a:gd name="T53" fmla="*/ 13 h 41"/>
                    <a:gd name="T54" fmla="*/ 35 w 38"/>
                    <a:gd name="T55" fmla="*/ 10 h 41"/>
                    <a:gd name="T56" fmla="*/ 33 w 38"/>
                    <a:gd name="T57" fmla="*/ 6 h 41"/>
                    <a:gd name="T58" fmla="*/ 30 w 38"/>
                    <a:gd name="T59" fmla="*/ 4 h 41"/>
                    <a:gd name="T60" fmla="*/ 27 w 38"/>
                    <a:gd name="T61" fmla="*/ 3 h 41"/>
                    <a:gd name="T62" fmla="*/ 23 w 38"/>
                    <a:gd name="T63" fmla="*/ 1 h 41"/>
                    <a:gd name="T64" fmla="*/ 19 w 38"/>
                    <a:gd name="T65" fmla="*/ 0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41">
                      <a:moveTo>
                        <a:pt x="19" y="0"/>
                      </a:moveTo>
                      <a:lnTo>
                        <a:pt x="15" y="1"/>
                      </a:lnTo>
                      <a:lnTo>
                        <a:pt x="12" y="3"/>
                      </a:lnTo>
                      <a:lnTo>
                        <a:pt x="8" y="4"/>
                      </a:lnTo>
                      <a:lnTo>
                        <a:pt x="5" y="6"/>
                      </a:lnTo>
                      <a:lnTo>
                        <a:pt x="2" y="10"/>
                      </a:lnTo>
                      <a:lnTo>
                        <a:pt x="1" y="13"/>
                      </a:lnTo>
                      <a:lnTo>
                        <a:pt x="0" y="17"/>
                      </a:lnTo>
                      <a:lnTo>
                        <a:pt x="0" y="21"/>
                      </a:lnTo>
                      <a:lnTo>
                        <a:pt x="0" y="25"/>
                      </a:lnTo>
                      <a:lnTo>
                        <a:pt x="1" y="28"/>
                      </a:lnTo>
                      <a:lnTo>
                        <a:pt x="2" y="32"/>
                      </a:lnTo>
                      <a:lnTo>
                        <a:pt x="5" y="35"/>
                      </a:lnTo>
                      <a:lnTo>
                        <a:pt x="8" y="38"/>
                      </a:lnTo>
                      <a:lnTo>
                        <a:pt x="12" y="39"/>
                      </a:lnTo>
                      <a:lnTo>
                        <a:pt x="15" y="40"/>
                      </a:lnTo>
                      <a:lnTo>
                        <a:pt x="19" y="41"/>
                      </a:lnTo>
                      <a:lnTo>
                        <a:pt x="23" y="40"/>
                      </a:lnTo>
                      <a:lnTo>
                        <a:pt x="27" y="39"/>
                      </a:lnTo>
                      <a:lnTo>
                        <a:pt x="30" y="38"/>
                      </a:lnTo>
                      <a:lnTo>
                        <a:pt x="33" y="35"/>
                      </a:lnTo>
                      <a:lnTo>
                        <a:pt x="35" y="32"/>
                      </a:lnTo>
                      <a:lnTo>
                        <a:pt x="37" y="28"/>
                      </a:lnTo>
                      <a:lnTo>
                        <a:pt x="38" y="25"/>
                      </a:lnTo>
                      <a:lnTo>
                        <a:pt x="38" y="21"/>
                      </a:lnTo>
                      <a:lnTo>
                        <a:pt x="38" y="17"/>
                      </a:lnTo>
                      <a:lnTo>
                        <a:pt x="37" y="13"/>
                      </a:lnTo>
                      <a:lnTo>
                        <a:pt x="35" y="10"/>
                      </a:lnTo>
                      <a:lnTo>
                        <a:pt x="33" y="6"/>
                      </a:lnTo>
                      <a:lnTo>
                        <a:pt x="30" y="4"/>
                      </a:lnTo>
                      <a:lnTo>
                        <a:pt x="27" y="3"/>
                      </a:lnTo>
                      <a:lnTo>
                        <a:pt x="23" y="1"/>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 name="Freeform 333"/>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2" name="Freeform 334"/>
                <p:cNvSpPr/>
                <p:nvPr/>
              </p:nvSpPr>
              <p:spPr bwMode="auto">
                <a:xfrm>
                  <a:off x="4869" y="2805"/>
                  <a:ext cx="41" cy="40"/>
                </a:xfrm>
                <a:custGeom>
                  <a:avLst/>
                  <a:gdLst>
                    <a:gd name="T0" fmla="*/ 20 w 41"/>
                    <a:gd name="T1" fmla="*/ 0 h 40"/>
                    <a:gd name="T2" fmla="*/ 17 w 41"/>
                    <a:gd name="T3" fmla="*/ 0 h 40"/>
                    <a:gd name="T4" fmla="*/ 13 w 41"/>
                    <a:gd name="T5" fmla="*/ 1 h 40"/>
                    <a:gd name="T6" fmla="*/ 10 w 41"/>
                    <a:gd name="T7" fmla="*/ 4 h 40"/>
                    <a:gd name="T8" fmla="*/ 6 w 41"/>
                    <a:gd name="T9" fmla="*/ 6 h 40"/>
                    <a:gd name="T10" fmla="*/ 4 w 41"/>
                    <a:gd name="T11" fmla="*/ 8 h 40"/>
                    <a:gd name="T12" fmla="*/ 2 w 41"/>
                    <a:gd name="T13" fmla="*/ 12 h 40"/>
                    <a:gd name="T14" fmla="*/ 0 w 41"/>
                    <a:gd name="T15" fmla="*/ 15 h 40"/>
                    <a:gd name="T16" fmla="*/ 0 w 41"/>
                    <a:gd name="T17" fmla="*/ 20 h 40"/>
                    <a:gd name="T18" fmla="*/ 0 w 41"/>
                    <a:gd name="T19" fmla="*/ 23 h 40"/>
                    <a:gd name="T20" fmla="*/ 2 w 41"/>
                    <a:gd name="T21" fmla="*/ 28 h 40"/>
                    <a:gd name="T22" fmla="*/ 4 w 41"/>
                    <a:gd name="T23" fmla="*/ 30 h 40"/>
                    <a:gd name="T24" fmla="*/ 6 w 41"/>
                    <a:gd name="T25" fmla="*/ 34 h 40"/>
                    <a:gd name="T26" fmla="*/ 10 w 41"/>
                    <a:gd name="T27" fmla="*/ 36 h 40"/>
                    <a:gd name="T28" fmla="*/ 13 w 41"/>
                    <a:gd name="T29" fmla="*/ 39 h 40"/>
                    <a:gd name="T30" fmla="*/ 17 w 41"/>
                    <a:gd name="T31" fmla="*/ 40 h 40"/>
                    <a:gd name="T32" fmla="*/ 20 w 41"/>
                    <a:gd name="T33" fmla="*/ 40 h 40"/>
                    <a:gd name="T34" fmla="*/ 25 w 41"/>
                    <a:gd name="T35" fmla="*/ 40 h 40"/>
                    <a:gd name="T36" fmla="*/ 28 w 41"/>
                    <a:gd name="T37" fmla="*/ 39 h 40"/>
                    <a:gd name="T38" fmla="*/ 32 w 41"/>
                    <a:gd name="T39" fmla="*/ 36 h 40"/>
                    <a:gd name="T40" fmla="*/ 34 w 41"/>
                    <a:gd name="T41" fmla="*/ 34 h 40"/>
                    <a:gd name="T42" fmla="*/ 38 w 41"/>
                    <a:gd name="T43" fmla="*/ 30 h 40"/>
                    <a:gd name="T44" fmla="*/ 39 w 41"/>
                    <a:gd name="T45" fmla="*/ 28 h 40"/>
                    <a:gd name="T46" fmla="*/ 40 w 41"/>
                    <a:gd name="T47" fmla="*/ 23 h 40"/>
                    <a:gd name="T48" fmla="*/ 41 w 41"/>
                    <a:gd name="T49" fmla="*/ 20 h 40"/>
                    <a:gd name="T50" fmla="*/ 40 w 41"/>
                    <a:gd name="T51" fmla="*/ 15 h 40"/>
                    <a:gd name="T52" fmla="*/ 39 w 41"/>
                    <a:gd name="T53" fmla="*/ 12 h 40"/>
                    <a:gd name="T54" fmla="*/ 38 w 41"/>
                    <a:gd name="T55" fmla="*/ 8 h 40"/>
                    <a:gd name="T56" fmla="*/ 34 w 41"/>
                    <a:gd name="T57" fmla="*/ 6 h 40"/>
                    <a:gd name="T58" fmla="*/ 32 w 41"/>
                    <a:gd name="T59" fmla="*/ 4 h 40"/>
                    <a:gd name="T60" fmla="*/ 28 w 41"/>
                    <a:gd name="T61" fmla="*/ 1 h 40"/>
                    <a:gd name="T62" fmla="*/ 25 w 41"/>
                    <a:gd name="T63" fmla="*/ 0 h 40"/>
                    <a:gd name="T64" fmla="*/ 20 w 41"/>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40">
                      <a:moveTo>
                        <a:pt x="20" y="0"/>
                      </a:moveTo>
                      <a:lnTo>
                        <a:pt x="17" y="0"/>
                      </a:lnTo>
                      <a:lnTo>
                        <a:pt x="13" y="1"/>
                      </a:lnTo>
                      <a:lnTo>
                        <a:pt x="10" y="4"/>
                      </a:lnTo>
                      <a:lnTo>
                        <a:pt x="6" y="6"/>
                      </a:lnTo>
                      <a:lnTo>
                        <a:pt x="4" y="8"/>
                      </a:lnTo>
                      <a:lnTo>
                        <a:pt x="2" y="12"/>
                      </a:lnTo>
                      <a:lnTo>
                        <a:pt x="0" y="15"/>
                      </a:lnTo>
                      <a:lnTo>
                        <a:pt x="0" y="20"/>
                      </a:lnTo>
                      <a:lnTo>
                        <a:pt x="0" y="23"/>
                      </a:lnTo>
                      <a:lnTo>
                        <a:pt x="2" y="28"/>
                      </a:lnTo>
                      <a:lnTo>
                        <a:pt x="4" y="30"/>
                      </a:lnTo>
                      <a:lnTo>
                        <a:pt x="6" y="34"/>
                      </a:lnTo>
                      <a:lnTo>
                        <a:pt x="10" y="36"/>
                      </a:lnTo>
                      <a:lnTo>
                        <a:pt x="13" y="39"/>
                      </a:lnTo>
                      <a:lnTo>
                        <a:pt x="17" y="40"/>
                      </a:lnTo>
                      <a:lnTo>
                        <a:pt x="20" y="40"/>
                      </a:lnTo>
                      <a:lnTo>
                        <a:pt x="25" y="40"/>
                      </a:lnTo>
                      <a:lnTo>
                        <a:pt x="28" y="39"/>
                      </a:lnTo>
                      <a:lnTo>
                        <a:pt x="32" y="36"/>
                      </a:lnTo>
                      <a:lnTo>
                        <a:pt x="34" y="34"/>
                      </a:lnTo>
                      <a:lnTo>
                        <a:pt x="38" y="30"/>
                      </a:lnTo>
                      <a:lnTo>
                        <a:pt x="39" y="28"/>
                      </a:lnTo>
                      <a:lnTo>
                        <a:pt x="40" y="23"/>
                      </a:lnTo>
                      <a:lnTo>
                        <a:pt x="41" y="20"/>
                      </a:lnTo>
                      <a:lnTo>
                        <a:pt x="40" y="15"/>
                      </a:lnTo>
                      <a:lnTo>
                        <a:pt x="39" y="12"/>
                      </a:lnTo>
                      <a:lnTo>
                        <a:pt x="38" y="8"/>
                      </a:lnTo>
                      <a:lnTo>
                        <a:pt x="34" y="6"/>
                      </a:lnTo>
                      <a:lnTo>
                        <a:pt x="32" y="4"/>
                      </a:lnTo>
                      <a:lnTo>
                        <a:pt x="28" y="1"/>
                      </a:lnTo>
                      <a:lnTo>
                        <a:pt x="25"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3" name="Freeform 335"/>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 name="Freeform 336"/>
                <p:cNvSpPr/>
                <p:nvPr/>
              </p:nvSpPr>
              <p:spPr bwMode="auto">
                <a:xfrm>
                  <a:off x="4604" y="2409"/>
                  <a:ext cx="38" cy="38"/>
                </a:xfrm>
                <a:custGeom>
                  <a:avLst/>
                  <a:gdLst>
                    <a:gd name="T0" fmla="*/ 20 w 38"/>
                    <a:gd name="T1" fmla="*/ 0 h 38"/>
                    <a:gd name="T2" fmla="*/ 15 w 38"/>
                    <a:gd name="T3" fmla="*/ 0 h 38"/>
                    <a:gd name="T4" fmla="*/ 11 w 38"/>
                    <a:gd name="T5" fmla="*/ 1 h 38"/>
                    <a:gd name="T6" fmla="*/ 8 w 38"/>
                    <a:gd name="T7" fmla="*/ 3 h 38"/>
                    <a:gd name="T8" fmla="*/ 6 w 38"/>
                    <a:gd name="T9" fmla="*/ 6 h 38"/>
                    <a:gd name="T10" fmla="*/ 3 w 38"/>
                    <a:gd name="T11" fmla="*/ 8 h 38"/>
                    <a:gd name="T12" fmla="*/ 1 w 38"/>
                    <a:gd name="T13" fmla="*/ 12 h 38"/>
                    <a:gd name="T14" fmla="*/ 0 w 38"/>
                    <a:gd name="T15" fmla="*/ 15 h 38"/>
                    <a:gd name="T16" fmla="*/ 0 w 38"/>
                    <a:gd name="T17" fmla="*/ 20 h 38"/>
                    <a:gd name="T18" fmla="*/ 0 w 38"/>
                    <a:gd name="T19" fmla="*/ 23 h 38"/>
                    <a:gd name="T20" fmla="*/ 1 w 38"/>
                    <a:gd name="T21" fmla="*/ 27 h 38"/>
                    <a:gd name="T22" fmla="*/ 3 w 38"/>
                    <a:gd name="T23" fmla="*/ 30 h 38"/>
                    <a:gd name="T24" fmla="*/ 6 w 38"/>
                    <a:gd name="T25" fmla="*/ 34 h 38"/>
                    <a:gd name="T26" fmla="*/ 8 w 38"/>
                    <a:gd name="T27" fmla="*/ 36 h 38"/>
                    <a:gd name="T28" fmla="*/ 11 w 38"/>
                    <a:gd name="T29" fmla="*/ 37 h 38"/>
                    <a:gd name="T30" fmla="*/ 15 w 38"/>
                    <a:gd name="T31" fmla="*/ 38 h 38"/>
                    <a:gd name="T32" fmla="*/ 20 w 38"/>
                    <a:gd name="T33" fmla="*/ 38 h 38"/>
                    <a:gd name="T34" fmla="*/ 23 w 38"/>
                    <a:gd name="T35" fmla="*/ 38 h 38"/>
                    <a:gd name="T36" fmla="*/ 27 w 38"/>
                    <a:gd name="T37" fmla="*/ 37 h 38"/>
                    <a:gd name="T38" fmla="*/ 30 w 38"/>
                    <a:gd name="T39" fmla="*/ 36 h 38"/>
                    <a:gd name="T40" fmla="*/ 32 w 38"/>
                    <a:gd name="T41" fmla="*/ 34 h 38"/>
                    <a:gd name="T42" fmla="*/ 35 w 38"/>
                    <a:gd name="T43" fmla="*/ 30 h 38"/>
                    <a:gd name="T44" fmla="*/ 37 w 38"/>
                    <a:gd name="T45" fmla="*/ 27 h 38"/>
                    <a:gd name="T46" fmla="*/ 38 w 38"/>
                    <a:gd name="T47" fmla="*/ 23 h 38"/>
                    <a:gd name="T48" fmla="*/ 38 w 38"/>
                    <a:gd name="T49" fmla="*/ 20 h 38"/>
                    <a:gd name="T50" fmla="*/ 38 w 38"/>
                    <a:gd name="T51" fmla="*/ 15 h 38"/>
                    <a:gd name="T52" fmla="*/ 37 w 38"/>
                    <a:gd name="T53" fmla="*/ 12 h 38"/>
                    <a:gd name="T54" fmla="*/ 35 w 38"/>
                    <a:gd name="T55" fmla="*/ 8 h 38"/>
                    <a:gd name="T56" fmla="*/ 32 w 38"/>
                    <a:gd name="T57" fmla="*/ 6 h 38"/>
                    <a:gd name="T58" fmla="*/ 30 w 38"/>
                    <a:gd name="T59" fmla="*/ 3 h 38"/>
                    <a:gd name="T60" fmla="*/ 27 w 38"/>
                    <a:gd name="T61" fmla="*/ 1 h 38"/>
                    <a:gd name="T62" fmla="*/ 23 w 38"/>
                    <a:gd name="T63" fmla="*/ 0 h 38"/>
                    <a:gd name="T64" fmla="*/ 20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8">
                      <a:moveTo>
                        <a:pt x="20" y="0"/>
                      </a:moveTo>
                      <a:lnTo>
                        <a:pt x="15" y="0"/>
                      </a:lnTo>
                      <a:lnTo>
                        <a:pt x="11" y="1"/>
                      </a:lnTo>
                      <a:lnTo>
                        <a:pt x="8" y="3"/>
                      </a:lnTo>
                      <a:lnTo>
                        <a:pt x="6" y="6"/>
                      </a:lnTo>
                      <a:lnTo>
                        <a:pt x="3" y="8"/>
                      </a:lnTo>
                      <a:lnTo>
                        <a:pt x="1" y="12"/>
                      </a:lnTo>
                      <a:lnTo>
                        <a:pt x="0" y="15"/>
                      </a:lnTo>
                      <a:lnTo>
                        <a:pt x="0" y="20"/>
                      </a:lnTo>
                      <a:lnTo>
                        <a:pt x="0" y="23"/>
                      </a:lnTo>
                      <a:lnTo>
                        <a:pt x="1" y="27"/>
                      </a:lnTo>
                      <a:lnTo>
                        <a:pt x="3" y="30"/>
                      </a:lnTo>
                      <a:lnTo>
                        <a:pt x="6" y="34"/>
                      </a:lnTo>
                      <a:lnTo>
                        <a:pt x="8" y="36"/>
                      </a:lnTo>
                      <a:lnTo>
                        <a:pt x="11" y="37"/>
                      </a:lnTo>
                      <a:lnTo>
                        <a:pt x="15" y="38"/>
                      </a:lnTo>
                      <a:lnTo>
                        <a:pt x="20" y="38"/>
                      </a:lnTo>
                      <a:lnTo>
                        <a:pt x="23" y="38"/>
                      </a:lnTo>
                      <a:lnTo>
                        <a:pt x="27" y="37"/>
                      </a:lnTo>
                      <a:lnTo>
                        <a:pt x="30" y="36"/>
                      </a:lnTo>
                      <a:lnTo>
                        <a:pt x="32" y="34"/>
                      </a:lnTo>
                      <a:lnTo>
                        <a:pt x="35" y="30"/>
                      </a:lnTo>
                      <a:lnTo>
                        <a:pt x="37" y="27"/>
                      </a:lnTo>
                      <a:lnTo>
                        <a:pt x="38" y="23"/>
                      </a:lnTo>
                      <a:lnTo>
                        <a:pt x="38" y="20"/>
                      </a:lnTo>
                      <a:lnTo>
                        <a:pt x="38" y="15"/>
                      </a:lnTo>
                      <a:lnTo>
                        <a:pt x="37" y="12"/>
                      </a:lnTo>
                      <a:lnTo>
                        <a:pt x="35" y="8"/>
                      </a:lnTo>
                      <a:lnTo>
                        <a:pt x="32" y="6"/>
                      </a:lnTo>
                      <a:lnTo>
                        <a:pt x="30" y="3"/>
                      </a:lnTo>
                      <a:lnTo>
                        <a:pt x="27" y="1"/>
                      </a:lnTo>
                      <a:lnTo>
                        <a:pt x="23"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5" name="Freeform 337"/>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6" name="Freeform 338"/>
                <p:cNvSpPr/>
                <p:nvPr/>
              </p:nvSpPr>
              <p:spPr bwMode="auto">
                <a:xfrm>
                  <a:off x="4591" y="3568"/>
                  <a:ext cx="38" cy="39"/>
                </a:xfrm>
                <a:custGeom>
                  <a:avLst/>
                  <a:gdLst>
                    <a:gd name="T0" fmla="*/ 19 w 38"/>
                    <a:gd name="T1" fmla="*/ 0 h 39"/>
                    <a:gd name="T2" fmla="*/ 15 w 38"/>
                    <a:gd name="T3" fmla="*/ 0 h 39"/>
                    <a:gd name="T4" fmla="*/ 12 w 38"/>
                    <a:gd name="T5" fmla="*/ 2 h 39"/>
                    <a:gd name="T6" fmla="*/ 8 w 38"/>
                    <a:gd name="T7" fmla="*/ 4 h 39"/>
                    <a:gd name="T8" fmla="*/ 5 w 38"/>
                    <a:gd name="T9" fmla="*/ 6 h 39"/>
                    <a:gd name="T10" fmla="*/ 2 w 38"/>
                    <a:gd name="T11" fmla="*/ 9 h 39"/>
                    <a:gd name="T12" fmla="*/ 1 w 38"/>
                    <a:gd name="T13" fmla="*/ 12 h 39"/>
                    <a:gd name="T14" fmla="*/ 0 w 38"/>
                    <a:gd name="T15" fmla="*/ 16 h 39"/>
                    <a:gd name="T16" fmla="*/ 0 w 38"/>
                    <a:gd name="T17" fmla="*/ 20 h 39"/>
                    <a:gd name="T18" fmla="*/ 0 w 38"/>
                    <a:gd name="T19" fmla="*/ 24 h 39"/>
                    <a:gd name="T20" fmla="*/ 1 w 38"/>
                    <a:gd name="T21" fmla="*/ 27 h 39"/>
                    <a:gd name="T22" fmla="*/ 2 w 38"/>
                    <a:gd name="T23" fmla="*/ 31 h 39"/>
                    <a:gd name="T24" fmla="*/ 5 w 38"/>
                    <a:gd name="T25" fmla="*/ 33 h 39"/>
                    <a:gd name="T26" fmla="*/ 8 w 38"/>
                    <a:gd name="T27" fmla="*/ 35 h 39"/>
                    <a:gd name="T28" fmla="*/ 12 w 38"/>
                    <a:gd name="T29" fmla="*/ 38 h 39"/>
                    <a:gd name="T30" fmla="*/ 15 w 38"/>
                    <a:gd name="T31" fmla="*/ 39 h 39"/>
                    <a:gd name="T32" fmla="*/ 19 w 38"/>
                    <a:gd name="T33" fmla="*/ 39 h 39"/>
                    <a:gd name="T34" fmla="*/ 23 w 38"/>
                    <a:gd name="T35" fmla="*/ 39 h 39"/>
                    <a:gd name="T36" fmla="*/ 27 w 38"/>
                    <a:gd name="T37" fmla="*/ 38 h 39"/>
                    <a:gd name="T38" fmla="*/ 30 w 38"/>
                    <a:gd name="T39" fmla="*/ 35 h 39"/>
                    <a:gd name="T40" fmla="*/ 33 w 38"/>
                    <a:gd name="T41" fmla="*/ 33 h 39"/>
                    <a:gd name="T42" fmla="*/ 35 w 38"/>
                    <a:gd name="T43" fmla="*/ 31 h 39"/>
                    <a:gd name="T44" fmla="*/ 37 w 38"/>
                    <a:gd name="T45" fmla="*/ 27 h 39"/>
                    <a:gd name="T46" fmla="*/ 38 w 38"/>
                    <a:gd name="T47" fmla="*/ 24 h 39"/>
                    <a:gd name="T48" fmla="*/ 38 w 38"/>
                    <a:gd name="T49" fmla="*/ 20 h 39"/>
                    <a:gd name="T50" fmla="*/ 38 w 38"/>
                    <a:gd name="T51" fmla="*/ 16 h 39"/>
                    <a:gd name="T52" fmla="*/ 37 w 38"/>
                    <a:gd name="T53" fmla="*/ 12 h 39"/>
                    <a:gd name="T54" fmla="*/ 35 w 38"/>
                    <a:gd name="T55" fmla="*/ 9 h 39"/>
                    <a:gd name="T56" fmla="*/ 33 w 38"/>
                    <a:gd name="T57" fmla="*/ 6 h 39"/>
                    <a:gd name="T58" fmla="*/ 30 w 38"/>
                    <a:gd name="T59" fmla="*/ 4 h 39"/>
                    <a:gd name="T60" fmla="*/ 27 w 38"/>
                    <a:gd name="T61" fmla="*/ 2 h 39"/>
                    <a:gd name="T62" fmla="*/ 23 w 38"/>
                    <a:gd name="T63" fmla="*/ 0 h 39"/>
                    <a:gd name="T64" fmla="*/ 19 w 38"/>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39">
                      <a:moveTo>
                        <a:pt x="19" y="0"/>
                      </a:moveTo>
                      <a:lnTo>
                        <a:pt x="15" y="0"/>
                      </a:lnTo>
                      <a:lnTo>
                        <a:pt x="12" y="2"/>
                      </a:lnTo>
                      <a:lnTo>
                        <a:pt x="8" y="4"/>
                      </a:lnTo>
                      <a:lnTo>
                        <a:pt x="5" y="6"/>
                      </a:lnTo>
                      <a:lnTo>
                        <a:pt x="2" y="9"/>
                      </a:lnTo>
                      <a:lnTo>
                        <a:pt x="1" y="12"/>
                      </a:lnTo>
                      <a:lnTo>
                        <a:pt x="0" y="16"/>
                      </a:lnTo>
                      <a:lnTo>
                        <a:pt x="0" y="20"/>
                      </a:lnTo>
                      <a:lnTo>
                        <a:pt x="0" y="24"/>
                      </a:lnTo>
                      <a:lnTo>
                        <a:pt x="1" y="27"/>
                      </a:lnTo>
                      <a:lnTo>
                        <a:pt x="2" y="31"/>
                      </a:lnTo>
                      <a:lnTo>
                        <a:pt x="5" y="33"/>
                      </a:lnTo>
                      <a:lnTo>
                        <a:pt x="8" y="35"/>
                      </a:lnTo>
                      <a:lnTo>
                        <a:pt x="12" y="38"/>
                      </a:lnTo>
                      <a:lnTo>
                        <a:pt x="15" y="39"/>
                      </a:lnTo>
                      <a:lnTo>
                        <a:pt x="19" y="39"/>
                      </a:lnTo>
                      <a:lnTo>
                        <a:pt x="23" y="39"/>
                      </a:lnTo>
                      <a:lnTo>
                        <a:pt x="27" y="38"/>
                      </a:lnTo>
                      <a:lnTo>
                        <a:pt x="30" y="35"/>
                      </a:lnTo>
                      <a:lnTo>
                        <a:pt x="33" y="33"/>
                      </a:lnTo>
                      <a:lnTo>
                        <a:pt x="35" y="31"/>
                      </a:lnTo>
                      <a:lnTo>
                        <a:pt x="37" y="27"/>
                      </a:lnTo>
                      <a:lnTo>
                        <a:pt x="38" y="24"/>
                      </a:lnTo>
                      <a:lnTo>
                        <a:pt x="38" y="20"/>
                      </a:lnTo>
                      <a:lnTo>
                        <a:pt x="38" y="16"/>
                      </a:lnTo>
                      <a:lnTo>
                        <a:pt x="37" y="12"/>
                      </a:lnTo>
                      <a:lnTo>
                        <a:pt x="35" y="9"/>
                      </a:lnTo>
                      <a:lnTo>
                        <a:pt x="33" y="6"/>
                      </a:lnTo>
                      <a:lnTo>
                        <a:pt x="30" y="4"/>
                      </a:lnTo>
                      <a:lnTo>
                        <a:pt x="27" y="2"/>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7" name="Freeform 339"/>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8" name="Freeform 340"/>
                <p:cNvSpPr/>
                <p:nvPr/>
              </p:nvSpPr>
              <p:spPr bwMode="auto">
                <a:xfrm>
                  <a:off x="5192" y="2976"/>
                  <a:ext cx="41" cy="39"/>
                </a:xfrm>
                <a:custGeom>
                  <a:avLst/>
                  <a:gdLst>
                    <a:gd name="T0" fmla="*/ 20 w 41"/>
                    <a:gd name="T1" fmla="*/ 0 h 39"/>
                    <a:gd name="T2" fmla="*/ 16 w 41"/>
                    <a:gd name="T3" fmla="*/ 0 h 39"/>
                    <a:gd name="T4" fmla="*/ 13 w 41"/>
                    <a:gd name="T5" fmla="*/ 2 h 39"/>
                    <a:gd name="T6" fmla="*/ 9 w 41"/>
                    <a:gd name="T7" fmla="*/ 3 h 39"/>
                    <a:gd name="T8" fmla="*/ 6 w 41"/>
                    <a:gd name="T9" fmla="*/ 5 h 39"/>
                    <a:gd name="T10" fmla="*/ 3 w 41"/>
                    <a:gd name="T11" fmla="*/ 9 h 39"/>
                    <a:gd name="T12" fmla="*/ 2 w 41"/>
                    <a:gd name="T13" fmla="*/ 12 h 39"/>
                    <a:gd name="T14" fmla="*/ 0 w 41"/>
                    <a:gd name="T15" fmla="*/ 16 h 39"/>
                    <a:gd name="T16" fmla="*/ 0 w 41"/>
                    <a:gd name="T17" fmla="*/ 19 h 39"/>
                    <a:gd name="T18" fmla="*/ 0 w 41"/>
                    <a:gd name="T19" fmla="*/ 24 h 39"/>
                    <a:gd name="T20" fmla="*/ 2 w 41"/>
                    <a:gd name="T21" fmla="*/ 27 h 39"/>
                    <a:gd name="T22" fmla="*/ 3 w 41"/>
                    <a:gd name="T23" fmla="*/ 31 h 39"/>
                    <a:gd name="T24" fmla="*/ 6 w 41"/>
                    <a:gd name="T25" fmla="*/ 33 h 39"/>
                    <a:gd name="T26" fmla="*/ 9 w 41"/>
                    <a:gd name="T27" fmla="*/ 35 h 39"/>
                    <a:gd name="T28" fmla="*/ 13 w 41"/>
                    <a:gd name="T29" fmla="*/ 38 h 39"/>
                    <a:gd name="T30" fmla="*/ 16 w 41"/>
                    <a:gd name="T31" fmla="*/ 39 h 39"/>
                    <a:gd name="T32" fmla="*/ 20 w 41"/>
                    <a:gd name="T33" fmla="*/ 39 h 39"/>
                    <a:gd name="T34" fmla="*/ 24 w 41"/>
                    <a:gd name="T35" fmla="*/ 39 h 39"/>
                    <a:gd name="T36" fmla="*/ 28 w 41"/>
                    <a:gd name="T37" fmla="*/ 38 h 39"/>
                    <a:gd name="T38" fmla="*/ 31 w 41"/>
                    <a:gd name="T39" fmla="*/ 35 h 39"/>
                    <a:gd name="T40" fmla="*/ 35 w 41"/>
                    <a:gd name="T41" fmla="*/ 33 h 39"/>
                    <a:gd name="T42" fmla="*/ 37 w 41"/>
                    <a:gd name="T43" fmla="*/ 31 h 39"/>
                    <a:gd name="T44" fmla="*/ 38 w 41"/>
                    <a:gd name="T45" fmla="*/ 27 h 39"/>
                    <a:gd name="T46" fmla="*/ 40 w 41"/>
                    <a:gd name="T47" fmla="*/ 24 h 39"/>
                    <a:gd name="T48" fmla="*/ 41 w 41"/>
                    <a:gd name="T49" fmla="*/ 19 h 39"/>
                    <a:gd name="T50" fmla="*/ 40 w 41"/>
                    <a:gd name="T51" fmla="*/ 16 h 39"/>
                    <a:gd name="T52" fmla="*/ 38 w 41"/>
                    <a:gd name="T53" fmla="*/ 12 h 39"/>
                    <a:gd name="T54" fmla="*/ 37 w 41"/>
                    <a:gd name="T55" fmla="*/ 9 h 39"/>
                    <a:gd name="T56" fmla="*/ 35 w 41"/>
                    <a:gd name="T57" fmla="*/ 5 h 39"/>
                    <a:gd name="T58" fmla="*/ 31 w 41"/>
                    <a:gd name="T59" fmla="*/ 3 h 39"/>
                    <a:gd name="T60" fmla="*/ 28 w 41"/>
                    <a:gd name="T61" fmla="*/ 2 h 39"/>
                    <a:gd name="T62" fmla="*/ 24 w 41"/>
                    <a:gd name="T63" fmla="*/ 0 h 39"/>
                    <a:gd name="T64" fmla="*/ 20 w 41"/>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 h="39">
                      <a:moveTo>
                        <a:pt x="20" y="0"/>
                      </a:moveTo>
                      <a:lnTo>
                        <a:pt x="16" y="0"/>
                      </a:lnTo>
                      <a:lnTo>
                        <a:pt x="13" y="2"/>
                      </a:lnTo>
                      <a:lnTo>
                        <a:pt x="9" y="3"/>
                      </a:lnTo>
                      <a:lnTo>
                        <a:pt x="6" y="5"/>
                      </a:lnTo>
                      <a:lnTo>
                        <a:pt x="3" y="9"/>
                      </a:lnTo>
                      <a:lnTo>
                        <a:pt x="2" y="12"/>
                      </a:lnTo>
                      <a:lnTo>
                        <a:pt x="0" y="16"/>
                      </a:lnTo>
                      <a:lnTo>
                        <a:pt x="0" y="19"/>
                      </a:lnTo>
                      <a:lnTo>
                        <a:pt x="0" y="24"/>
                      </a:lnTo>
                      <a:lnTo>
                        <a:pt x="2" y="27"/>
                      </a:lnTo>
                      <a:lnTo>
                        <a:pt x="3" y="31"/>
                      </a:lnTo>
                      <a:lnTo>
                        <a:pt x="6" y="33"/>
                      </a:lnTo>
                      <a:lnTo>
                        <a:pt x="9" y="35"/>
                      </a:lnTo>
                      <a:lnTo>
                        <a:pt x="13" y="38"/>
                      </a:lnTo>
                      <a:lnTo>
                        <a:pt x="16" y="39"/>
                      </a:lnTo>
                      <a:lnTo>
                        <a:pt x="20" y="39"/>
                      </a:lnTo>
                      <a:lnTo>
                        <a:pt x="24" y="39"/>
                      </a:lnTo>
                      <a:lnTo>
                        <a:pt x="28" y="38"/>
                      </a:lnTo>
                      <a:lnTo>
                        <a:pt x="31" y="35"/>
                      </a:lnTo>
                      <a:lnTo>
                        <a:pt x="35" y="33"/>
                      </a:lnTo>
                      <a:lnTo>
                        <a:pt x="37" y="31"/>
                      </a:lnTo>
                      <a:lnTo>
                        <a:pt x="38" y="27"/>
                      </a:lnTo>
                      <a:lnTo>
                        <a:pt x="40" y="24"/>
                      </a:lnTo>
                      <a:lnTo>
                        <a:pt x="41" y="19"/>
                      </a:lnTo>
                      <a:lnTo>
                        <a:pt x="40" y="16"/>
                      </a:lnTo>
                      <a:lnTo>
                        <a:pt x="38" y="12"/>
                      </a:lnTo>
                      <a:lnTo>
                        <a:pt x="37" y="9"/>
                      </a:lnTo>
                      <a:lnTo>
                        <a:pt x="35" y="5"/>
                      </a:lnTo>
                      <a:lnTo>
                        <a:pt x="31" y="3"/>
                      </a:lnTo>
                      <a:lnTo>
                        <a:pt x="28" y="2"/>
                      </a:lnTo>
                      <a:lnTo>
                        <a:pt x="24" y="0"/>
                      </a:lnTo>
                      <a:lnTo>
                        <a:pt x="20"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9" name="Freeform 341"/>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0" name="Freeform 342"/>
                <p:cNvSpPr/>
                <p:nvPr/>
              </p:nvSpPr>
              <p:spPr bwMode="auto">
                <a:xfrm>
                  <a:off x="4365" y="3161"/>
                  <a:ext cx="39" cy="38"/>
                </a:xfrm>
                <a:custGeom>
                  <a:avLst/>
                  <a:gdLst>
                    <a:gd name="T0" fmla="*/ 19 w 39"/>
                    <a:gd name="T1" fmla="*/ 0 h 38"/>
                    <a:gd name="T2" fmla="*/ 15 w 39"/>
                    <a:gd name="T3" fmla="*/ 0 h 38"/>
                    <a:gd name="T4" fmla="*/ 12 w 39"/>
                    <a:gd name="T5" fmla="*/ 1 h 38"/>
                    <a:gd name="T6" fmla="*/ 8 w 39"/>
                    <a:gd name="T7" fmla="*/ 3 h 38"/>
                    <a:gd name="T8" fmla="*/ 6 w 39"/>
                    <a:gd name="T9" fmla="*/ 5 h 38"/>
                    <a:gd name="T10" fmla="*/ 4 w 39"/>
                    <a:gd name="T11" fmla="*/ 8 h 38"/>
                    <a:gd name="T12" fmla="*/ 1 w 39"/>
                    <a:gd name="T13" fmla="*/ 11 h 38"/>
                    <a:gd name="T14" fmla="*/ 0 w 39"/>
                    <a:gd name="T15" fmla="*/ 15 h 38"/>
                    <a:gd name="T16" fmla="*/ 0 w 39"/>
                    <a:gd name="T17" fmla="*/ 19 h 38"/>
                    <a:gd name="T18" fmla="*/ 0 w 39"/>
                    <a:gd name="T19" fmla="*/ 23 h 38"/>
                    <a:gd name="T20" fmla="*/ 1 w 39"/>
                    <a:gd name="T21" fmla="*/ 26 h 38"/>
                    <a:gd name="T22" fmla="*/ 4 w 39"/>
                    <a:gd name="T23" fmla="*/ 30 h 38"/>
                    <a:gd name="T24" fmla="*/ 6 w 39"/>
                    <a:gd name="T25" fmla="*/ 32 h 38"/>
                    <a:gd name="T26" fmla="*/ 8 w 39"/>
                    <a:gd name="T27" fmla="*/ 35 h 38"/>
                    <a:gd name="T28" fmla="*/ 12 w 39"/>
                    <a:gd name="T29" fmla="*/ 37 h 38"/>
                    <a:gd name="T30" fmla="*/ 15 w 39"/>
                    <a:gd name="T31" fmla="*/ 38 h 38"/>
                    <a:gd name="T32" fmla="*/ 19 w 39"/>
                    <a:gd name="T33" fmla="*/ 38 h 38"/>
                    <a:gd name="T34" fmla="*/ 23 w 39"/>
                    <a:gd name="T35" fmla="*/ 38 h 38"/>
                    <a:gd name="T36" fmla="*/ 27 w 39"/>
                    <a:gd name="T37" fmla="*/ 37 h 38"/>
                    <a:gd name="T38" fmla="*/ 30 w 39"/>
                    <a:gd name="T39" fmla="*/ 35 h 38"/>
                    <a:gd name="T40" fmla="*/ 33 w 39"/>
                    <a:gd name="T41" fmla="*/ 32 h 38"/>
                    <a:gd name="T42" fmla="*/ 35 w 39"/>
                    <a:gd name="T43" fmla="*/ 30 h 38"/>
                    <a:gd name="T44" fmla="*/ 37 w 39"/>
                    <a:gd name="T45" fmla="*/ 26 h 38"/>
                    <a:gd name="T46" fmla="*/ 39 w 39"/>
                    <a:gd name="T47" fmla="*/ 23 h 38"/>
                    <a:gd name="T48" fmla="*/ 39 w 39"/>
                    <a:gd name="T49" fmla="*/ 19 h 38"/>
                    <a:gd name="T50" fmla="*/ 39 w 39"/>
                    <a:gd name="T51" fmla="*/ 15 h 38"/>
                    <a:gd name="T52" fmla="*/ 37 w 39"/>
                    <a:gd name="T53" fmla="*/ 11 h 38"/>
                    <a:gd name="T54" fmla="*/ 35 w 39"/>
                    <a:gd name="T55" fmla="*/ 8 h 38"/>
                    <a:gd name="T56" fmla="*/ 33 w 39"/>
                    <a:gd name="T57" fmla="*/ 5 h 38"/>
                    <a:gd name="T58" fmla="*/ 30 w 39"/>
                    <a:gd name="T59" fmla="*/ 3 h 38"/>
                    <a:gd name="T60" fmla="*/ 27 w 39"/>
                    <a:gd name="T61" fmla="*/ 1 h 38"/>
                    <a:gd name="T62" fmla="*/ 23 w 39"/>
                    <a:gd name="T63" fmla="*/ 0 h 38"/>
                    <a:gd name="T64" fmla="*/ 19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 h="38">
                      <a:moveTo>
                        <a:pt x="19" y="0"/>
                      </a:moveTo>
                      <a:lnTo>
                        <a:pt x="15" y="0"/>
                      </a:lnTo>
                      <a:lnTo>
                        <a:pt x="12" y="1"/>
                      </a:lnTo>
                      <a:lnTo>
                        <a:pt x="8" y="3"/>
                      </a:lnTo>
                      <a:lnTo>
                        <a:pt x="6" y="5"/>
                      </a:lnTo>
                      <a:lnTo>
                        <a:pt x="4" y="8"/>
                      </a:lnTo>
                      <a:lnTo>
                        <a:pt x="1" y="11"/>
                      </a:lnTo>
                      <a:lnTo>
                        <a:pt x="0" y="15"/>
                      </a:lnTo>
                      <a:lnTo>
                        <a:pt x="0" y="19"/>
                      </a:lnTo>
                      <a:lnTo>
                        <a:pt x="0" y="23"/>
                      </a:lnTo>
                      <a:lnTo>
                        <a:pt x="1" y="26"/>
                      </a:lnTo>
                      <a:lnTo>
                        <a:pt x="4" y="30"/>
                      </a:lnTo>
                      <a:lnTo>
                        <a:pt x="6" y="32"/>
                      </a:lnTo>
                      <a:lnTo>
                        <a:pt x="8" y="35"/>
                      </a:lnTo>
                      <a:lnTo>
                        <a:pt x="12" y="37"/>
                      </a:lnTo>
                      <a:lnTo>
                        <a:pt x="15" y="38"/>
                      </a:lnTo>
                      <a:lnTo>
                        <a:pt x="19" y="38"/>
                      </a:lnTo>
                      <a:lnTo>
                        <a:pt x="23" y="38"/>
                      </a:lnTo>
                      <a:lnTo>
                        <a:pt x="27" y="37"/>
                      </a:lnTo>
                      <a:lnTo>
                        <a:pt x="30" y="35"/>
                      </a:lnTo>
                      <a:lnTo>
                        <a:pt x="33" y="32"/>
                      </a:lnTo>
                      <a:lnTo>
                        <a:pt x="35" y="30"/>
                      </a:lnTo>
                      <a:lnTo>
                        <a:pt x="37" y="26"/>
                      </a:lnTo>
                      <a:lnTo>
                        <a:pt x="39" y="23"/>
                      </a:lnTo>
                      <a:lnTo>
                        <a:pt x="39" y="19"/>
                      </a:lnTo>
                      <a:lnTo>
                        <a:pt x="39" y="15"/>
                      </a:lnTo>
                      <a:lnTo>
                        <a:pt x="37" y="11"/>
                      </a:lnTo>
                      <a:lnTo>
                        <a:pt x="35" y="8"/>
                      </a:lnTo>
                      <a:lnTo>
                        <a:pt x="33" y="5"/>
                      </a:lnTo>
                      <a:lnTo>
                        <a:pt x="30" y="3"/>
                      </a:lnTo>
                      <a:lnTo>
                        <a:pt x="27" y="1"/>
                      </a:lnTo>
                      <a:lnTo>
                        <a:pt x="23" y="0"/>
                      </a:lnTo>
                      <a:lnTo>
                        <a:pt x="19"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1" name="Rectangle 343"/>
                <p:cNvSpPr>
                  <a:spLocks noChangeArrowheads="1"/>
                </p:cNvSpPr>
                <p:nvPr/>
              </p:nvSpPr>
              <p:spPr bwMode="auto">
                <a:xfrm>
                  <a:off x="4831" y="3805"/>
                  <a:ext cx="1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192" name="Rectangle 344"/>
                <p:cNvSpPr>
                  <a:spLocks noChangeArrowheads="1"/>
                </p:cNvSpPr>
                <p:nvPr/>
              </p:nvSpPr>
              <p:spPr bwMode="auto">
                <a:xfrm>
                  <a:off x="4358" y="3272"/>
                  <a:ext cx="1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193" name="Rectangle 345"/>
                <p:cNvSpPr>
                  <a:spLocks noChangeArrowheads="1"/>
                </p:cNvSpPr>
                <p:nvPr/>
              </p:nvSpPr>
              <p:spPr bwMode="auto">
                <a:xfrm>
                  <a:off x="3585" y="2560"/>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194" name="Rectangle 352"/>
                <p:cNvSpPr>
                  <a:spLocks noChangeArrowheads="1"/>
                </p:cNvSpPr>
                <p:nvPr/>
              </p:nvSpPr>
              <p:spPr bwMode="auto">
                <a:xfrm>
                  <a:off x="3655" y="3780"/>
                  <a:ext cx="1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15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15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2" name="Rectangle 385"/>
              <p:cNvSpPr>
                <a:spLocks noChangeArrowheads="1"/>
              </p:cNvSpPr>
              <p:nvPr/>
            </p:nvSpPr>
            <p:spPr bwMode="auto">
              <a:xfrm>
                <a:off x="7667625" y="6165850"/>
                <a:ext cx="217488"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Text Box 386"/>
              <p:cNvSpPr txBox="1">
                <a:spLocks noChangeArrowheads="1"/>
              </p:cNvSpPr>
              <p:nvPr/>
            </p:nvSpPr>
            <p:spPr bwMode="auto">
              <a:xfrm>
                <a:off x="7541268" y="5877818"/>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4" name="Rectangle 387"/>
              <p:cNvSpPr>
                <a:spLocks noChangeArrowheads="1"/>
              </p:cNvSpPr>
              <p:nvPr/>
            </p:nvSpPr>
            <p:spPr bwMode="auto">
              <a:xfrm>
                <a:off x="5629276" y="4148137"/>
                <a:ext cx="235350" cy="3198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Text Box 388"/>
              <p:cNvSpPr txBox="1">
                <a:spLocks noChangeArrowheads="1"/>
              </p:cNvSpPr>
              <p:nvPr/>
            </p:nvSpPr>
            <p:spPr bwMode="auto">
              <a:xfrm>
                <a:off x="5557045" y="3912395"/>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36" name="Rectangle 389"/>
              <p:cNvSpPr>
                <a:spLocks noChangeArrowheads="1"/>
              </p:cNvSpPr>
              <p:nvPr/>
            </p:nvSpPr>
            <p:spPr bwMode="auto">
              <a:xfrm>
                <a:off x="6877050" y="5274313"/>
                <a:ext cx="234292" cy="2914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Text Box 390"/>
              <p:cNvSpPr txBox="1">
                <a:spLocks noChangeArrowheads="1"/>
              </p:cNvSpPr>
              <p:nvPr/>
            </p:nvSpPr>
            <p:spPr bwMode="auto">
              <a:xfrm>
                <a:off x="6767895" y="5075433"/>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grpSp>
        <p:sp>
          <p:nvSpPr>
            <p:cNvPr id="195" name="Rectangle 168"/>
            <p:cNvSpPr>
              <a:spLocks noChangeArrowheads="1"/>
            </p:cNvSpPr>
            <p:nvPr/>
          </p:nvSpPr>
          <p:spPr bwMode="auto">
            <a:xfrm>
              <a:off x="6377879" y="4670716"/>
              <a:ext cx="309380" cy="384721"/>
            </a:xfrm>
            <a:prstGeom prst="rect">
              <a:avLst/>
            </a:prstGeom>
            <a:noFill/>
            <a:ln>
              <a:noFill/>
            </a:ln>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1</a:t>
              </a:r>
            </a:p>
          </p:txBody>
        </p:sp>
        <p:sp>
          <p:nvSpPr>
            <p:cNvPr id="196" name="Rectangle 168"/>
            <p:cNvSpPr>
              <a:spLocks noChangeArrowheads="1"/>
            </p:cNvSpPr>
            <p:nvPr/>
          </p:nvSpPr>
          <p:spPr bwMode="auto">
            <a:xfrm>
              <a:off x="6874334" y="4967731"/>
              <a:ext cx="309380" cy="384721"/>
            </a:xfrm>
            <a:prstGeom prst="rect">
              <a:avLst/>
            </a:prstGeom>
            <a:noFill/>
            <a:ln>
              <a:noFill/>
            </a:ln>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2</a:t>
              </a:r>
            </a:p>
          </p:txBody>
        </p:sp>
        <p:sp>
          <p:nvSpPr>
            <p:cNvPr id="197" name="Rectangle 168"/>
            <p:cNvSpPr>
              <a:spLocks noChangeArrowheads="1"/>
            </p:cNvSpPr>
            <p:nvPr/>
          </p:nvSpPr>
          <p:spPr bwMode="auto">
            <a:xfrm>
              <a:off x="7440904" y="5801064"/>
              <a:ext cx="309563" cy="3841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500" b="1"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500" b="1" baseline="-25000" dirty="0">
                  <a:solidFill>
                    <a:srgbClr val="FF0000"/>
                  </a:solidFill>
                  <a:latin typeface="Symbol" panose="05050102010706020507" pitchFamily="18" charset="2"/>
                  <a:ea typeface="微软雅黑" panose="020B0503020204020204" pitchFamily="34" charset="-122"/>
                  <a:cs typeface="Times New Roman" panose="02020603050405020304" pitchFamily="18" charset="0"/>
                </a:rPr>
                <a:t>3</a:t>
              </a:r>
            </a:p>
          </p:txBody>
        </p:sp>
      </p:grpSp>
      <p:sp>
        <p:nvSpPr>
          <p:cNvPr id="198" name="Rectangle 6"/>
          <p:cNvSpPr txBox="1">
            <a:spLocks noRot="1" noChangeArrowheads="1"/>
          </p:cNvSpPr>
          <p:nvPr/>
        </p:nvSpPr>
        <p:spPr bwMode="auto">
          <a:xfrm>
            <a:off x="200966" y="4743256"/>
            <a:ext cx="3813868" cy="49157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marL="0" indent="0" eaLnBrk="1" hangingPunct="1">
              <a:buNone/>
            </a:pPr>
            <a:r>
              <a:rPr lang="zh-CN" altLang="en-US"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惯用晶胞边矢量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6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eaLnBrk="1" hangingPunct="1">
              <a:buNone/>
            </a:pPr>
            <a:endParaRPr lang="zh-CN" altLang="en-US" sz="2600" b="1" kern="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9" name="页脚占位符 1">
            <a:extLst>
              <a:ext uri="{FF2B5EF4-FFF2-40B4-BE49-F238E27FC236}">
                <a16:creationId xmlns:a16="http://schemas.microsoft.com/office/drawing/2014/main" id="{FA15F867-2779-4BDD-9452-6C5114165963}"/>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00" name="灯片编号占位符 2">
            <a:extLst>
              <a:ext uri="{FF2B5EF4-FFF2-40B4-BE49-F238E27FC236}">
                <a16:creationId xmlns:a16="http://schemas.microsoft.com/office/drawing/2014/main" id="{0688ECDF-A6B3-4E85-86B8-3C27FFFFEDC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1">
            <a:extLst>
              <a:ext uri="{FF2B5EF4-FFF2-40B4-BE49-F238E27FC236}">
                <a16:creationId xmlns:a16="http://schemas.microsoft.com/office/drawing/2014/main" id="{35CD2293-204C-4FEE-9A1A-89993D6444E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2FF36135-1937-425B-AFBA-E731F90BD53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pic>
        <p:nvPicPr>
          <p:cNvPr id="49154" name="Picture 2" descr="C:\Users\yongzhuoli\Desktop\22hc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081" y="994618"/>
            <a:ext cx="5864801" cy="538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p:cNvSpPr>
            <a:spLocks noRot="1" noChangeArrowheads="1"/>
          </p:cNvSpPr>
          <p:nvPr/>
        </p:nvSpPr>
        <p:spPr bwMode="auto">
          <a:xfrm>
            <a:off x="1667138" y="116632"/>
            <a:ext cx="71516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70000"/>
              </a:lnSpc>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堆积比(致密度)</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 </a:t>
            </a:r>
            <a:r>
              <a:rPr lang="en-US" altLang="zh-CN" sz="3200" b="1" dirty="0">
                <a:solidFill>
                  <a:srgbClr val="660066"/>
                </a:solidFill>
                <a:effectLst>
                  <a:outerShdw blurRad="38100" dist="38100" dir="2700000" algn="tl">
                    <a:srgbClr val="C0C0C0"/>
                  </a:outerShdw>
                </a:effectLst>
                <a:latin typeface="Times New Roman" pitchFamily="18" charset="0"/>
                <a:ea typeface="微软雅黑" pitchFamily="34" charset="-122"/>
              </a:rPr>
              <a:t>(packing ratio)</a:t>
            </a:r>
          </a:p>
        </p:txBody>
      </p:sp>
      <p:sp>
        <p:nvSpPr>
          <p:cNvPr id="4" name="文本框 3"/>
          <p:cNvSpPr txBox="1"/>
          <p:nvPr/>
        </p:nvSpPr>
        <p:spPr>
          <a:xfrm>
            <a:off x="1911367" y="5013176"/>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a</a:t>
            </a:r>
          </a:p>
        </p:txBody>
      </p:sp>
      <p:sp>
        <p:nvSpPr>
          <p:cNvPr id="5" name="文本框 4"/>
          <p:cNvSpPr txBox="1"/>
          <p:nvPr/>
        </p:nvSpPr>
        <p:spPr>
          <a:xfrm rot="2775131">
            <a:off x="2928208" y="5107669"/>
            <a:ext cx="45878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4</a:t>
            </a:r>
            <a:r>
              <a:rPr lang="en-US" altLang="zh-CN" sz="2400" b="1" i="1" dirty="0">
                <a:latin typeface="Times New Roman" panose="02020603050405020304" pitchFamily="18" charset="0"/>
                <a:cs typeface="Times New Roman" panose="02020603050405020304" pitchFamily="18" charset="0"/>
              </a:rPr>
              <a:t>r</a:t>
            </a:r>
            <a:endParaRPr lang="zh-CN" altLang="en-US" sz="2400" b="1" i="1" dirty="0">
              <a:latin typeface="Times New Roman" panose="02020603050405020304" pitchFamily="18" charset="0"/>
              <a:cs typeface="Times New Roman" panose="02020603050405020304" pitchFamily="18" charset="0"/>
            </a:endParaRPr>
          </a:p>
        </p:txBody>
      </p:sp>
      <p:sp>
        <p:nvSpPr>
          <p:cNvPr id="6" name="文本框 5"/>
          <p:cNvSpPr txBox="1"/>
          <p:nvPr/>
        </p:nvSpPr>
        <p:spPr>
          <a:xfrm rot="2775131">
            <a:off x="4811997" y="5179679"/>
            <a:ext cx="458780" cy="461665"/>
          </a:xfrm>
          <a:prstGeom prst="rect">
            <a:avLst/>
          </a:prstGeom>
          <a:noFill/>
        </p:spPr>
        <p:txBody>
          <a:bodyPr wrap="none" rtlCol="0">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4</a:t>
            </a:r>
            <a:r>
              <a:rPr lang="en-US" altLang="zh-CN" sz="2400" b="1" i="1" dirty="0">
                <a:solidFill>
                  <a:schemeClr val="bg1"/>
                </a:solidFill>
                <a:latin typeface="Times New Roman" panose="02020603050405020304" pitchFamily="18" charset="0"/>
                <a:cs typeface="Times New Roman" panose="02020603050405020304" pitchFamily="18" charset="0"/>
              </a:rPr>
              <a:t>r</a:t>
            </a:r>
            <a:endParaRPr lang="zh-CN" altLang="en-US" sz="2400" b="1" i="1" dirty="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753726" y="5967574"/>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a</a:t>
            </a:r>
          </a:p>
        </p:txBody>
      </p:sp>
      <p:sp>
        <p:nvSpPr>
          <p:cNvPr id="12" name="Rectangle 37">
            <a:extLst>
              <a:ext uri="{FF2B5EF4-FFF2-40B4-BE49-F238E27FC236}">
                <a16:creationId xmlns:a16="http://schemas.microsoft.com/office/drawing/2014/main" id="{68EE04C3-C158-4CA0-B5A1-AF56FACDA79A}"/>
              </a:ext>
            </a:extLst>
          </p:cNvPr>
          <p:cNvSpPr>
            <a:spLocks noChangeArrowheads="1"/>
          </p:cNvSpPr>
          <p:nvPr/>
        </p:nvSpPr>
        <p:spPr bwMode="auto">
          <a:xfrm flipV="1">
            <a:off x="167369" y="90291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1">
            <a:extLst>
              <a:ext uri="{FF2B5EF4-FFF2-40B4-BE49-F238E27FC236}">
                <a16:creationId xmlns:a16="http://schemas.microsoft.com/office/drawing/2014/main" id="{35CD2293-204C-4FEE-9A1A-89993D6444E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2FF36135-1937-425B-AFBA-E731F90BD53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pic>
        <p:nvPicPr>
          <p:cNvPr id="49154" name="Picture 2" descr="C:\Users\yongzhuoli\Desktop\22hc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081" y="994618"/>
            <a:ext cx="5864801" cy="538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p:cNvSpPr>
            <a:spLocks noRot="1" noChangeArrowheads="1"/>
          </p:cNvSpPr>
          <p:nvPr/>
        </p:nvSpPr>
        <p:spPr bwMode="auto">
          <a:xfrm>
            <a:off x="1667138" y="116632"/>
            <a:ext cx="71516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7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堆积比(致密度)</a:t>
            </a: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 </a:t>
            </a:r>
            <a:r>
              <a:rPr kumimoji="0" lang="en-US" altLang="zh-CN" sz="32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(packing ratio)</a:t>
            </a:r>
          </a:p>
        </p:txBody>
      </p:sp>
      <p:sp>
        <p:nvSpPr>
          <p:cNvPr id="4" name="文本框 3"/>
          <p:cNvSpPr txBox="1"/>
          <p:nvPr/>
        </p:nvSpPr>
        <p:spPr>
          <a:xfrm>
            <a:off x="1911367" y="5013176"/>
            <a:ext cx="338554"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1F497D"/>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5" name="文本框 4"/>
          <p:cNvSpPr txBox="1"/>
          <p:nvPr/>
        </p:nvSpPr>
        <p:spPr>
          <a:xfrm rot="2775131">
            <a:off x="2928207" y="5107670"/>
            <a:ext cx="45878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1F497D"/>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1" u="none" strike="noStrike" kern="1200" cap="none" spc="0" normalizeH="0" baseline="0" noProof="0" dirty="0">
                <a:ln>
                  <a:noFill/>
                </a:ln>
                <a:solidFill>
                  <a:srgbClr val="1F497D"/>
                </a:solidFill>
                <a:effectLst/>
                <a:uLnTx/>
                <a:uFillTx/>
                <a:latin typeface="Times New Roman" panose="02020603050405020304" pitchFamily="18" charset="0"/>
                <a:ea typeface="楷体_GB2312" pitchFamily="49" charset="-122"/>
                <a:cs typeface="Times New Roman" panose="02020603050405020304" pitchFamily="18" charset="0"/>
              </a:rPr>
              <a:t>r</a:t>
            </a:r>
            <a:endParaRPr kumimoji="0" lang="zh-CN" altLang="en-US" sz="2400" b="1" i="1" u="none" strike="noStrike" kern="1200" cap="none" spc="0" normalizeH="0" baseline="0" noProof="0" dirty="0">
              <a:ln>
                <a:noFill/>
              </a:ln>
              <a:solidFill>
                <a:srgbClr val="1F497D"/>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 name="文本框 5"/>
          <p:cNvSpPr txBox="1"/>
          <p:nvPr/>
        </p:nvSpPr>
        <p:spPr>
          <a:xfrm rot="2775131">
            <a:off x="4811997" y="5179679"/>
            <a:ext cx="45878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1" u="none" strike="noStrike" kern="1200" cap="none" spc="0" normalizeH="0" baseline="0" noProof="0" dirty="0">
                <a:ln>
                  <a:noFill/>
                </a:ln>
                <a:solidFill>
                  <a:prstClr val="white"/>
                </a:solidFill>
                <a:effectLst/>
                <a:uLnTx/>
                <a:uFillTx/>
                <a:latin typeface="Times New Roman" panose="02020603050405020304" pitchFamily="18" charset="0"/>
                <a:ea typeface="楷体_GB2312" pitchFamily="49" charset="-122"/>
                <a:cs typeface="Times New Roman" panose="02020603050405020304" pitchFamily="18" charset="0"/>
              </a:rPr>
              <a:t>r</a:t>
            </a:r>
            <a:endParaRPr kumimoji="0" lang="zh-CN" altLang="en-US" sz="2400" b="1" i="1" u="none" strike="noStrike" kern="1200" cap="none" spc="0" normalizeH="0" baseline="0" noProof="0" dirty="0">
              <a:ln>
                <a:noFill/>
              </a:ln>
              <a:solidFill>
                <a:prstClr val="white"/>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7" name="文本框 6"/>
          <p:cNvSpPr txBox="1"/>
          <p:nvPr/>
        </p:nvSpPr>
        <p:spPr>
          <a:xfrm>
            <a:off x="6753726" y="5967574"/>
            <a:ext cx="338554"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1F497D"/>
                </a:solidFill>
                <a:effectLst/>
                <a:uLnTx/>
                <a:uFillTx/>
                <a:latin typeface="Times New Roman" panose="02020603050405020304" pitchFamily="18" charset="0"/>
                <a:ea typeface="楷体_GB2312" pitchFamily="49" charset="-122"/>
                <a:cs typeface="Times New Roman" panose="02020603050405020304" pitchFamily="18" charset="0"/>
              </a:rPr>
              <a:t>a</a:t>
            </a:r>
          </a:p>
        </p:txBody>
      </p:sp>
      <p:sp>
        <p:nvSpPr>
          <p:cNvPr id="12" name="Rectangle 37">
            <a:extLst>
              <a:ext uri="{FF2B5EF4-FFF2-40B4-BE49-F238E27FC236}">
                <a16:creationId xmlns:a16="http://schemas.microsoft.com/office/drawing/2014/main" id="{68EE04C3-C158-4CA0-B5A1-AF56FACDA79A}"/>
              </a:ext>
            </a:extLst>
          </p:cNvPr>
          <p:cNvSpPr>
            <a:spLocks noChangeArrowheads="1"/>
          </p:cNvSpPr>
          <p:nvPr/>
        </p:nvSpPr>
        <p:spPr bwMode="auto">
          <a:xfrm flipV="1">
            <a:off x="167369" y="90291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Rectangle 5">
            <a:extLst>
              <a:ext uri="{FF2B5EF4-FFF2-40B4-BE49-F238E27FC236}">
                <a16:creationId xmlns:a16="http://schemas.microsoft.com/office/drawing/2014/main" id="{CE33E852-4A4E-445F-9D44-C6A942AD063E}"/>
              </a:ext>
            </a:extLst>
          </p:cNvPr>
          <p:cNvSpPr>
            <a:spLocks noChangeArrowheads="1"/>
          </p:cNvSpPr>
          <p:nvPr/>
        </p:nvSpPr>
        <p:spPr bwMode="auto">
          <a:xfrm>
            <a:off x="653750" y="1052736"/>
            <a:ext cx="8172450" cy="24780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nSpc>
                <a:spcPct val="155000"/>
              </a:lnSpc>
            </a:pP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原子体积占总体积的百分数。若以一个晶胞来计算，致密度就是晶胞中原子体积与晶胞体积之比，即 </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nv</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为单个原子的体积</a:t>
            </a:r>
            <a:r>
              <a:rPr lang="zh-CN" altLang="en-US" sz="2400" b="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3366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为晶胞体积，</a:t>
            </a:r>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为一个晶胞中的原子数。</a:t>
            </a:r>
          </a:p>
        </p:txBody>
      </p:sp>
      <p:pic>
        <p:nvPicPr>
          <p:cNvPr id="14" name="Picture 6" descr="1">
            <a:extLst>
              <a:ext uri="{FF2B5EF4-FFF2-40B4-BE49-F238E27FC236}">
                <a16:creationId xmlns:a16="http://schemas.microsoft.com/office/drawing/2014/main" id="{6E512200-FD06-4446-83F8-44113360D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2286978"/>
            <a:ext cx="1150938" cy="8032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36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5816" y="2708920"/>
            <a:ext cx="3456384"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页脚占位符 1">
            <a:extLst>
              <a:ext uri="{FF2B5EF4-FFF2-40B4-BE49-F238E27FC236}">
                <a16:creationId xmlns:a16="http://schemas.microsoft.com/office/drawing/2014/main" id="{C34A3F8E-FBD5-4353-8FB6-4AAE46C01A2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AFDC1CD1-9C26-481D-9B8B-9876FF4CF8A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0286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p:cNvSpPr>
            <a:spLocks noGrp="1" noRot="1" noChangeArrowheads="1"/>
          </p:cNvSpPr>
          <p:nvPr>
            <p:ph type="body" idx="4294967295"/>
          </p:nvPr>
        </p:nvSpPr>
        <p:spPr bwMode="auto">
          <a:xfrm>
            <a:off x="284917" y="1340768"/>
            <a:ext cx="4719131" cy="288661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晶体具有宏观方向性</a:t>
            </a:r>
          </a:p>
          <a:p>
            <a:pPr eaLnBrk="1" hangingPunct="1">
              <a:spcBef>
                <a:spcPts val="1800"/>
              </a:spcBef>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微观上</a:t>
            </a:r>
          </a:p>
          <a:p>
            <a:pPr lvl="1" eaLnBrk="1" hangingPunct="1"/>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布拉菲格子中基元（原子或原子团）分列在一系列直线系上，这些直线都相互平行</a:t>
            </a:r>
          </a:p>
          <a:p>
            <a:pPr lvl="1" eaLnBrk="1" hangingPunct="1">
              <a:spcBef>
                <a:spcPts val="1200"/>
              </a:spcBef>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一组平行直线称为一个晶列</a:t>
            </a:r>
          </a:p>
        </p:txBody>
      </p:sp>
      <p:pic>
        <p:nvPicPr>
          <p:cNvPr id="7373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5210" y="1915345"/>
            <a:ext cx="4211637"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Rot="1" noChangeArrowheads="1"/>
          </p:cNvSpPr>
          <p:nvPr/>
        </p:nvSpPr>
        <p:spPr bwMode="auto">
          <a:xfrm>
            <a:off x="1809343" y="-57944"/>
            <a:ext cx="7010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晶体具有方向性——晶向</a:t>
            </a:r>
          </a:p>
        </p:txBody>
      </p:sp>
      <p:sp>
        <p:nvSpPr>
          <p:cNvPr id="7"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 name="矩形 2"/>
          <p:cNvSpPr/>
          <p:nvPr/>
        </p:nvSpPr>
        <p:spPr>
          <a:xfrm>
            <a:off x="1066255" y="4305269"/>
            <a:ext cx="3744416" cy="1092607"/>
          </a:xfrm>
          <a:prstGeom prst="rect">
            <a:avLst/>
          </a:prstGeom>
        </p:spPr>
        <p:txBody>
          <a:bodyPr wrap="square">
            <a:spAutoFit/>
          </a:bodyPr>
          <a:lstStyle/>
          <a:p>
            <a:pPr marL="0" indent="0" eaLnBrk="1" hangingPunct="1">
              <a:spcBef>
                <a:spcPts val="1800"/>
              </a:spcBef>
              <a:buNone/>
            </a:pP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晶列的方向：晶向</a:t>
            </a:r>
            <a:endParaRPr lang="en-US" altLang="zh-CN"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eaLnBrk="1" hangingPunct="1">
              <a:spcBef>
                <a:spcPts val="1800"/>
              </a:spcBef>
              <a:buNone/>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不同晶列拥有不同晶向</a:t>
            </a:r>
          </a:p>
        </p:txBody>
      </p:sp>
      <p:sp>
        <p:nvSpPr>
          <p:cNvPr id="9" name="页脚占位符 1">
            <a:extLst>
              <a:ext uri="{FF2B5EF4-FFF2-40B4-BE49-F238E27FC236}">
                <a16:creationId xmlns:a16="http://schemas.microsoft.com/office/drawing/2014/main" id="{6A22BE47-C4A1-4298-9C16-86351D1F4412}"/>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185F6265-BAB6-4050-8BD6-01C48010BAC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rrowheads="1"/>
          </p:cNvSpPr>
          <p:nvPr>
            <p:ph type="title" idx="4294967295"/>
          </p:nvPr>
        </p:nvSpPr>
        <p:spPr bwMode="auto">
          <a:xfrm>
            <a:off x="1066800" y="68644"/>
            <a:ext cx="7010400" cy="122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晶体的基本特征</a:t>
            </a:r>
          </a:p>
        </p:txBody>
      </p:sp>
      <p:grpSp>
        <p:nvGrpSpPr>
          <p:cNvPr id="376846" name="Group 14"/>
          <p:cNvGrpSpPr/>
          <p:nvPr/>
        </p:nvGrpSpPr>
        <p:grpSpPr bwMode="auto">
          <a:xfrm>
            <a:off x="3635375" y="3429447"/>
            <a:ext cx="2159000" cy="2349500"/>
            <a:chOff x="4332" y="0"/>
            <a:chExt cx="1360" cy="1480"/>
          </a:xfrm>
        </p:grpSpPr>
        <p:pic>
          <p:nvPicPr>
            <p:cNvPr id="2561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 y="0"/>
              <a:ext cx="1156"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Text Box 16"/>
            <p:cNvSpPr txBox="1">
              <a:spLocks noChangeArrowheads="1"/>
            </p:cNvSpPr>
            <p:nvPr/>
          </p:nvSpPr>
          <p:spPr bwMode="auto">
            <a:xfrm>
              <a:off x="5256" y="1230"/>
              <a:ext cx="4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000" b="1">
                  <a:solidFill>
                    <a:srgbClr val="660066"/>
                  </a:solidFill>
                  <a:latin typeface="Times New Roman" panose="02020603050405020304" pitchFamily="18" charset="0"/>
                  <a:ea typeface="微软雅黑" panose="020B0503020204020204" pitchFamily="34" charset="-122"/>
                </a:rPr>
                <a:t>石墨</a:t>
              </a:r>
            </a:p>
          </p:txBody>
        </p:sp>
      </p:grpSp>
      <p:grpSp>
        <p:nvGrpSpPr>
          <p:cNvPr id="376849" name="Group 17"/>
          <p:cNvGrpSpPr/>
          <p:nvPr/>
        </p:nvGrpSpPr>
        <p:grpSpPr bwMode="auto">
          <a:xfrm>
            <a:off x="6084888" y="3573909"/>
            <a:ext cx="2303462" cy="2235200"/>
            <a:chOff x="4332" y="1480"/>
            <a:chExt cx="1179" cy="1046"/>
          </a:xfrm>
        </p:grpSpPr>
        <p:pic>
          <p:nvPicPr>
            <p:cNvPr id="256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 y="1480"/>
              <a:ext cx="1179"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Text Box 19"/>
            <p:cNvSpPr txBox="1">
              <a:spLocks noChangeArrowheads="1"/>
            </p:cNvSpPr>
            <p:nvPr/>
          </p:nvSpPr>
          <p:spPr bwMode="auto">
            <a:xfrm>
              <a:off x="4876" y="2341"/>
              <a:ext cx="485" cy="1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000" b="1">
                  <a:solidFill>
                    <a:srgbClr val="660066"/>
                  </a:solidFill>
                  <a:latin typeface="Times New Roman" panose="02020603050405020304" pitchFamily="18" charset="0"/>
                  <a:ea typeface="微软雅黑" panose="020B0503020204020204" pitchFamily="34" charset="-122"/>
                </a:rPr>
                <a:t>石墨烯</a:t>
              </a:r>
            </a:p>
          </p:txBody>
        </p:sp>
      </p:grpSp>
      <p:grpSp>
        <p:nvGrpSpPr>
          <p:cNvPr id="376852" name="Group 20"/>
          <p:cNvGrpSpPr/>
          <p:nvPr/>
        </p:nvGrpSpPr>
        <p:grpSpPr bwMode="auto">
          <a:xfrm>
            <a:off x="611188" y="3284984"/>
            <a:ext cx="2447925" cy="2506663"/>
            <a:chOff x="2835" y="28"/>
            <a:chExt cx="1134" cy="1132"/>
          </a:xfrm>
        </p:grpSpPr>
        <p:pic>
          <p:nvPicPr>
            <p:cNvPr id="25608"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 y="28"/>
              <a:ext cx="1134"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 Box 22"/>
            <p:cNvSpPr txBox="1">
              <a:spLocks noChangeArrowheads="1"/>
            </p:cNvSpPr>
            <p:nvPr/>
          </p:nvSpPr>
          <p:spPr bwMode="auto">
            <a:xfrm>
              <a:off x="3016" y="981"/>
              <a:ext cx="43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000" b="1">
                  <a:solidFill>
                    <a:srgbClr val="660066"/>
                  </a:solidFill>
                  <a:latin typeface="Times New Roman" panose="02020603050405020304" pitchFamily="18" charset="0"/>
                  <a:ea typeface="微软雅黑" panose="020B0503020204020204" pitchFamily="34" charset="-122"/>
                </a:rPr>
                <a:t>金刚石</a:t>
              </a:r>
            </a:p>
          </p:txBody>
        </p:sp>
      </p:grpSp>
      <p:sp>
        <p:nvSpPr>
          <p:cNvPr id="1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7" name="Text Box 7"/>
          <p:cNvSpPr txBox="1">
            <a:spLocks noChangeArrowheads="1"/>
          </p:cNvSpPr>
          <p:nvPr/>
        </p:nvSpPr>
        <p:spPr bwMode="auto">
          <a:xfrm>
            <a:off x="1619672" y="1237048"/>
            <a:ext cx="6288901" cy="53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800" b="1" dirty="0">
                <a:solidFill>
                  <a:srgbClr val="C00000"/>
                </a:solidFill>
                <a:latin typeface="Times New Roman" panose="02020603050405020304" pitchFamily="18" charset="0"/>
                <a:ea typeface="微软雅黑" panose="020B0503020204020204" pitchFamily="34" charset="-122"/>
              </a:rPr>
              <a:t>晶体是原子结构具有空间周期性的固体</a:t>
            </a:r>
          </a:p>
        </p:txBody>
      </p:sp>
      <p:sp>
        <p:nvSpPr>
          <p:cNvPr id="16" name="页脚占位符 1">
            <a:extLst>
              <a:ext uri="{FF2B5EF4-FFF2-40B4-BE49-F238E27FC236}">
                <a16:creationId xmlns:a16="http://schemas.microsoft.com/office/drawing/2014/main" id="{F39BA0D1-B0A9-431D-BF17-F02FE58B1FF2}"/>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8" name="灯片编号占位符 2">
            <a:extLst>
              <a:ext uri="{FF2B5EF4-FFF2-40B4-BE49-F238E27FC236}">
                <a16:creationId xmlns:a16="http://schemas.microsoft.com/office/drawing/2014/main" id="{14CFA90E-495F-4249-89F9-B598BDBBA04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pic>
        <p:nvPicPr>
          <p:cNvPr id="19" name="Picture 8" descr="10-10">
            <a:extLst>
              <a:ext uri="{FF2B5EF4-FFF2-40B4-BE49-F238E27FC236}">
                <a16:creationId xmlns:a16="http://schemas.microsoft.com/office/drawing/2014/main" id="{D18555F7-1B3F-4234-8B17-ADBA50FD17F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59254" y="1765624"/>
            <a:ext cx="2341700" cy="156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a:extLst>
              <a:ext uri="{FF2B5EF4-FFF2-40B4-BE49-F238E27FC236}">
                <a16:creationId xmlns:a16="http://schemas.microsoft.com/office/drawing/2014/main" id="{F1DAFE47-D449-479D-9BE6-ECE9E2CC77CD}"/>
              </a:ext>
            </a:extLst>
          </p:cNvPr>
          <p:cNvGrpSpPr/>
          <p:nvPr/>
        </p:nvGrpSpPr>
        <p:grpSpPr>
          <a:xfrm>
            <a:off x="4607179" y="1765624"/>
            <a:ext cx="2615695" cy="1740053"/>
            <a:chOff x="6084888" y="1765229"/>
            <a:chExt cx="2615695" cy="1740053"/>
          </a:xfrm>
        </p:grpSpPr>
        <p:pic>
          <p:nvPicPr>
            <p:cNvPr id="21" name="Picture 15">
              <a:extLst>
                <a:ext uri="{FF2B5EF4-FFF2-40B4-BE49-F238E27FC236}">
                  <a16:creationId xmlns:a16="http://schemas.microsoft.com/office/drawing/2014/main" id="{917E3D45-05F7-4284-9089-84DEB14F0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1765229"/>
              <a:ext cx="2512296" cy="143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9">
              <a:extLst>
                <a:ext uri="{FF2B5EF4-FFF2-40B4-BE49-F238E27FC236}">
                  <a16:creationId xmlns:a16="http://schemas.microsoft.com/office/drawing/2014/main" id="{7F236600-CC11-4F74-B658-0BFB65D242C4}"/>
                </a:ext>
              </a:extLst>
            </p:cNvPr>
            <p:cNvSpPr txBox="1">
              <a:spLocks noChangeArrowheads="1"/>
            </p:cNvSpPr>
            <p:nvPr/>
          </p:nvSpPr>
          <p:spPr bwMode="auto">
            <a:xfrm>
              <a:off x="7489995" y="3105172"/>
              <a:ext cx="1210588" cy="400110"/>
            </a:xfrm>
            <a:prstGeom prst="rect">
              <a:avLst/>
            </a:prstGeom>
            <a:noFill/>
            <a:ln>
              <a:noFill/>
            </a:ln>
            <a:effec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000" b="1" dirty="0">
                  <a:solidFill>
                    <a:srgbClr val="660066"/>
                  </a:solidFill>
                  <a:latin typeface="Times New Roman" panose="02020603050405020304" pitchFamily="18" charset="0"/>
                  <a:ea typeface="微软雅黑" panose="020B0503020204020204" pitchFamily="34" charset="-122"/>
                </a:rPr>
                <a:t>碳纳米管</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6852"/>
                                        </p:tgtEl>
                                        <p:attrNameLst>
                                          <p:attrName>style.visibility</p:attrName>
                                        </p:attrNameLst>
                                      </p:cBhvr>
                                      <p:to>
                                        <p:strVal val="visible"/>
                                      </p:to>
                                    </p:set>
                                    <p:animEffect transition="in" filter="dissolve">
                                      <p:cBhvr>
                                        <p:cTn id="7" dur="500"/>
                                        <p:tgtEl>
                                          <p:spTgt spid="3768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6846"/>
                                        </p:tgtEl>
                                        <p:attrNameLst>
                                          <p:attrName>style.visibility</p:attrName>
                                        </p:attrNameLst>
                                      </p:cBhvr>
                                      <p:to>
                                        <p:strVal val="visible"/>
                                      </p:to>
                                    </p:set>
                                    <p:animEffect transition="in" filter="dissolve">
                                      <p:cBhvr>
                                        <p:cTn id="12" dur="500"/>
                                        <p:tgtEl>
                                          <p:spTgt spid="3768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6849"/>
                                        </p:tgtEl>
                                        <p:attrNameLst>
                                          <p:attrName>style.visibility</p:attrName>
                                        </p:attrNameLst>
                                      </p:cBhvr>
                                      <p:to>
                                        <p:strVal val="visible"/>
                                      </p:to>
                                    </p:set>
                                    <p:animEffect transition="in" filter="dissolve">
                                      <p:cBhvr>
                                        <p:cTn id="17" dur="500"/>
                                        <p:tgtEl>
                                          <p:spTgt spid="3768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Rot="1" noChangeArrowheads="1"/>
          </p:cNvSpPr>
          <p:nvPr>
            <p:ph type="body" idx="4294967295"/>
          </p:nvPr>
        </p:nvSpPr>
        <p:spPr bwMode="auto">
          <a:xfrm>
            <a:off x="193181" y="2268107"/>
            <a:ext cx="4508177" cy="1029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457200" lvl="1" indent="0" eaLnBrk="1" hangingPunct="1">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从一个格点沿晶向到</a:t>
            </a:r>
            <a:endPar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1" hangingPunct="1">
              <a:buNone/>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最近邻格点的位移矢量</a:t>
            </a: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endPar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endPar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buFont typeface="Wingdings" panose="05000000000000000000" pitchFamily="2" charset="2"/>
              <a:buNone/>
            </a:pPr>
            <a:endPar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2" indent="0" eaLnBrk="1" hangingPunct="1">
              <a:buNone/>
            </a:pPr>
            <a:endPar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4756" name="Object 4"/>
          <p:cNvGraphicFramePr>
            <a:graphicFrameLocks noGrp="1" noChangeAspect="1"/>
          </p:cNvGraphicFramePr>
          <p:nvPr>
            <p:ph sz="half" idx="4294967295"/>
            <p:extLst>
              <p:ext uri="{D42A27DB-BD31-4B8C-83A1-F6EECF244321}">
                <p14:modId xmlns:p14="http://schemas.microsoft.com/office/powerpoint/2010/main" val="927099167"/>
              </p:ext>
            </p:extLst>
          </p:nvPr>
        </p:nvGraphicFramePr>
        <p:xfrm>
          <a:off x="1509619" y="3277748"/>
          <a:ext cx="2767013" cy="673100"/>
        </p:xfrm>
        <a:graphic>
          <a:graphicData uri="http://schemas.openxmlformats.org/presentationml/2006/ole">
            <mc:AlternateContent xmlns:mc="http://schemas.openxmlformats.org/markup-compatibility/2006">
              <mc:Choice xmlns:v="urn:schemas-microsoft-com:vml" Requires="v">
                <p:oleObj spid="_x0000_s75226" name="Equation" r:id="rId4" imgW="22555200" imgH="5486400" progId="Equation.DSMT4">
                  <p:embed/>
                </p:oleObj>
              </mc:Choice>
              <mc:Fallback>
                <p:oleObj name="Equation" r:id="rId4" imgW="22555200" imgH="5486400" progId="Equation.DSMT4">
                  <p:embed/>
                  <p:pic>
                    <p:nvPicPr>
                      <p:cNvPr id="0" name="Object 4"/>
                      <p:cNvPicPr>
                        <a:picLocks noGrp="1" noChangeAspect="1" noChangeArrowheads="1"/>
                      </p:cNvPicPr>
                      <p:nvPr/>
                    </p:nvPicPr>
                    <p:blipFill>
                      <a:blip r:embed="rId5"/>
                      <a:srcRect/>
                      <a:stretch>
                        <a:fillRect/>
                      </a:stretch>
                    </p:blipFill>
                    <p:spPr bwMode="auto">
                      <a:xfrm>
                        <a:off x="1509619" y="3277748"/>
                        <a:ext cx="276701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8" name="Rectangle 13"/>
          <p:cNvSpPr>
            <a:spLocks noChangeArrowheads="1"/>
          </p:cNvSpPr>
          <p:nvPr/>
        </p:nvSpPr>
        <p:spPr bwMode="auto">
          <a:xfrm>
            <a:off x="5797773" y="5481347"/>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rPr>
              <a:t>简单立方晶格</a:t>
            </a:r>
          </a:p>
        </p:txBody>
      </p:sp>
      <p:grpSp>
        <p:nvGrpSpPr>
          <p:cNvPr id="6" name="组合 5"/>
          <p:cNvGrpSpPr/>
          <p:nvPr/>
        </p:nvGrpSpPr>
        <p:grpSpPr>
          <a:xfrm>
            <a:off x="5148064" y="2708275"/>
            <a:ext cx="3312368" cy="2742848"/>
            <a:chOff x="5148064" y="2708275"/>
            <a:chExt cx="3312368" cy="2742848"/>
          </a:xfrm>
        </p:grpSpPr>
        <p:pic>
          <p:nvPicPr>
            <p:cNvPr id="5" name="图片 4"/>
            <p:cNvPicPr>
              <a:picLocks noChangeAspect="1"/>
            </p:cNvPicPr>
            <p:nvPr/>
          </p:nvPicPr>
          <p:blipFill>
            <a:blip r:embed="rId6"/>
            <a:stretch>
              <a:fillRect/>
            </a:stretch>
          </p:blipFill>
          <p:spPr>
            <a:xfrm>
              <a:off x="5148064" y="2946238"/>
              <a:ext cx="3312368" cy="2470920"/>
            </a:xfrm>
            <a:prstGeom prst="rect">
              <a:avLst/>
            </a:prstGeom>
          </p:spPr>
        </p:pic>
        <p:sp>
          <p:nvSpPr>
            <p:cNvPr id="74759" name="Line 12"/>
            <p:cNvSpPr>
              <a:spLocks noChangeShapeType="1"/>
            </p:cNvSpPr>
            <p:nvPr/>
          </p:nvSpPr>
          <p:spPr bwMode="auto">
            <a:xfrm>
              <a:off x="5630664" y="4796688"/>
              <a:ext cx="475090" cy="238358"/>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Line 13"/>
            <p:cNvSpPr>
              <a:spLocks noChangeShapeType="1"/>
            </p:cNvSpPr>
            <p:nvPr/>
          </p:nvSpPr>
          <p:spPr bwMode="auto">
            <a:xfrm flipV="1">
              <a:off x="5630664" y="3337824"/>
              <a:ext cx="2253703" cy="1479778"/>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1" name="Line 14"/>
            <p:cNvSpPr>
              <a:spLocks noChangeShapeType="1"/>
            </p:cNvSpPr>
            <p:nvPr/>
          </p:nvSpPr>
          <p:spPr bwMode="auto">
            <a:xfrm>
              <a:off x="5676745" y="4830653"/>
              <a:ext cx="2214322" cy="220602"/>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6" name="Text Box 19"/>
            <p:cNvSpPr txBox="1">
              <a:spLocks noChangeArrowheads="1"/>
            </p:cNvSpPr>
            <p:nvPr/>
          </p:nvSpPr>
          <p:spPr bwMode="auto">
            <a:xfrm>
              <a:off x="5945520" y="4927903"/>
              <a:ext cx="698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74767" name="Text Box 20"/>
            <p:cNvSpPr txBox="1">
              <a:spLocks noChangeArrowheads="1"/>
            </p:cNvSpPr>
            <p:nvPr/>
          </p:nvSpPr>
          <p:spPr bwMode="auto">
            <a:xfrm>
              <a:off x="6876256" y="427836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74768" name="Text Box 21"/>
            <p:cNvSpPr txBox="1">
              <a:spLocks noChangeArrowheads="1"/>
            </p:cNvSpPr>
            <p:nvPr/>
          </p:nvSpPr>
          <p:spPr bwMode="auto">
            <a:xfrm>
              <a:off x="5148064" y="2708275"/>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sp>
        <p:nvSpPr>
          <p:cNvPr id="2" name="矩形 1"/>
          <p:cNvSpPr/>
          <p:nvPr/>
        </p:nvSpPr>
        <p:spPr>
          <a:xfrm>
            <a:off x="1147839" y="1186264"/>
            <a:ext cx="7762722" cy="969496"/>
          </a:xfrm>
          <a:prstGeom prst="rect">
            <a:avLst/>
          </a:prstGeom>
          <a:solidFill>
            <a:schemeClr val="bg1"/>
          </a:solidFill>
        </p:spPr>
        <p:txBody>
          <a:bodyPr wrap="square">
            <a:spAutoFit/>
          </a:bodyPr>
          <a:lstStyle/>
          <a:p>
            <a:pPr eaLnBrk="1" hangingPunct="1">
              <a:buNone/>
            </a:pPr>
            <a:r>
              <a:rPr lang="zh-CN" altLang="zh-CN" sz="2600" b="1" dirty="0">
                <a:solidFill>
                  <a:schemeClr val="tx1"/>
                </a:solidFill>
                <a:latin typeface="Times New Roman" panose="02020603050405020304" pitchFamily="18" charset="0"/>
                <a:ea typeface="微软雅黑" panose="020B0503020204020204" pitchFamily="34" charset="-122"/>
              </a:rPr>
              <a:t>晶向指数是以简单立方晶格结构来定义的</a:t>
            </a:r>
            <a:endParaRPr lang="en-US" altLang="zh-CN" sz="2600" b="1" dirty="0">
              <a:solidFill>
                <a:schemeClr val="tx1"/>
              </a:solidFill>
              <a:latin typeface="Times New Roman" panose="02020603050405020304" pitchFamily="18" charset="0"/>
              <a:ea typeface="微软雅黑" panose="020B0503020204020204" pitchFamily="34" charset="-122"/>
            </a:endParaRPr>
          </a:p>
          <a:p>
            <a:pPr eaLnBrk="1" hangingPunct="1">
              <a:spcBef>
                <a:spcPts val="600"/>
              </a:spcBef>
              <a:buNone/>
            </a:pPr>
            <a:r>
              <a:rPr lang="zh-CN" altLang="en-US" sz="2600" b="1" dirty="0">
                <a:solidFill>
                  <a:srgbClr val="C00000"/>
                </a:solidFill>
                <a:latin typeface="Times New Roman" panose="02020603050405020304" pitchFamily="18" charset="0"/>
                <a:ea typeface="微软雅黑" panose="020B0503020204020204" pitchFamily="34" charset="-122"/>
              </a:rPr>
              <a:t>以简单立方晶体的边基矢为单位的位移矢量表达</a:t>
            </a:r>
          </a:p>
        </p:txBody>
      </p:sp>
      <p:sp>
        <p:nvSpPr>
          <p:cNvPr id="24" name="Rectangle 2"/>
          <p:cNvSpPr>
            <a:spLocks noRot="1" noChangeArrowheads="1"/>
          </p:cNvSpPr>
          <p:nvPr/>
        </p:nvSpPr>
        <p:spPr bwMode="auto">
          <a:xfrm>
            <a:off x="1809343" y="-57944"/>
            <a:ext cx="7010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晶体具有方向性——晶向</a:t>
            </a:r>
          </a:p>
        </p:txBody>
      </p:sp>
      <p:sp>
        <p:nvSpPr>
          <p:cNvPr id="25"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矩形 3"/>
          <p:cNvSpPr/>
          <p:nvPr/>
        </p:nvSpPr>
        <p:spPr>
          <a:xfrm>
            <a:off x="413567" y="4324551"/>
            <a:ext cx="4572000" cy="1092607"/>
          </a:xfrm>
          <a:prstGeom prst="rect">
            <a:avLst/>
          </a:prstGeom>
        </p:spPr>
        <p:txBody>
          <a:bodyPr>
            <a:spAutoFit/>
          </a:bodyPr>
          <a:lstStyle/>
          <a:p>
            <a:pPr lvl="1" eaLnBrk="1" hangingPunct="1">
              <a:buFont typeface="Wingdings" panose="05000000000000000000" pitchFamily="2" charset="2"/>
              <a:buNone/>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则晶向用 </a:t>
            </a:r>
            <a:r>
              <a:rPr lang="en-US" altLang="zh-CN"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表示</a:t>
            </a:r>
            <a:endParaRPr lang="en-US" altLang="zh-CN"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buFont typeface="Wingdings" panose="05000000000000000000" pitchFamily="2" charset="2"/>
              <a:buNone/>
            </a:pP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6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6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称为晶向指数</a:t>
            </a:r>
            <a:endParaRPr lang="zh-CN" altLang="en-US" sz="2600" b="1" dirty="0">
              <a:solidFill>
                <a:schemeClr val="tx1"/>
              </a:solidFill>
            </a:endParaRPr>
          </a:p>
        </p:txBody>
      </p:sp>
      <p:sp>
        <p:nvSpPr>
          <p:cNvPr id="19" name="页脚占位符 1">
            <a:extLst>
              <a:ext uri="{FF2B5EF4-FFF2-40B4-BE49-F238E27FC236}">
                <a16:creationId xmlns:a16="http://schemas.microsoft.com/office/drawing/2014/main" id="{FBF242C4-E383-409E-A50F-D42F341B3E7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0" name="灯片编号占位符 2">
            <a:extLst>
              <a:ext uri="{FF2B5EF4-FFF2-40B4-BE49-F238E27FC236}">
                <a16:creationId xmlns:a16="http://schemas.microsoft.com/office/drawing/2014/main" id="{4771DB44-F5AD-4D80-9F20-C833F92A275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1239204" y="2663871"/>
            <a:ext cx="3312368" cy="2742848"/>
            <a:chOff x="5148064" y="2708275"/>
            <a:chExt cx="3312368" cy="2742848"/>
          </a:xfrm>
        </p:grpSpPr>
        <p:pic>
          <p:nvPicPr>
            <p:cNvPr id="78" name="图片 77"/>
            <p:cNvPicPr>
              <a:picLocks noChangeAspect="1"/>
            </p:cNvPicPr>
            <p:nvPr/>
          </p:nvPicPr>
          <p:blipFill>
            <a:blip r:embed="rId3"/>
            <a:stretch>
              <a:fillRect/>
            </a:stretch>
          </p:blipFill>
          <p:spPr>
            <a:xfrm>
              <a:off x="5148064" y="2946238"/>
              <a:ext cx="3312368" cy="2470920"/>
            </a:xfrm>
            <a:prstGeom prst="rect">
              <a:avLst/>
            </a:prstGeom>
          </p:spPr>
        </p:pic>
        <p:sp>
          <p:nvSpPr>
            <p:cNvPr id="79" name="Line 12"/>
            <p:cNvSpPr>
              <a:spLocks noChangeShapeType="1"/>
            </p:cNvSpPr>
            <p:nvPr/>
          </p:nvSpPr>
          <p:spPr bwMode="auto">
            <a:xfrm>
              <a:off x="5630664" y="4796688"/>
              <a:ext cx="475090" cy="238358"/>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82" name="Line 13"/>
            <p:cNvSpPr>
              <a:spLocks noChangeShapeType="1"/>
            </p:cNvSpPr>
            <p:nvPr/>
          </p:nvSpPr>
          <p:spPr bwMode="auto">
            <a:xfrm flipV="1">
              <a:off x="5630664" y="3337824"/>
              <a:ext cx="2253703" cy="1479778"/>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84" name="Line 14"/>
            <p:cNvSpPr>
              <a:spLocks noChangeShapeType="1"/>
            </p:cNvSpPr>
            <p:nvPr/>
          </p:nvSpPr>
          <p:spPr bwMode="auto">
            <a:xfrm>
              <a:off x="5676745" y="4830653"/>
              <a:ext cx="2214322" cy="220602"/>
            </a:xfrm>
            <a:prstGeom prst="line">
              <a:avLst/>
            </a:prstGeom>
            <a:noFill/>
            <a:ln w="5715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85" name="Text Box 19"/>
            <p:cNvSpPr txBox="1">
              <a:spLocks noChangeArrowheads="1"/>
            </p:cNvSpPr>
            <p:nvPr/>
          </p:nvSpPr>
          <p:spPr bwMode="auto">
            <a:xfrm>
              <a:off x="5945520" y="4927903"/>
              <a:ext cx="698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86" name="Text Box 20"/>
            <p:cNvSpPr txBox="1">
              <a:spLocks noChangeArrowheads="1"/>
            </p:cNvSpPr>
            <p:nvPr/>
          </p:nvSpPr>
          <p:spPr bwMode="auto">
            <a:xfrm>
              <a:off x="6876256" y="427836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87" name="Text Box 21"/>
            <p:cNvSpPr txBox="1">
              <a:spLocks noChangeArrowheads="1"/>
            </p:cNvSpPr>
            <p:nvPr/>
          </p:nvSpPr>
          <p:spPr bwMode="auto">
            <a:xfrm>
              <a:off x="5148064" y="2708275"/>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grpSp>
      <p:grpSp>
        <p:nvGrpSpPr>
          <p:cNvPr id="20" name="组合 19"/>
          <p:cNvGrpSpPr/>
          <p:nvPr/>
        </p:nvGrpSpPr>
        <p:grpSpPr>
          <a:xfrm>
            <a:off x="5012298" y="2176768"/>
            <a:ext cx="2981325" cy="3671123"/>
            <a:chOff x="5047059" y="1836113"/>
            <a:chExt cx="2981325" cy="3671123"/>
          </a:xfrm>
        </p:grpSpPr>
        <p:sp>
          <p:nvSpPr>
            <p:cNvPr id="2" name="Line 3"/>
            <p:cNvSpPr>
              <a:spLocks noChangeShapeType="1"/>
            </p:cNvSpPr>
            <p:nvPr/>
          </p:nvSpPr>
          <p:spPr bwMode="auto">
            <a:xfrm flipV="1">
              <a:off x="5550090" y="4840802"/>
              <a:ext cx="557419" cy="55790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 name="Line 4"/>
            <p:cNvSpPr>
              <a:spLocks noChangeShapeType="1"/>
            </p:cNvSpPr>
            <p:nvPr/>
          </p:nvSpPr>
          <p:spPr bwMode="auto">
            <a:xfrm flipH="1" flipV="1">
              <a:off x="6164659" y="3386653"/>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 name="Line 5"/>
            <p:cNvSpPr>
              <a:spLocks noChangeShapeType="1"/>
            </p:cNvSpPr>
            <p:nvPr/>
          </p:nvSpPr>
          <p:spPr bwMode="auto">
            <a:xfrm flipV="1">
              <a:off x="6107509" y="4820448"/>
              <a:ext cx="1448254" cy="2035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5" name="Text Box 6"/>
            <p:cNvSpPr txBox="1">
              <a:spLocks noChangeArrowheads="1"/>
            </p:cNvSpPr>
            <p:nvPr/>
          </p:nvSpPr>
          <p:spPr bwMode="auto">
            <a:xfrm>
              <a:off x="5047059" y="4985266"/>
              <a:ext cx="4762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 name="Text Box 7"/>
            <p:cNvSpPr txBox="1">
              <a:spLocks noChangeArrowheads="1"/>
            </p:cNvSpPr>
            <p:nvPr/>
          </p:nvSpPr>
          <p:spPr bwMode="auto">
            <a:xfrm>
              <a:off x="7545784" y="4409003"/>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7" name="Text Box 8"/>
            <p:cNvSpPr txBox="1">
              <a:spLocks noChangeArrowheads="1"/>
            </p:cNvSpPr>
            <p:nvPr/>
          </p:nvSpPr>
          <p:spPr bwMode="auto">
            <a:xfrm>
              <a:off x="5602684" y="2897703"/>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8" name="Group 9"/>
            <p:cNvGrpSpPr/>
            <p:nvPr/>
          </p:nvGrpSpPr>
          <p:grpSpPr bwMode="auto">
            <a:xfrm>
              <a:off x="5531246" y="1836113"/>
              <a:ext cx="2092325" cy="3590925"/>
              <a:chOff x="1338" y="1368"/>
              <a:chExt cx="1318" cy="2262"/>
            </a:xfrm>
          </p:grpSpPr>
          <p:grpSp>
            <p:nvGrpSpPr>
              <p:cNvPr id="9" name="Group 10"/>
              <p:cNvGrpSpPr/>
              <p:nvPr/>
            </p:nvGrpSpPr>
            <p:grpSpPr bwMode="auto">
              <a:xfrm>
                <a:off x="1342" y="1368"/>
                <a:ext cx="1314" cy="420"/>
                <a:chOff x="4608" y="3663"/>
                <a:chExt cx="2115" cy="659"/>
              </a:xfrm>
            </p:grpSpPr>
            <p:sp>
              <p:nvSpPr>
                <p:cNvPr id="56"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58" name="Line 17"/>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60" name="Line 19"/>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62"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64"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Oval 25"/>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Oval 26"/>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Group 31"/>
              <p:cNvGrpSpPr/>
              <p:nvPr/>
            </p:nvGrpSpPr>
            <p:grpSpPr bwMode="auto">
              <a:xfrm>
                <a:off x="1338" y="1398"/>
                <a:ext cx="1316" cy="1315"/>
                <a:chOff x="4604" y="2259"/>
                <a:chExt cx="2119" cy="2063"/>
              </a:xfrm>
            </p:grpSpPr>
            <p:sp>
              <p:nvSpPr>
                <p:cNvPr id="32"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3"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4"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5"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6"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8"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39"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0"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1"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2"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3" name="Line 43"/>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44"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Group 52"/>
              <p:cNvGrpSpPr/>
              <p:nvPr/>
            </p:nvGrpSpPr>
            <p:grpSpPr bwMode="auto">
              <a:xfrm>
                <a:off x="1338" y="2315"/>
                <a:ext cx="1316" cy="1315"/>
                <a:chOff x="4604" y="2259"/>
                <a:chExt cx="2119" cy="2063"/>
              </a:xfrm>
            </p:grpSpPr>
            <p:sp>
              <p:nvSpPr>
                <p:cNvPr id="12"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3"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4"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5"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6"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8" name="Line 59"/>
                <p:cNvSpPr>
                  <a:spLocks noChangeShapeType="1"/>
                </p:cNvSpPr>
                <p:nvPr/>
              </p:nvSpPr>
              <p:spPr bwMode="auto">
                <a:xfrm flipV="1">
                  <a:off x="4700" y="3715"/>
                  <a:ext cx="520" cy="527"/>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19"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21" name="Line 62"/>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22"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23" name="Line 64"/>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a:cs typeface="+mn-cs"/>
                  </a:endParaRPr>
                </a:p>
              </p:txBody>
            </p:sp>
            <p:sp>
              <p:nvSpPr>
                <p:cNvPr id="24"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Oval 66"/>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Oval 70"/>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71"/>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Oval 72"/>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75" name="椭圆 74"/>
            <p:cNvSpPr/>
            <p:nvPr/>
          </p:nvSpPr>
          <p:spPr>
            <a:xfrm>
              <a:off x="6490766" y="3576733"/>
              <a:ext cx="144016" cy="147629"/>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7" name="直接箭头连接符 76"/>
            <p:cNvCxnSpPr>
              <a:stCxn id="26" idx="4"/>
              <a:endCxn id="41" idx="1"/>
            </p:cNvCxnSpPr>
            <p:nvPr/>
          </p:nvCxnSpPr>
          <p:spPr>
            <a:xfrm flipV="1">
              <a:off x="6144977" y="2449393"/>
              <a:ext cx="868097" cy="2425143"/>
            </a:xfrm>
            <a:prstGeom prst="straightConnector1">
              <a:avLst/>
            </a:prstGeom>
            <a:ln w="381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26" idx="4"/>
              <a:endCxn id="24" idx="1"/>
            </p:cNvCxnSpPr>
            <p:nvPr/>
          </p:nvCxnSpPr>
          <p:spPr>
            <a:xfrm>
              <a:off x="6144977" y="4874536"/>
              <a:ext cx="824271" cy="454901"/>
            </a:xfrm>
            <a:prstGeom prst="line">
              <a:avLst/>
            </a:prstGeom>
            <a:ln w="28575">
              <a:solidFill>
                <a:srgbClr val="0033CC"/>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25" idx="2"/>
            </p:cNvCxnSpPr>
            <p:nvPr/>
          </p:nvCxnSpPr>
          <p:spPr>
            <a:xfrm>
              <a:off x="6583162" y="3637710"/>
              <a:ext cx="382588" cy="258820"/>
            </a:xfrm>
            <a:prstGeom prst="line">
              <a:avLst/>
            </a:prstGeom>
            <a:ln w="28575">
              <a:solidFill>
                <a:srgbClr val="0033CC"/>
              </a:solidFill>
              <a:prstDash val="sysDash"/>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6466383" y="5010897"/>
              <a:ext cx="144016" cy="147629"/>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0" name="椭圆 149"/>
          <p:cNvSpPr/>
          <p:nvPr/>
        </p:nvSpPr>
        <p:spPr>
          <a:xfrm>
            <a:off x="2722934" y="3992740"/>
            <a:ext cx="144016" cy="147629"/>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文本框 150"/>
          <p:cNvSpPr txBox="1"/>
          <p:nvPr/>
        </p:nvSpPr>
        <p:spPr>
          <a:xfrm>
            <a:off x="2159064" y="5661248"/>
            <a:ext cx="131318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体心立方</a:t>
            </a:r>
          </a:p>
        </p:txBody>
      </p:sp>
      <p:sp>
        <p:nvSpPr>
          <p:cNvPr id="152" name="文本框 151"/>
          <p:cNvSpPr txBox="1"/>
          <p:nvPr/>
        </p:nvSpPr>
        <p:spPr>
          <a:xfrm>
            <a:off x="5671916" y="5752829"/>
            <a:ext cx="1313180"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面心立方</a:t>
            </a:r>
          </a:p>
        </p:txBody>
      </p:sp>
      <p:sp>
        <p:nvSpPr>
          <p:cNvPr id="72" name="矩形 71"/>
          <p:cNvSpPr/>
          <p:nvPr/>
        </p:nvSpPr>
        <p:spPr>
          <a:xfrm>
            <a:off x="1147839" y="1186264"/>
            <a:ext cx="7762722" cy="969496"/>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晶向指数是以简单立方晶格结构来定义的</a:t>
            </a:r>
            <a:endParaRPr kumimoji="0" lang="en-US" altLang="zh-CN"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以简单立方晶体的边基矢为单位的位移矢量表达</a:t>
            </a:r>
          </a:p>
        </p:txBody>
      </p:sp>
      <p:sp>
        <p:nvSpPr>
          <p:cNvPr id="73" name="Rectangle 2"/>
          <p:cNvSpPr>
            <a:spLocks noRot="1" noChangeArrowheads="1"/>
          </p:cNvSpPr>
          <p:nvPr/>
        </p:nvSpPr>
        <p:spPr bwMode="auto">
          <a:xfrm>
            <a:off x="1809343" y="-57944"/>
            <a:ext cx="7010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36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晶体具有方向性——晶向</a:t>
            </a:r>
          </a:p>
        </p:txBody>
      </p:sp>
      <p:sp>
        <p:nvSpPr>
          <p:cNvPr id="74"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7" name="文本框 16"/>
          <p:cNvSpPr txBox="1"/>
          <p:nvPr/>
        </p:nvSpPr>
        <p:spPr>
          <a:xfrm>
            <a:off x="4974289" y="5755406"/>
            <a:ext cx="697627"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rPr>
              <a:t>[100]</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endParaRPr>
          </a:p>
        </p:txBody>
      </p:sp>
      <p:sp>
        <p:nvSpPr>
          <p:cNvPr id="88" name="文本框 87"/>
          <p:cNvSpPr txBox="1"/>
          <p:nvPr/>
        </p:nvSpPr>
        <p:spPr>
          <a:xfrm>
            <a:off x="7012559" y="5566509"/>
            <a:ext cx="680507"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rPr>
              <a:t>[110]</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endParaRPr>
          </a:p>
        </p:txBody>
      </p:sp>
      <p:sp>
        <p:nvSpPr>
          <p:cNvPr id="89" name="文本框 88"/>
          <p:cNvSpPr txBox="1"/>
          <p:nvPr/>
        </p:nvSpPr>
        <p:spPr>
          <a:xfrm>
            <a:off x="6357155" y="2377116"/>
            <a:ext cx="680507"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rPr>
              <a:t>[112]</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楷体_GB2312" pitchFamily="49" charset="-122"/>
              <a:cs typeface="+mn-cs"/>
            </a:endParaRPr>
          </a:p>
        </p:txBody>
      </p:sp>
      <p:sp>
        <p:nvSpPr>
          <p:cNvPr id="90" name="页脚占位符 1">
            <a:extLst>
              <a:ext uri="{FF2B5EF4-FFF2-40B4-BE49-F238E27FC236}">
                <a16:creationId xmlns:a16="http://schemas.microsoft.com/office/drawing/2014/main" id="{65116AA3-0107-40DA-9606-3838A4875E0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91" name="灯片编号占位符 2">
            <a:extLst>
              <a:ext uri="{FF2B5EF4-FFF2-40B4-BE49-F238E27FC236}">
                <a16:creationId xmlns:a16="http://schemas.microsoft.com/office/drawing/2014/main" id="{AFE580C8-8907-44E6-B102-455D4EC61699}"/>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3112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3"/>
          <p:cNvSpPr>
            <a:spLocks noGrp="1" noRot="1" noChangeArrowheads="1"/>
          </p:cNvSpPr>
          <p:nvPr>
            <p:ph type="body" idx="4294967295"/>
          </p:nvPr>
        </p:nvSpPr>
        <p:spPr bwMode="auto">
          <a:xfrm>
            <a:off x="251520" y="1720795"/>
            <a:ext cx="7632848"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zh-CN" altLang="en-US" sz="26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例如：立方晶格中</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对称的晶向，性质相同，没有区别</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立方边：统称用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100</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&gt;</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对角线：统称用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111</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&gt;</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面对角线：统称用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110</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&gt;</a:t>
            </a:r>
          </a:p>
          <a:p>
            <a:pPr eaLnBrk="1" hangingPunct="1">
              <a:spcBef>
                <a:spcPts val="1200"/>
              </a:spcBef>
              <a:buFont typeface="Wingdings" panose="05000000000000000000" pitchFamily="2" charset="2"/>
              <a:buNone/>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（负向指数：晶向指数上加横杠，</a:t>
            </a:r>
          </a:p>
          <a:p>
            <a:pPr eaLnBrk="1" hangingPunct="1">
              <a:buFont typeface="Wingdings" panose="05000000000000000000" pitchFamily="2" charset="2"/>
              <a:buNone/>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如              ）</a:t>
            </a:r>
          </a:p>
        </p:txBody>
      </p:sp>
      <p:graphicFrame>
        <p:nvGraphicFramePr>
          <p:cNvPr id="75781" name="Object 5"/>
          <p:cNvGraphicFramePr>
            <a:graphicFrameLocks noChangeAspect="1"/>
          </p:cNvGraphicFramePr>
          <p:nvPr>
            <p:extLst>
              <p:ext uri="{D42A27DB-BD31-4B8C-83A1-F6EECF244321}">
                <p14:modId xmlns:p14="http://schemas.microsoft.com/office/powerpoint/2010/main" val="2163509632"/>
              </p:ext>
            </p:extLst>
          </p:nvPr>
        </p:nvGraphicFramePr>
        <p:xfrm>
          <a:off x="1054437" y="4509120"/>
          <a:ext cx="719138" cy="493712"/>
        </p:xfrm>
        <a:graphic>
          <a:graphicData uri="http://schemas.openxmlformats.org/presentationml/2006/ole">
            <mc:AlternateContent xmlns:mc="http://schemas.openxmlformats.org/markup-compatibility/2006">
              <mc:Choice xmlns:v="urn:schemas-microsoft-com:vml" Requires="v">
                <p:oleObj spid="_x0000_s76226" name="公式" r:id="rId4" imgW="368300" imgH="228600" progId="Equation.3">
                  <p:embed/>
                </p:oleObj>
              </mc:Choice>
              <mc:Fallback>
                <p:oleObj name="公式" r:id="rId4" imgW="3683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437" y="4509120"/>
                        <a:ext cx="71913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3" name="Text Box 7"/>
          <p:cNvSpPr txBox="1">
            <a:spLocks noChangeArrowheads="1"/>
          </p:cNvSpPr>
          <p:nvPr/>
        </p:nvSpPr>
        <p:spPr bwMode="auto">
          <a:xfrm>
            <a:off x="3419872" y="1158987"/>
            <a:ext cx="18902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等 效 晶 向</a:t>
            </a:r>
          </a:p>
        </p:txBody>
      </p:sp>
      <p:sp>
        <p:nvSpPr>
          <p:cNvPr id="9" name="Rectangle 2"/>
          <p:cNvSpPr>
            <a:spLocks noRot="1" noChangeArrowheads="1"/>
          </p:cNvSpPr>
          <p:nvPr/>
        </p:nvSpPr>
        <p:spPr bwMode="auto">
          <a:xfrm>
            <a:off x="1809343" y="-57944"/>
            <a:ext cx="7010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eaLnBrk="1" hangingPunct="1">
              <a:spcBef>
                <a:spcPts val="36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晶体具有方向性——晶向</a:t>
            </a:r>
          </a:p>
        </p:txBody>
      </p:sp>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页脚占位符 1">
            <a:extLst>
              <a:ext uri="{FF2B5EF4-FFF2-40B4-BE49-F238E27FC236}">
                <a16:creationId xmlns:a16="http://schemas.microsoft.com/office/drawing/2014/main" id="{2A159F21-69D9-436F-82C4-220A50F947F6}"/>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9F13203B-1CF6-44BC-9ED6-AC1C5FF1D64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pic>
        <p:nvPicPr>
          <p:cNvPr id="4" name="图片 3">
            <a:extLst>
              <a:ext uri="{FF2B5EF4-FFF2-40B4-BE49-F238E27FC236}">
                <a16:creationId xmlns:a16="http://schemas.microsoft.com/office/drawing/2014/main" id="{98B2BD16-5485-4C2C-AD45-2734E85A54C4}"/>
              </a:ext>
            </a:extLst>
          </p:cNvPr>
          <p:cNvPicPr>
            <a:picLocks noChangeAspect="1"/>
          </p:cNvPicPr>
          <p:nvPr/>
        </p:nvPicPr>
        <p:blipFill>
          <a:blip r:embed="rId6"/>
          <a:stretch>
            <a:fillRect/>
          </a:stretch>
        </p:blipFill>
        <p:spPr>
          <a:xfrm>
            <a:off x="5076056" y="2650417"/>
            <a:ext cx="3475021" cy="31823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Rot="1" noChangeArrowheads="1"/>
          </p:cNvSpPr>
          <p:nvPr>
            <p:ph type="title" idx="4294967295"/>
          </p:nvPr>
        </p:nvSpPr>
        <p:spPr bwMode="auto">
          <a:xfrm>
            <a:off x="1547664" y="-153987"/>
            <a:ext cx="7010400"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  面</a:t>
            </a:r>
            <a:r>
              <a:rPr lang="zh-CN" altLang="en-US" sz="4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(plane)</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804" name="Rectangle 3"/>
          <p:cNvSpPr>
            <a:spLocks noGrp="1" noRot="1" noChangeArrowheads="1"/>
          </p:cNvSpPr>
          <p:nvPr>
            <p:ph type="body" idx="4294967295"/>
          </p:nvPr>
        </p:nvSpPr>
        <p:spPr bwMode="auto">
          <a:xfrm>
            <a:off x="1258888" y="1141076"/>
            <a:ext cx="7010400" cy="122396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457200" lvl="1" indent="0" eaLnBrk="1" hangingPunct="1">
              <a:buNone/>
            </a:pPr>
            <a:r>
              <a:rPr lang="zh-CN" altLang="en-US" sz="2600" b="1" dirty="0">
                <a:latin typeface="Times New Roman" panose="02020603050405020304" pitchFamily="18" charset="0"/>
                <a:ea typeface="微软雅黑" panose="020B0503020204020204" pitchFamily="34" charset="-122"/>
              </a:rPr>
              <a:t>格点可看作分列在平行等距的平面系上</a:t>
            </a:r>
          </a:p>
          <a:p>
            <a:pPr marL="457200" lvl="1" indent="0" eaLnBrk="1" hangingPunct="1">
              <a:buNone/>
            </a:pPr>
            <a:r>
              <a:rPr lang="zh-CN" altLang="en-US" sz="2600" b="1" dirty="0">
                <a:latin typeface="Times New Roman" panose="02020603050405020304" pitchFamily="18" charset="0"/>
                <a:ea typeface="微软雅黑" panose="020B0503020204020204" pitchFamily="34" charset="-122"/>
              </a:rPr>
              <a:t>这些平行的平面系称为晶面系（族）</a:t>
            </a:r>
          </a:p>
          <a:p>
            <a:pPr eaLnBrk="1" hangingPunct="1"/>
            <a:endParaRPr lang="zh-CN" altLang="en-US" sz="2600" b="1" dirty="0">
              <a:latin typeface="Times New Roman" panose="02020603050405020304" pitchFamily="18" charset="0"/>
              <a:ea typeface="微软雅黑" panose="020B0503020204020204" pitchFamily="34" charset="-122"/>
            </a:endParaRPr>
          </a:p>
        </p:txBody>
      </p:sp>
      <p:pic>
        <p:nvPicPr>
          <p:cNvPr id="76805" name="Picture 4"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57" y="2180197"/>
            <a:ext cx="432117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Text Box 6"/>
          <p:cNvSpPr txBox="1">
            <a:spLocks noChangeArrowheads="1"/>
          </p:cNvSpPr>
          <p:nvPr/>
        </p:nvSpPr>
        <p:spPr bwMode="auto">
          <a:xfrm>
            <a:off x="1475656" y="5413951"/>
            <a:ext cx="203132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晶面系（族）</a:t>
            </a:r>
          </a:p>
        </p:txBody>
      </p:sp>
      <p:sp>
        <p:nvSpPr>
          <p:cNvPr id="884743" name="Text Box 7"/>
          <p:cNvSpPr txBox="1">
            <a:spLocks noChangeArrowheads="1"/>
          </p:cNvSpPr>
          <p:nvPr/>
        </p:nvSpPr>
        <p:spPr bwMode="auto">
          <a:xfrm>
            <a:off x="315660" y="4053893"/>
            <a:ext cx="8709436" cy="179126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晶面的特点：</a:t>
            </a:r>
          </a:p>
          <a:p>
            <a:pPr eaLnBrk="1" hangingPunct="1">
              <a:lnSpc>
                <a:spcPct val="130000"/>
              </a:lnSpc>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）晶面族一经划定，所有的格点全部包含在晶面族中无遗漏</a:t>
            </a:r>
          </a:p>
          <a:p>
            <a:pPr eaLnBrk="1" hangingPunct="1"/>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）一族晶面平行且两两等距，这是晶格周期性的必然结果</a:t>
            </a:r>
          </a:p>
          <a:p>
            <a:pPr eaLnBrk="1" hangingPunct="1">
              <a:lnSpc>
                <a:spcPct val="130000"/>
              </a:lnSpc>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）同一个格子可以有无穷多方向不同的晶面系</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0" name="页脚占位符 1">
            <a:extLst>
              <a:ext uri="{FF2B5EF4-FFF2-40B4-BE49-F238E27FC236}">
                <a16:creationId xmlns:a16="http://schemas.microsoft.com/office/drawing/2014/main" id="{1187E965-B829-4030-B39F-53C0573AFE7E}"/>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D4DA23D1-0B21-447D-9EB9-BA2FD3DABB6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4743"/>
                                        </p:tgtEl>
                                        <p:attrNameLst>
                                          <p:attrName>style.visibility</p:attrName>
                                        </p:attrNameLst>
                                      </p:cBhvr>
                                      <p:to>
                                        <p:strVal val="visible"/>
                                      </p:to>
                                    </p:set>
                                    <p:animEffect transition="in" filter="slide(fromBottom)">
                                      <p:cBhvr>
                                        <p:cTn id="7" dur="500"/>
                                        <p:tgtEl>
                                          <p:spTgt spid="884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idx="4294967295"/>
          </p:nvPr>
        </p:nvSpPr>
        <p:spPr bwMode="auto">
          <a:xfrm>
            <a:off x="614363" y="368032"/>
            <a:ext cx="8377237" cy="6480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晶面的密勒指数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(Miller Indices)</a:t>
            </a:r>
          </a:p>
        </p:txBody>
      </p:sp>
      <p:sp>
        <p:nvSpPr>
          <p:cNvPr id="77827" name="Text Box 3"/>
          <p:cNvSpPr txBox="1">
            <a:spLocks noChangeArrowheads="1"/>
          </p:cNvSpPr>
          <p:nvPr/>
        </p:nvSpPr>
        <p:spPr bwMode="auto">
          <a:xfrm>
            <a:off x="1403648" y="1593349"/>
            <a:ext cx="7263527" cy="87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rgbClr val="663300"/>
                </a:solidFill>
                <a:latin typeface="Times New Roman" panose="02020603050405020304" pitchFamily="18" charset="0"/>
                <a:ea typeface="微软雅黑" panose="020B0503020204020204" pitchFamily="34" charset="-122"/>
              </a:rPr>
              <a:t>所有格点都在晶面系上，所以必有一晶面通过原点，</a:t>
            </a:r>
          </a:p>
          <a:p>
            <a:pPr eaLnBrk="1" hangingPunct="1">
              <a:lnSpc>
                <a:spcPct val="110000"/>
              </a:lnSpc>
            </a:pPr>
            <a:r>
              <a:rPr lang="zh-CN" altLang="en-US" sz="2400" b="1" dirty="0">
                <a:solidFill>
                  <a:srgbClr val="663300"/>
                </a:solidFill>
                <a:latin typeface="Times New Roman" panose="02020603050405020304" pitchFamily="18" charset="0"/>
                <a:ea typeface="微软雅黑" panose="020B0503020204020204" pitchFamily="34" charset="-122"/>
              </a:rPr>
              <a:t>其它晶面既然相互等距，将均匀切割各坐标轴</a:t>
            </a:r>
          </a:p>
        </p:txBody>
      </p:sp>
      <p:sp>
        <p:nvSpPr>
          <p:cNvPr id="77828" name="Text Box 4"/>
          <p:cNvSpPr txBox="1">
            <a:spLocks noChangeArrowheads="1"/>
          </p:cNvSpPr>
          <p:nvPr/>
        </p:nvSpPr>
        <p:spPr bwMode="auto">
          <a:xfrm>
            <a:off x="734177" y="1131684"/>
            <a:ext cx="8373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chemeClr val="tx1"/>
                </a:solidFill>
                <a:latin typeface="Times New Roman" panose="02020603050405020304" pitchFamily="18" charset="0"/>
                <a:ea typeface="微软雅黑" panose="020B0503020204020204" pitchFamily="34" charset="-122"/>
              </a:rPr>
              <a:t>在简单立方晶胞边矢量为基矢构成的坐标系中分析一族晶面</a:t>
            </a:r>
          </a:p>
        </p:txBody>
      </p:sp>
      <p:sp>
        <p:nvSpPr>
          <p:cNvPr id="6"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598826E0-6B7E-4B6A-8A24-518438882EC2}"/>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8" name="灯片编号占位符 2">
            <a:extLst>
              <a:ext uri="{FF2B5EF4-FFF2-40B4-BE49-F238E27FC236}">
                <a16:creationId xmlns:a16="http://schemas.microsoft.com/office/drawing/2014/main" id="{DBE7BF8C-DF8C-4EFB-A60C-2BA20E22969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0"/>
            <a:ext cx="1619250" cy="1700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565662" y="670714"/>
            <a:ext cx="2981325" cy="5407341"/>
            <a:chOff x="560388" y="673100"/>
            <a:chExt cx="2981325" cy="5407341"/>
          </a:xfrm>
        </p:grpSpPr>
        <p:sp>
          <p:nvSpPr>
            <p:cNvPr id="78851"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2"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3"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4"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78855"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78856"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78857" name="Group 9"/>
            <p:cNvGrpSpPr/>
            <p:nvPr/>
          </p:nvGrpSpPr>
          <p:grpSpPr bwMode="auto">
            <a:xfrm>
              <a:off x="1055703" y="1068703"/>
              <a:ext cx="2089150" cy="5011738"/>
              <a:chOff x="1338" y="473"/>
              <a:chExt cx="1316" cy="3157"/>
            </a:xfrm>
          </p:grpSpPr>
          <p:grpSp>
            <p:nvGrpSpPr>
              <p:cNvPr id="79005" name="Group 10"/>
              <p:cNvGrpSpPr/>
              <p:nvPr/>
            </p:nvGrpSpPr>
            <p:grpSpPr bwMode="auto">
              <a:xfrm>
                <a:off x="1342" y="473"/>
                <a:ext cx="1310" cy="1315"/>
                <a:chOff x="4604" y="2259"/>
                <a:chExt cx="2108" cy="2063"/>
              </a:xfrm>
            </p:grpSpPr>
            <p:sp>
              <p:nvSpPr>
                <p:cNvPr id="79048"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49"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0"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1"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2"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3"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4"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5"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6"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7"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8"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9"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60"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1"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4"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5"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6"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7"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6" name="Group 31"/>
              <p:cNvGrpSpPr/>
              <p:nvPr/>
            </p:nvGrpSpPr>
            <p:grpSpPr bwMode="auto">
              <a:xfrm>
                <a:off x="1338" y="1398"/>
                <a:ext cx="1316" cy="1315"/>
                <a:chOff x="4604" y="2259"/>
                <a:chExt cx="2119" cy="2063"/>
              </a:xfrm>
            </p:grpSpPr>
            <p:sp>
              <p:nvSpPr>
                <p:cNvPr id="79028"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29"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0"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1"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2"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4"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5"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6"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7"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8"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40"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1"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2"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3"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4"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5"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6"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7"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7" name="Group 52"/>
              <p:cNvGrpSpPr/>
              <p:nvPr/>
            </p:nvGrpSpPr>
            <p:grpSpPr bwMode="auto">
              <a:xfrm>
                <a:off x="1340" y="2340"/>
                <a:ext cx="1313" cy="1290"/>
                <a:chOff x="4608" y="2298"/>
                <a:chExt cx="2115" cy="2024"/>
              </a:xfrm>
            </p:grpSpPr>
            <p:sp>
              <p:nvSpPr>
                <p:cNvPr id="79008"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09"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0"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1"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2"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4"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5"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6"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7"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8"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20"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2"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3"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4"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886857" name="AutoShape 73"/>
          <p:cNvSpPr>
            <a:spLocks noChangeArrowheads="1"/>
          </p:cNvSpPr>
          <p:nvPr/>
        </p:nvSpPr>
        <p:spPr bwMode="auto">
          <a:xfrm>
            <a:off x="1152008" y="1115883"/>
            <a:ext cx="1944687" cy="1988270"/>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28" name="AutoShape 144"/>
          <p:cNvSpPr>
            <a:spLocks noChangeArrowheads="1"/>
          </p:cNvSpPr>
          <p:nvPr/>
        </p:nvSpPr>
        <p:spPr bwMode="auto">
          <a:xfrm>
            <a:off x="3997325" y="1176338"/>
            <a:ext cx="1903933" cy="3455987"/>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99" name="AutoShape 215"/>
          <p:cNvSpPr>
            <a:spLocks noChangeArrowheads="1"/>
          </p:cNvSpPr>
          <p:nvPr/>
        </p:nvSpPr>
        <p:spPr bwMode="auto">
          <a:xfrm>
            <a:off x="6650521" y="1199267"/>
            <a:ext cx="1956000" cy="4916627"/>
          </a:xfrm>
          <a:prstGeom prst="parallelogram">
            <a:avLst>
              <a:gd name="adj" fmla="val 26449"/>
            </a:avLst>
          </a:prstGeom>
          <a:solidFill>
            <a:srgbClr val="FFFF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0" name="AutoShape 216"/>
          <p:cNvSpPr>
            <a:spLocks noChangeArrowheads="1"/>
          </p:cNvSpPr>
          <p:nvPr/>
        </p:nvSpPr>
        <p:spPr bwMode="auto">
          <a:xfrm>
            <a:off x="1117021" y="2587558"/>
            <a:ext cx="1972663" cy="1987561"/>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1" name="AutoShape 217"/>
          <p:cNvSpPr>
            <a:spLocks noChangeArrowheads="1"/>
          </p:cNvSpPr>
          <p:nvPr/>
        </p:nvSpPr>
        <p:spPr bwMode="auto">
          <a:xfrm>
            <a:off x="1151518" y="4018372"/>
            <a:ext cx="1936178" cy="2009962"/>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2" name="AutoShape 218"/>
          <p:cNvSpPr>
            <a:spLocks noChangeArrowheads="1"/>
          </p:cNvSpPr>
          <p:nvPr/>
        </p:nvSpPr>
        <p:spPr bwMode="auto">
          <a:xfrm>
            <a:off x="3989776" y="2656411"/>
            <a:ext cx="1920746" cy="3430914"/>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1" name="组合 220"/>
          <p:cNvGrpSpPr/>
          <p:nvPr/>
        </p:nvGrpSpPr>
        <p:grpSpPr>
          <a:xfrm>
            <a:off x="3390875" y="734558"/>
            <a:ext cx="2981325" cy="5407341"/>
            <a:chOff x="560388" y="673100"/>
            <a:chExt cx="2981325" cy="5407341"/>
          </a:xfrm>
        </p:grpSpPr>
        <p:sp>
          <p:nvSpPr>
            <p:cNvPr id="222"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26"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27"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28" name="Group 9"/>
            <p:cNvGrpSpPr/>
            <p:nvPr/>
          </p:nvGrpSpPr>
          <p:grpSpPr bwMode="auto">
            <a:xfrm>
              <a:off x="1055703" y="1068703"/>
              <a:ext cx="2089150" cy="5011738"/>
              <a:chOff x="1338" y="473"/>
              <a:chExt cx="1316" cy="3157"/>
            </a:xfrm>
          </p:grpSpPr>
          <p:grpSp>
            <p:nvGrpSpPr>
              <p:cNvPr id="229" name="Group 10"/>
              <p:cNvGrpSpPr/>
              <p:nvPr/>
            </p:nvGrpSpPr>
            <p:grpSpPr bwMode="auto">
              <a:xfrm>
                <a:off x="1342" y="473"/>
                <a:ext cx="1310" cy="1315"/>
                <a:chOff x="4604" y="2259"/>
                <a:chExt cx="2108" cy="2063"/>
              </a:xfrm>
            </p:grpSpPr>
            <p:sp>
              <p:nvSpPr>
                <p:cNvPr id="264"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5"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66"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71"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73"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4"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5"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7"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8"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9"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0"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1"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0" name="Group 31"/>
              <p:cNvGrpSpPr/>
              <p:nvPr/>
            </p:nvGrpSpPr>
            <p:grpSpPr bwMode="auto">
              <a:xfrm>
                <a:off x="1338" y="1398"/>
                <a:ext cx="1316" cy="1315"/>
                <a:chOff x="4604" y="2259"/>
                <a:chExt cx="2119" cy="2063"/>
              </a:xfrm>
            </p:grpSpPr>
            <p:sp>
              <p:nvSpPr>
                <p:cNvPr id="246"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48"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9"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0"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1"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3"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1" name="Group 52"/>
              <p:cNvGrpSpPr/>
              <p:nvPr/>
            </p:nvGrpSpPr>
            <p:grpSpPr bwMode="auto">
              <a:xfrm>
                <a:off x="1340" y="2340"/>
                <a:ext cx="1313" cy="1290"/>
                <a:chOff x="4608" y="2298"/>
                <a:chExt cx="2115" cy="2024"/>
              </a:xfrm>
            </p:grpSpPr>
            <p:sp>
              <p:nvSpPr>
                <p:cNvPr id="232"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4"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7"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40"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1"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4"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282" name="组合 281"/>
          <p:cNvGrpSpPr/>
          <p:nvPr/>
        </p:nvGrpSpPr>
        <p:grpSpPr>
          <a:xfrm>
            <a:off x="6084168" y="764704"/>
            <a:ext cx="2981325" cy="5407341"/>
            <a:chOff x="560388" y="673100"/>
            <a:chExt cx="2981325" cy="5407341"/>
          </a:xfrm>
        </p:grpSpPr>
        <p:sp>
          <p:nvSpPr>
            <p:cNvPr id="283"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87"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88"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89" name="Group 9"/>
            <p:cNvGrpSpPr/>
            <p:nvPr/>
          </p:nvGrpSpPr>
          <p:grpSpPr bwMode="auto">
            <a:xfrm>
              <a:off x="1055703" y="1068703"/>
              <a:ext cx="2089150" cy="5011738"/>
              <a:chOff x="1338" y="473"/>
              <a:chExt cx="1316" cy="3157"/>
            </a:xfrm>
          </p:grpSpPr>
          <p:grpSp>
            <p:nvGrpSpPr>
              <p:cNvPr id="290" name="Group 10"/>
              <p:cNvGrpSpPr/>
              <p:nvPr/>
            </p:nvGrpSpPr>
            <p:grpSpPr bwMode="auto">
              <a:xfrm>
                <a:off x="1342" y="473"/>
                <a:ext cx="1310" cy="1315"/>
                <a:chOff x="4604" y="2259"/>
                <a:chExt cx="2108" cy="2063"/>
              </a:xfrm>
            </p:grpSpPr>
            <p:sp>
              <p:nvSpPr>
                <p:cNvPr id="325"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2"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3"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5"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1" name="Group 31"/>
              <p:cNvGrpSpPr/>
              <p:nvPr/>
            </p:nvGrpSpPr>
            <p:grpSpPr bwMode="auto">
              <a:xfrm>
                <a:off x="1338" y="1398"/>
                <a:ext cx="1316" cy="1315"/>
                <a:chOff x="4604" y="2259"/>
                <a:chExt cx="2119" cy="2063"/>
              </a:xfrm>
            </p:grpSpPr>
            <p:sp>
              <p:nvSpPr>
                <p:cNvPr id="307"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8"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09"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2"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5"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6"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2" name="Group 52"/>
              <p:cNvGrpSpPr/>
              <p:nvPr/>
            </p:nvGrpSpPr>
            <p:grpSpPr bwMode="auto">
              <a:xfrm>
                <a:off x="1340" y="2340"/>
                <a:ext cx="1313" cy="1290"/>
                <a:chOff x="4608" y="2298"/>
                <a:chExt cx="2115" cy="2024"/>
              </a:xfrm>
            </p:grpSpPr>
            <p:sp>
              <p:nvSpPr>
                <p:cNvPr id="293"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9"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01"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3"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4" name="Rectangle 2"/>
          <p:cNvSpPr txBox="1">
            <a:spLocks noRot="1" noChangeArrowheads="1"/>
          </p:cNvSpPr>
          <p:nvPr/>
        </p:nvSpPr>
        <p:spPr bwMode="auto">
          <a:xfrm>
            <a:off x="659259" y="116632"/>
            <a:ext cx="8377237" cy="6480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rPr>
              <a:t>晶面的密勒指数 </a:t>
            </a:r>
            <a:r>
              <a:rPr lang="en-US" altLang="zh-CN" sz="3600" b="1">
                <a:solidFill>
                  <a:srgbClr val="660066"/>
                </a:solidFill>
                <a:effectLst>
                  <a:outerShdw blurRad="38100" dist="38100" dir="2700000" algn="tl">
                    <a:srgbClr val="C0C0C0"/>
                  </a:outerShdw>
                </a:effectLst>
                <a:latin typeface="Times New Roman" pitchFamily="18" charset="0"/>
                <a:ea typeface="微软雅黑" pitchFamily="34" charset="-122"/>
              </a:rPr>
              <a:t>(Miller Indices)</a:t>
            </a:r>
            <a:endPar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endParaRPr>
          </a:p>
        </p:txBody>
      </p:sp>
      <p:sp>
        <p:nvSpPr>
          <p:cNvPr id="195" name="Rectangle 37"/>
          <p:cNvSpPr>
            <a:spLocks noChangeArrowheads="1"/>
          </p:cNvSpPr>
          <p:nvPr/>
        </p:nvSpPr>
        <p:spPr bwMode="auto">
          <a:xfrm flipV="1">
            <a:off x="151259" y="758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96" name="页脚占位符 1">
            <a:extLst>
              <a:ext uri="{FF2B5EF4-FFF2-40B4-BE49-F238E27FC236}">
                <a16:creationId xmlns:a16="http://schemas.microsoft.com/office/drawing/2014/main" id="{C09875A4-630D-4110-A9F2-1146A10CD466}"/>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7" name="灯片编号占位符 2">
            <a:extLst>
              <a:ext uri="{FF2B5EF4-FFF2-40B4-BE49-F238E27FC236}">
                <a16:creationId xmlns:a16="http://schemas.microsoft.com/office/drawing/2014/main" id="{A4A15ED1-2F8F-4411-8D96-4E5A849D071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6857"/>
                                        </p:tgtEl>
                                        <p:attrNameLst>
                                          <p:attrName>style.visibility</p:attrName>
                                        </p:attrNameLst>
                                      </p:cBhvr>
                                      <p:to>
                                        <p:strVal val="visible"/>
                                      </p:to>
                                    </p:set>
                                    <p:animEffect transition="in" filter="dissolve">
                                      <p:cBhvr>
                                        <p:cTn id="7" dur="500"/>
                                        <p:tgtEl>
                                          <p:spTgt spid="8868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7000"/>
                                        </p:tgtEl>
                                        <p:attrNameLst>
                                          <p:attrName>style.visibility</p:attrName>
                                        </p:attrNameLst>
                                      </p:cBhvr>
                                      <p:to>
                                        <p:strVal val="visible"/>
                                      </p:to>
                                    </p:set>
                                    <p:animEffect transition="in" filter="dissolve">
                                      <p:cBhvr>
                                        <p:cTn id="12" dur="500"/>
                                        <p:tgtEl>
                                          <p:spTgt spid="8870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7001"/>
                                        </p:tgtEl>
                                        <p:attrNameLst>
                                          <p:attrName>style.visibility</p:attrName>
                                        </p:attrNameLst>
                                      </p:cBhvr>
                                      <p:to>
                                        <p:strVal val="visible"/>
                                      </p:to>
                                    </p:set>
                                    <p:animEffect transition="in" filter="dissolve">
                                      <p:cBhvr>
                                        <p:cTn id="17" dur="500"/>
                                        <p:tgtEl>
                                          <p:spTgt spid="8870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fade">
                                      <p:cBhvr>
                                        <p:cTn id="22" dur="500"/>
                                        <p:tgtEl>
                                          <p:spTgt spid="2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86928"/>
                                        </p:tgtEl>
                                        <p:attrNameLst>
                                          <p:attrName>style.visibility</p:attrName>
                                        </p:attrNameLst>
                                      </p:cBhvr>
                                      <p:to>
                                        <p:strVal val="visible"/>
                                      </p:to>
                                    </p:set>
                                    <p:animEffect transition="in" filter="dissolve">
                                      <p:cBhvr>
                                        <p:cTn id="27" dur="500"/>
                                        <p:tgtEl>
                                          <p:spTgt spid="8869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87002"/>
                                        </p:tgtEl>
                                        <p:attrNameLst>
                                          <p:attrName>style.visibility</p:attrName>
                                        </p:attrNameLst>
                                      </p:cBhvr>
                                      <p:to>
                                        <p:strVal val="visible"/>
                                      </p:to>
                                    </p:set>
                                    <p:animEffect transition="in" filter="dissolve">
                                      <p:cBhvr>
                                        <p:cTn id="32" dur="500"/>
                                        <p:tgtEl>
                                          <p:spTgt spid="8870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2"/>
                                        </p:tgtEl>
                                        <p:attrNameLst>
                                          <p:attrName>style.visibility</p:attrName>
                                        </p:attrNameLst>
                                      </p:cBhvr>
                                      <p:to>
                                        <p:strVal val="visible"/>
                                      </p:to>
                                    </p:set>
                                    <p:animEffect transition="in" filter="fade">
                                      <p:cBhvr>
                                        <p:cTn id="37" dur="500"/>
                                        <p:tgtEl>
                                          <p:spTgt spid="28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6999"/>
                                        </p:tgtEl>
                                        <p:attrNameLst>
                                          <p:attrName>style.visibility</p:attrName>
                                        </p:attrNameLst>
                                      </p:cBhvr>
                                      <p:to>
                                        <p:strVal val="visible"/>
                                      </p:to>
                                    </p:set>
                                    <p:animEffect transition="in" filter="dissolve">
                                      <p:cBhvr>
                                        <p:cTn id="42" dur="500"/>
                                        <p:tgtEl>
                                          <p:spTgt spid="886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857" grpId="0" animBg="1"/>
      <p:bldP spid="886928" grpId="0" animBg="1"/>
      <p:bldP spid="886999" grpId="0" animBg="1"/>
      <p:bldP spid="887000" grpId="0" animBg="1"/>
      <p:bldP spid="887001" grpId="0" animBg="1"/>
      <p:bldP spid="88700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0"/>
            <a:ext cx="1619250" cy="1700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565662" y="670714"/>
            <a:ext cx="2981325" cy="5407341"/>
            <a:chOff x="560388" y="673100"/>
            <a:chExt cx="2981325" cy="5407341"/>
          </a:xfrm>
        </p:grpSpPr>
        <p:sp>
          <p:nvSpPr>
            <p:cNvPr id="78851"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2"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3"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4"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78855"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78856"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78857" name="Group 9"/>
            <p:cNvGrpSpPr/>
            <p:nvPr/>
          </p:nvGrpSpPr>
          <p:grpSpPr bwMode="auto">
            <a:xfrm>
              <a:off x="1055703" y="1068703"/>
              <a:ext cx="2089150" cy="5011738"/>
              <a:chOff x="1338" y="473"/>
              <a:chExt cx="1316" cy="3157"/>
            </a:xfrm>
          </p:grpSpPr>
          <p:grpSp>
            <p:nvGrpSpPr>
              <p:cNvPr id="79005" name="Group 10"/>
              <p:cNvGrpSpPr/>
              <p:nvPr/>
            </p:nvGrpSpPr>
            <p:grpSpPr bwMode="auto">
              <a:xfrm>
                <a:off x="1342" y="473"/>
                <a:ext cx="1310" cy="1315"/>
                <a:chOff x="4604" y="2259"/>
                <a:chExt cx="2108" cy="2063"/>
              </a:xfrm>
            </p:grpSpPr>
            <p:sp>
              <p:nvSpPr>
                <p:cNvPr id="79048"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49"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0"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1"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2"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3"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4"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5"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6"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57"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8"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59"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60"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1"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4"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5"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6"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7"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6" name="Group 31"/>
              <p:cNvGrpSpPr/>
              <p:nvPr/>
            </p:nvGrpSpPr>
            <p:grpSpPr bwMode="auto">
              <a:xfrm>
                <a:off x="1338" y="1398"/>
                <a:ext cx="1316" cy="1315"/>
                <a:chOff x="4604" y="2259"/>
                <a:chExt cx="2119" cy="2063"/>
              </a:xfrm>
            </p:grpSpPr>
            <p:sp>
              <p:nvSpPr>
                <p:cNvPr id="79028"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29"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0"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1"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2"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4"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5"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6"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37"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38"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40"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1"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2"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3"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4"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5"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6"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7"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7" name="Group 52"/>
              <p:cNvGrpSpPr/>
              <p:nvPr/>
            </p:nvGrpSpPr>
            <p:grpSpPr bwMode="auto">
              <a:xfrm>
                <a:off x="1340" y="2340"/>
                <a:ext cx="1313" cy="1290"/>
                <a:chOff x="4608" y="2298"/>
                <a:chExt cx="2115" cy="2024"/>
              </a:xfrm>
            </p:grpSpPr>
            <p:sp>
              <p:nvSpPr>
                <p:cNvPr id="79008"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09"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0"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1"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2"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4"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5"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6"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017"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18"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20"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2"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3"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4"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886857" name="AutoShape 73"/>
          <p:cNvSpPr>
            <a:spLocks noChangeArrowheads="1"/>
          </p:cNvSpPr>
          <p:nvPr/>
        </p:nvSpPr>
        <p:spPr bwMode="auto">
          <a:xfrm>
            <a:off x="1152008" y="1115883"/>
            <a:ext cx="1944687" cy="1988270"/>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28" name="AutoShape 144"/>
          <p:cNvSpPr>
            <a:spLocks noChangeArrowheads="1"/>
          </p:cNvSpPr>
          <p:nvPr/>
        </p:nvSpPr>
        <p:spPr bwMode="auto">
          <a:xfrm>
            <a:off x="3997325" y="1176338"/>
            <a:ext cx="1903933" cy="3455987"/>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99" name="AutoShape 215"/>
          <p:cNvSpPr>
            <a:spLocks noChangeArrowheads="1"/>
          </p:cNvSpPr>
          <p:nvPr/>
        </p:nvSpPr>
        <p:spPr bwMode="auto">
          <a:xfrm>
            <a:off x="6650521" y="1199267"/>
            <a:ext cx="1956000" cy="4916627"/>
          </a:xfrm>
          <a:prstGeom prst="parallelogram">
            <a:avLst>
              <a:gd name="adj" fmla="val 26449"/>
            </a:avLst>
          </a:prstGeom>
          <a:solidFill>
            <a:srgbClr val="FFFF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0" name="AutoShape 216"/>
          <p:cNvSpPr>
            <a:spLocks noChangeArrowheads="1"/>
          </p:cNvSpPr>
          <p:nvPr/>
        </p:nvSpPr>
        <p:spPr bwMode="auto">
          <a:xfrm>
            <a:off x="1117021" y="2587558"/>
            <a:ext cx="1972663" cy="1987561"/>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1" name="AutoShape 217"/>
          <p:cNvSpPr>
            <a:spLocks noChangeArrowheads="1"/>
          </p:cNvSpPr>
          <p:nvPr/>
        </p:nvSpPr>
        <p:spPr bwMode="auto">
          <a:xfrm>
            <a:off x="1151518" y="4018372"/>
            <a:ext cx="1936178" cy="2009962"/>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2" name="AutoShape 218"/>
          <p:cNvSpPr>
            <a:spLocks noChangeArrowheads="1"/>
          </p:cNvSpPr>
          <p:nvPr/>
        </p:nvSpPr>
        <p:spPr bwMode="auto">
          <a:xfrm>
            <a:off x="3989776" y="2656411"/>
            <a:ext cx="1920746" cy="3430914"/>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1" name="组合 220"/>
          <p:cNvGrpSpPr/>
          <p:nvPr/>
        </p:nvGrpSpPr>
        <p:grpSpPr>
          <a:xfrm>
            <a:off x="3390875" y="734558"/>
            <a:ext cx="2981325" cy="5407341"/>
            <a:chOff x="560388" y="673100"/>
            <a:chExt cx="2981325" cy="5407341"/>
          </a:xfrm>
        </p:grpSpPr>
        <p:sp>
          <p:nvSpPr>
            <p:cNvPr id="222"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26"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27"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28" name="Group 9"/>
            <p:cNvGrpSpPr/>
            <p:nvPr/>
          </p:nvGrpSpPr>
          <p:grpSpPr bwMode="auto">
            <a:xfrm>
              <a:off x="1055703" y="1068703"/>
              <a:ext cx="2089150" cy="5011738"/>
              <a:chOff x="1338" y="473"/>
              <a:chExt cx="1316" cy="3157"/>
            </a:xfrm>
          </p:grpSpPr>
          <p:grpSp>
            <p:nvGrpSpPr>
              <p:cNvPr id="229" name="Group 10"/>
              <p:cNvGrpSpPr/>
              <p:nvPr/>
            </p:nvGrpSpPr>
            <p:grpSpPr bwMode="auto">
              <a:xfrm>
                <a:off x="1342" y="473"/>
                <a:ext cx="1310" cy="1315"/>
                <a:chOff x="4604" y="2259"/>
                <a:chExt cx="2108" cy="2063"/>
              </a:xfrm>
            </p:grpSpPr>
            <p:sp>
              <p:nvSpPr>
                <p:cNvPr id="264"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5"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66"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9"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71"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73"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4"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5"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7"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8"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9"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0"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1"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0" name="Group 31"/>
              <p:cNvGrpSpPr/>
              <p:nvPr/>
            </p:nvGrpSpPr>
            <p:grpSpPr bwMode="auto">
              <a:xfrm>
                <a:off x="1338" y="1398"/>
                <a:ext cx="1316" cy="1315"/>
                <a:chOff x="4604" y="2259"/>
                <a:chExt cx="2119" cy="2063"/>
              </a:xfrm>
            </p:grpSpPr>
            <p:sp>
              <p:nvSpPr>
                <p:cNvPr id="246"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48"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9"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0"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1"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3"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1" name="Group 52"/>
              <p:cNvGrpSpPr/>
              <p:nvPr/>
            </p:nvGrpSpPr>
            <p:grpSpPr bwMode="auto">
              <a:xfrm>
                <a:off x="1340" y="2340"/>
                <a:ext cx="1313" cy="1290"/>
                <a:chOff x="4608" y="2298"/>
                <a:chExt cx="2115" cy="2024"/>
              </a:xfrm>
            </p:grpSpPr>
            <p:sp>
              <p:nvSpPr>
                <p:cNvPr id="232"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4"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7"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40"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1"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4"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282" name="组合 281"/>
          <p:cNvGrpSpPr/>
          <p:nvPr/>
        </p:nvGrpSpPr>
        <p:grpSpPr>
          <a:xfrm>
            <a:off x="6084168" y="764704"/>
            <a:ext cx="2981325" cy="5407341"/>
            <a:chOff x="560388" y="673100"/>
            <a:chExt cx="2981325" cy="5407341"/>
          </a:xfrm>
        </p:grpSpPr>
        <p:sp>
          <p:nvSpPr>
            <p:cNvPr id="283"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87"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88"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89" name="Group 9"/>
            <p:cNvGrpSpPr/>
            <p:nvPr/>
          </p:nvGrpSpPr>
          <p:grpSpPr bwMode="auto">
            <a:xfrm>
              <a:off x="1055703" y="1068703"/>
              <a:ext cx="2089150" cy="5011738"/>
              <a:chOff x="1338" y="473"/>
              <a:chExt cx="1316" cy="3157"/>
            </a:xfrm>
          </p:grpSpPr>
          <p:grpSp>
            <p:nvGrpSpPr>
              <p:cNvPr id="290" name="Group 10"/>
              <p:cNvGrpSpPr/>
              <p:nvPr/>
            </p:nvGrpSpPr>
            <p:grpSpPr bwMode="auto">
              <a:xfrm>
                <a:off x="1342" y="473"/>
                <a:ext cx="1310" cy="1315"/>
                <a:chOff x="4604" y="2259"/>
                <a:chExt cx="2108" cy="2063"/>
              </a:xfrm>
            </p:grpSpPr>
            <p:sp>
              <p:nvSpPr>
                <p:cNvPr id="325"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2"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3"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5"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1" name="Group 31"/>
              <p:cNvGrpSpPr/>
              <p:nvPr/>
            </p:nvGrpSpPr>
            <p:grpSpPr bwMode="auto">
              <a:xfrm>
                <a:off x="1338" y="1398"/>
                <a:ext cx="1316" cy="1315"/>
                <a:chOff x="4604" y="2259"/>
                <a:chExt cx="2119" cy="2063"/>
              </a:xfrm>
            </p:grpSpPr>
            <p:sp>
              <p:nvSpPr>
                <p:cNvPr id="307"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8"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09"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2"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5"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6"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2" name="Group 52"/>
              <p:cNvGrpSpPr/>
              <p:nvPr/>
            </p:nvGrpSpPr>
            <p:grpSpPr bwMode="auto">
              <a:xfrm>
                <a:off x="1340" y="2340"/>
                <a:ext cx="1313" cy="1290"/>
                <a:chOff x="4608" y="2298"/>
                <a:chExt cx="2115" cy="2024"/>
              </a:xfrm>
            </p:grpSpPr>
            <p:sp>
              <p:nvSpPr>
                <p:cNvPr id="293"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9"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01"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3"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3" name="Text Box 221"/>
          <p:cNvSpPr txBox="1">
            <a:spLocks noChangeArrowheads="1"/>
          </p:cNvSpPr>
          <p:nvPr/>
        </p:nvSpPr>
        <p:spPr bwMode="auto">
          <a:xfrm>
            <a:off x="1100138" y="4335710"/>
            <a:ext cx="7143750" cy="885825"/>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惯用晶胞</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基矢</a:t>
            </a:r>
            <a:r>
              <a:rPr lang="en-US" altLang="zh-CN" sz="2600" b="1" i="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6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600" b="1" i="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6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6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必定是</a:t>
            </a:r>
            <a:r>
              <a:rPr lang="zh-CN" altLang="en-US" sz="2600" b="1" u="sng"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晶面在该基矢方向</a:t>
            </a:r>
          </a:p>
          <a:p>
            <a:pPr eaLnBrk="1" hangingPunct="1"/>
            <a:r>
              <a:rPr lang="zh-CN" altLang="en-US" sz="2600" b="1" u="sng"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上间距</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的整数倍</a:t>
            </a:r>
          </a:p>
        </p:txBody>
      </p:sp>
      <p:sp>
        <p:nvSpPr>
          <p:cNvPr id="194" name="Text Box 220"/>
          <p:cNvSpPr txBox="1">
            <a:spLocks noChangeArrowheads="1"/>
          </p:cNvSpPr>
          <p:nvPr/>
        </p:nvSpPr>
        <p:spPr bwMode="auto">
          <a:xfrm>
            <a:off x="818569" y="5398911"/>
            <a:ext cx="8058616" cy="940963"/>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lvl="2" eaLnBrk="1" hangingPunct="1">
              <a:lnSpc>
                <a:spcPct val="120000"/>
              </a:lnSpc>
              <a:spcBef>
                <a:spcPts val="0"/>
              </a:spcBef>
              <a:buClr>
                <a:srgbClr val="CCCCCC"/>
              </a:buClr>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第一个离开原点的晶面与基矢轴的截距必定是基矢长的</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 </a:t>
            </a:r>
          </a:p>
          <a:p>
            <a:pPr marL="0" lvl="2" eaLnBrk="1" hangingPunct="1">
              <a:lnSpc>
                <a:spcPct val="120000"/>
              </a:lnSpc>
              <a:spcBef>
                <a:spcPts val="0"/>
              </a:spcBef>
              <a:buClr>
                <a:srgbClr val="CCCCCC"/>
              </a:buClr>
            </a:pP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为整数</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则</a:t>
            </a:r>
            <a:r>
              <a:rPr kumimoji="1"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称为晶面的密勒指数</a:t>
            </a:r>
            <a:endParaRPr kumimoji="1"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6" name="Rectangle 2"/>
          <p:cNvSpPr txBox="1">
            <a:spLocks noRot="1" noChangeArrowheads="1"/>
          </p:cNvSpPr>
          <p:nvPr/>
        </p:nvSpPr>
        <p:spPr bwMode="auto">
          <a:xfrm>
            <a:off x="659259" y="116632"/>
            <a:ext cx="8377237" cy="6480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晶面的密勒指数 </a:t>
            </a:r>
            <a:r>
              <a:rPr lang="en-US" altLang="zh-CN" sz="3600" b="1" dirty="0">
                <a:solidFill>
                  <a:srgbClr val="660066"/>
                </a:solidFill>
                <a:effectLst>
                  <a:outerShdw blurRad="38100" dist="38100" dir="2700000" algn="tl">
                    <a:srgbClr val="C0C0C0"/>
                  </a:outerShdw>
                </a:effectLst>
                <a:latin typeface="Times New Roman" pitchFamily="18" charset="0"/>
                <a:ea typeface="微软雅黑" pitchFamily="34" charset="-122"/>
              </a:rPr>
              <a:t>(Miller Indices)</a:t>
            </a:r>
          </a:p>
        </p:txBody>
      </p:sp>
      <p:sp>
        <p:nvSpPr>
          <p:cNvPr id="197" name="Rectangle 37"/>
          <p:cNvSpPr>
            <a:spLocks noChangeArrowheads="1"/>
          </p:cNvSpPr>
          <p:nvPr/>
        </p:nvSpPr>
        <p:spPr bwMode="auto">
          <a:xfrm flipV="1">
            <a:off x="151259" y="758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98" name="页脚占位符 1">
            <a:extLst>
              <a:ext uri="{FF2B5EF4-FFF2-40B4-BE49-F238E27FC236}">
                <a16:creationId xmlns:a16="http://schemas.microsoft.com/office/drawing/2014/main" id="{521AED38-40BE-444C-878E-1701938FBC96}"/>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9" name="灯片编号占位符 2">
            <a:extLst>
              <a:ext uri="{FF2B5EF4-FFF2-40B4-BE49-F238E27FC236}">
                <a16:creationId xmlns:a16="http://schemas.microsoft.com/office/drawing/2014/main" id="{F13ECA23-8987-4322-8E4B-2739A5BDB5BC}"/>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0"/>
            <a:ext cx="1619250" cy="1700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565662" y="670714"/>
            <a:ext cx="2981325" cy="5407341"/>
            <a:chOff x="560388" y="673100"/>
            <a:chExt cx="2981325" cy="5407341"/>
          </a:xfrm>
        </p:grpSpPr>
        <p:sp>
          <p:nvSpPr>
            <p:cNvPr id="78851"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8852"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8853"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8854"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78855"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78856"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78857" name="Group 9"/>
            <p:cNvGrpSpPr/>
            <p:nvPr/>
          </p:nvGrpSpPr>
          <p:grpSpPr bwMode="auto">
            <a:xfrm>
              <a:off x="1055703" y="1068703"/>
              <a:ext cx="2089150" cy="5011738"/>
              <a:chOff x="1338" y="473"/>
              <a:chExt cx="1316" cy="3157"/>
            </a:xfrm>
          </p:grpSpPr>
          <p:grpSp>
            <p:nvGrpSpPr>
              <p:cNvPr id="79005" name="Group 10"/>
              <p:cNvGrpSpPr/>
              <p:nvPr/>
            </p:nvGrpSpPr>
            <p:grpSpPr bwMode="auto">
              <a:xfrm>
                <a:off x="1342" y="473"/>
                <a:ext cx="1310" cy="1315"/>
                <a:chOff x="4604" y="2259"/>
                <a:chExt cx="2108" cy="2063"/>
              </a:xfrm>
            </p:grpSpPr>
            <p:sp>
              <p:nvSpPr>
                <p:cNvPr id="79048"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49"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0"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1"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2"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3"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4"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5"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6"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7"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8"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59"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60"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1"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4"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5"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6"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67"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6" name="Group 31"/>
              <p:cNvGrpSpPr/>
              <p:nvPr/>
            </p:nvGrpSpPr>
            <p:grpSpPr bwMode="auto">
              <a:xfrm>
                <a:off x="1338" y="1398"/>
                <a:ext cx="1316" cy="1315"/>
                <a:chOff x="4604" y="2259"/>
                <a:chExt cx="2119" cy="2063"/>
              </a:xfrm>
            </p:grpSpPr>
            <p:sp>
              <p:nvSpPr>
                <p:cNvPr id="79028"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29"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0"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1"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2"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4"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5"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6"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7"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38"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40"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1"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2"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3"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4"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5"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6"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47"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007" name="Group 52"/>
              <p:cNvGrpSpPr/>
              <p:nvPr/>
            </p:nvGrpSpPr>
            <p:grpSpPr bwMode="auto">
              <a:xfrm>
                <a:off x="1340" y="2340"/>
                <a:ext cx="1313" cy="1290"/>
                <a:chOff x="4608" y="2298"/>
                <a:chExt cx="2115" cy="2024"/>
              </a:xfrm>
            </p:grpSpPr>
            <p:sp>
              <p:nvSpPr>
                <p:cNvPr id="79008"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09"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0"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1"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2"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4"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5"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6"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7"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18"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79020"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2"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3"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24"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886857" name="AutoShape 73"/>
          <p:cNvSpPr>
            <a:spLocks noChangeArrowheads="1"/>
          </p:cNvSpPr>
          <p:nvPr/>
        </p:nvSpPr>
        <p:spPr bwMode="auto">
          <a:xfrm>
            <a:off x="1152008" y="1115883"/>
            <a:ext cx="1944687" cy="1988270"/>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28" name="AutoShape 144"/>
          <p:cNvSpPr>
            <a:spLocks noChangeArrowheads="1"/>
          </p:cNvSpPr>
          <p:nvPr/>
        </p:nvSpPr>
        <p:spPr bwMode="auto">
          <a:xfrm>
            <a:off x="3997325" y="1176338"/>
            <a:ext cx="1903933" cy="3455987"/>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6999" name="AutoShape 215"/>
          <p:cNvSpPr>
            <a:spLocks noChangeArrowheads="1"/>
          </p:cNvSpPr>
          <p:nvPr/>
        </p:nvSpPr>
        <p:spPr bwMode="auto">
          <a:xfrm>
            <a:off x="6650521" y="1199267"/>
            <a:ext cx="1956000" cy="4916627"/>
          </a:xfrm>
          <a:prstGeom prst="parallelogram">
            <a:avLst>
              <a:gd name="adj" fmla="val 26449"/>
            </a:avLst>
          </a:prstGeom>
          <a:solidFill>
            <a:srgbClr val="FFFF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0" name="AutoShape 216"/>
          <p:cNvSpPr>
            <a:spLocks noChangeArrowheads="1"/>
          </p:cNvSpPr>
          <p:nvPr/>
        </p:nvSpPr>
        <p:spPr bwMode="auto">
          <a:xfrm>
            <a:off x="1117021" y="2587558"/>
            <a:ext cx="1972663" cy="1987561"/>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1" name="AutoShape 217"/>
          <p:cNvSpPr>
            <a:spLocks noChangeArrowheads="1"/>
          </p:cNvSpPr>
          <p:nvPr/>
        </p:nvSpPr>
        <p:spPr bwMode="auto">
          <a:xfrm>
            <a:off x="1151518" y="4018372"/>
            <a:ext cx="1936178" cy="2009962"/>
          </a:xfrm>
          <a:prstGeom prst="parallelogram">
            <a:avLst>
              <a:gd name="adj" fmla="val 26449"/>
            </a:avLst>
          </a:prstGeom>
          <a:solidFill>
            <a:srgbClr val="0000FF">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7002" name="AutoShape 218"/>
          <p:cNvSpPr>
            <a:spLocks noChangeArrowheads="1"/>
          </p:cNvSpPr>
          <p:nvPr/>
        </p:nvSpPr>
        <p:spPr bwMode="auto">
          <a:xfrm>
            <a:off x="3989776" y="2656411"/>
            <a:ext cx="1920746" cy="3430914"/>
          </a:xfrm>
          <a:prstGeom prst="parallelogram">
            <a:avLst>
              <a:gd name="adj" fmla="val 26449"/>
            </a:avLst>
          </a:prstGeom>
          <a:solidFill>
            <a:srgbClr val="CC0000">
              <a:alpha val="23921"/>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1" name="组合 220"/>
          <p:cNvGrpSpPr/>
          <p:nvPr/>
        </p:nvGrpSpPr>
        <p:grpSpPr>
          <a:xfrm>
            <a:off x="3390875" y="734558"/>
            <a:ext cx="2981325" cy="5407341"/>
            <a:chOff x="560388" y="673100"/>
            <a:chExt cx="2981325" cy="5407341"/>
          </a:xfrm>
        </p:grpSpPr>
        <p:sp>
          <p:nvSpPr>
            <p:cNvPr id="222"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23"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24"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25"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26"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27"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28" name="Group 9"/>
            <p:cNvGrpSpPr/>
            <p:nvPr/>
          </p:nvGrpSpPr>
          <p:grpSpPr bwMode="auto">
            <a:xfrm>
              <a:off x="1055703" y="1068703"/>
              <a:ext cx="2089150" cy="5011738"/>
              <a:chOff x="1338" y="473"/>
              <a:chExt cx="1316" cy="3157"/>
            </a:xfrm>
          </p:grpSpPr>
          <p:grpSp>
            <p:nvGrpSpPr>
              <p:cNvPr id="229" name="Group 10"/>
              <p:cNvGrpSpPr/>
              <p:nvPr/>
            </p:nvGrpSpPr>
            <p:grpSpPr bwMode="auto">
              <a:xfrm>
                <a:off x="1342" y="473"/>
                <a:ext cx="1310" cy="1315"/>
                <a:chOff x="4604" y="2259"/>
                <a:chExt cx="2108" cy="2063"/>
              </a:xfrm>
            </p:grpSpPr>
            <p:sp>
              <p:nvSpPr>
                <p:cNvPr id="264"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65"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66"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67"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68"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69"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0"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1"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2"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3"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4"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5"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76"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7"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8"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9"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0"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1"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0" name="Group 31"/>
              <p:cNvGrpSpPr/>
              <p:nvPr/>
            </p:nvGrpSpPr>
            <p:grpSpPr bwMode="auto">
              <a:xfrm>
                <a:off x="1338" y="1398"/>
                <a:ext cx="1316" cy="1315"/>
                <a:chOff x="4604" y="2259"/>
                <a:chExt cx="2119" cy="2063"/>
              </a:xfrm>
            </p:grpSpPr>
            <p:sp>
              <p:nvSpPr>
                <p:cNvPr id="246"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7"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8"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9"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0"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1"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2"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3"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4"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5"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56"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9"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0"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1"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3"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1" name="Group 52"/>
              <p:cNvGrpSpPr/>
              <p:nvPr/>
            </p:nvGrpSpPr>
            <p:grpSpPr bwMode="auto">
              <a:xfrm>
                <a:off x="1340" y="2340"/>
                <a:ext cx="1313" cy="1290"/>
                <a:chOff x="4608" y="2298"/>
                <a:chExt cx="2115" cy="2024"/>
              </a:xfrm>
            </p:grpSpPr>
            <p:sp>
              <p:nvSpPr>
                <p:cNvPr id="232"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3"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4"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5"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6"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7"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8"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39"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0"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1"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42"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4"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282" name="组合 281"/>
          <p:cNvGrpSpPr/>
          <p:nvPr/>
        </p:nvGrpSpPr>
        <p:grpSpPr>
          <a:xfrm>
            <a:off x="6084168" y="764704"/>
            <a:ext cx="2981325" cy="5407341"/>
            <a:chOff x="560388" y="673100"/>
            <a:chExt cx="2981325" cy="5407341"/>
          </a:xfrm>
        </p:grpSpPr>
        <p:sp>
          <p:nvSpPr>
            <p:cNvPr id="283" name="Line 3"/>
            <p:cNvSpPr>
              <a:spLocks noChangeShapeType="1"/>
            </p:cNvSpPr>
            <p:nvPr/>
          </p:nvSpPr>
          <p:spPr bwMode="auto">
            <a:xfrm flipV="1">
              <a:off x="1134461" y="2617444"/>
              <a:ext cx="492419" cy="441760"/>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84" name="Line 4"/>
            <p:cNvSpPr>
              <a:spLocks noChangeShapeType="1"/>
            </p:cNvSpPr>
            <p:nvPr/>
          </p:nvSpPr>
          <p:spPr bwMode="auto">
            <a:xfrm flipH="1" flipV="1">
              <a:off x="1677988" y="1162050"/>
              <a:ext cx="0" cy="14398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85" name="Line 5"/>
            <p:cNvSpPr>
              <a:spLocks noChangeShapeType="1"/>
            </p:cNvSpPr>
            <p:nvPr/>
          </p:nvSpPr>
          <p:spPr bwMode="auto">
            <a:xfrm flipV="1">
              <a:off x="1620838" y="2597517"/>
              <a:ext cx="1402253" cy="410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86" name="Text Box 6"/>
            <p:cNvSpPr txBox="1">
              <a:spLocks noChangeArrowheads="1"/>
            </p:cNvSpPr>
            <p:nvPr/>
          </p:nvSpPr>
          <p:spPr bwMode="auto">
            <a:xfrm>
              <a:off x="560388" y="2760663"/>
              <a:ext cx="48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87" name="Text Box 7"/>
            <p:cNvSpPr txBox="1">
              <a:spLocks noChangeArrowheads="1"/>
            </p:cNvSpPr>
            <p:nvPr/>
          </p:nvSpPr>
          <p:spPr bwMode="auto">
            <a:xfrm>
              <a:off x="3059113" y="21844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88" name="Text Box 8"/>
            <p:cNvSpPr txBox="1">
              <a:spLocks noChangeArrowheads="1"/>
            </p:cNvSpPr>
            <p:nvPr/>
          </p:nvSpPr>
          <p:spPr bwMode="auto">
            <a:xfrm>
              <a:off x="1116013" y="6731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800" b="0"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grpSp>
          <p:nvGrpSpPr>
            <p:cNvPr id="289" name="Group 9"/>
            <p:cNvGrpSpPr/>
            <p:nvPr/>
          </p:nvGrpSpPr>
          <p:grpSpPr bwMode="auto">
            <a:xfrm>
              <a:off x="1055703" y="1068703"/>
              <a:ext cx="2089150" cy="5011738"/>
              <a:chOff x="1338" y="473"/>
              <a:chExt cx="1316" cy="3157"/>
            </a:xfrm>
          </p:grpSpPr>
          <p:grpSp>
            <p:nvGrpSpPr>
              <p:cNvPr id="290" name="Group 10"/>
              <p:cNvGrpSpPr/>
              <p:nvPr/>
            </p:nvGrpSpPr>
            <p:grpSpPr bwMode="auto">
              <a:xfrm>
                <a:off x="1342" y="473"/>
                <a:ext cx="1310" cy="1315"/>
                <a:chOff x="4604" y="2259"/>
                <a:chExt cx="2108" cy="2063"/>
              </a:xfrm>
            </p:grpSpPr>
            <p:sp>
              <p:nvSpPr>
                <p:cNvPr id="325" name="Line 11"/>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26" name="Line 12"/>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27" name="Line 13"/>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28" name="Line 14"/>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29" name="Line 15"/>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0" name="Line 16"/>
                <p:cNvSpPr>
                  <a:spLocks noChangeShapeType="1"/>
                </p:cNvSpPr>
                <p:nvPr/>
              </p:nvSpPr>
              <p:spPr bwMode="auto">
                <a:xfrm rot="280529" flipV="1">
                  <a:off x="4667" y="228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1" name="Line 17"/>
                <p:cNvSpPr>
                  <a:spLocks noChangeShapeType="1"/>
                </p:cNvSpPr>
                <p:nvPr/>
              </p:nvSpPr>
              <p:spPr bwMode="auto">
                <a:xfrm flipV="1">
                  <a:off x="4680" y="3741"/>
                  <a:ext cx="550" cy="479"/>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2" name="Line 18"/>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3" name="Line 19"/>
                <p:cNvSpPr>
                  <a:spLocks noChangeShapeType="1"/>
                </p:cNvSpPr>
                <p:nvPr/>
              </p:nvSpPr>
              <p:spPr bwMode="auto">
                <a:xfrm>
                  <a:off x="5215" y="3770"/>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4" name="Line 20"/>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5" name="Line 21"/>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6" name="Line 22"/>
                <p:cNvSpPr>
                  <a:spLocks noChangeShapeType="1"/>
                </p:cNvSpPr>
                <p:nvPr/>
              </p:nvSpPr>
              <p:spPr bwMode="auto">
                <a:xfrm>
                  <a:off x="5220" y="229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37" name="Oval 23"/>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Oval 24"/>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Oval 27"/>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Oval 28"/>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Oval 29"/>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2" name="Oval 30"/>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1" name="Group 31"/>
              <p:cNvGrpSpPr/>
              <p:nvPr/>
            </p:nvGrpSpPr>
            <p:grpSpPr bwMode="auto">
              <a:xfrm>
                <a:off x="1338" y="1398"/>
                <a:ext cx="1316" cy="1315"/>
                <a:chOff x="4604" y="2259"/>
                <a:chExt cx="2119" cy="2063"/>
              </a:xfrm>
            </p:grpSpPr>
            <p:sp>
              <p:nvSpPr>
                <p:cNvPr id="307" name="Line 32"/>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8" name="Line 33"/>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9" name="Line 34"/>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0" name="Line 35"/>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1" name="Line 36"/>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2" name="Line 38"/>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3" name="Line 39"/>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4" name="Line 40"/>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5" name="Line 41"/>
                <p:cNvSpPr>
                  <a:spLocks noChangeShapeType="1"/>
                </p:cNvSpPr>
                <p:nvPr/>
              </p:nvSpPr>
              <p:spPr bwMode="auto">
                <a:xfrm>
                  <a:off x="4667" y="2818"/>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6" name="Line 42"/>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17" name="Oval 44"/>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Oval 45"/>
                <p:cNvSpPr>
                  <a:spLocks noChangeArrowheads="1"/>
                </p:cNvSpPr>
                <p:nvPr/>
              </p:nvSpPr>
              <p:spPr bwMode="auto">
                <a:xfrm>
                  <a:off x="6059"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Oval 46"/>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Oval 47"/>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Oval 48"/>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Oval 49"/>
                <p:cNvSpPr>
                  <a:spLocks noChangeArrowheads="1"/>
                </p:cNvSpPr>
                <p:nvPr/>
              </p:nvSpPr>
              <p:spPr bwMode="auto">
                <a:xfrm>
                  <a:off x="5172"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Oval 50"/>
                <p:cNvSpPr>
                  <a:spLocks noChangeArrowheads="1"/>
                </p:cNvSpPr>
                <p:nvPr/>
              </p:nvSpPr>
              <p:spPr bwMode="auto">
                <a:xfrm>
                  <a:off x="6599" y="225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Oval 51"/>
                <p:cNvSpPr>
                  <a:spLocks noChangeArrowheads="1"/>
                </p:cNvSpPr>
                <p:nvPr/>
              </p:nvSpPr>
              <p:spPr bwMode="auto">
                <a:xfrm>
                  <a:off x="4604" y="275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92" name="Group 52"/>
              <p:cNvGrpSpPr/>
              <p:nvPr/>
            </p:nvGrpSpPr>
            <p:grpSpPr bwMode="auto">
              <a:xfrm>
                <a:off x="1340" y="2340"/>
                <a:ext cx="1313" cy="1290"/>
                <a:chOff x="4608" y="2298"/>
                <a:chExt cx="2115" cy="2024"/>
              </a:xfrm>
            </p:grpSpPr>
            <p:sp>
              <p:nvSpPr>
                <p:cNvPr id="293" name="Line 53"/>
                <p:cNvSpPr>
                  <a:spLocks noChangeShapeType="1"/>
                </p:cNvSpPr>
                <p:nvPr/>
              </p:nvSpPr>
              <p:spPr bwMode="auto">
                <a:xfrm rot="5390437">
                  <a:off x="3935"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4" name="Line 54"/>
                <p:cNvSpPr>
                  <a:spLocks noChangeShapeType="1"/>
                </p:cNvSpPr>
                <p:nvPr/>
              </p:nvSpPr>
              <p:spPr bwMode="auto">
                <a:xfrm rot="5390437">
                  <a:off x="4512" y="3017"/>
                  <a:ext cx="1440" cy="1"/>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5" name="Line 55"/>
                <p:cNvSpPr>
                  <a:spLocks noChangeShapeType="1"/>
                </p:cNvSpPr>
                <p:nvPr/>
              </p:nvSpPr>
              <p:spPr bwMode="auto">
                <a:xfrm rot="5390437">
                  <a:off x="5940" y="3017"/>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6" name="Line 56"/>
                <p:cNvSpPr>
                  <a:spLocks noChangeShapeType="1"/>
                </p:cNvSpPr>
                <p:nvPr/>
              </p:nvSpPr>
              <p:spPr bwMode="auto">
                <a:xfrm rot="5390437">
                  <a:off x="5388" y="3550"/>
                  <a:ext cx="144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7" name="Line 57"/>
                <p:cNvSpPr>
                  <a:spLocks noChangeShapeType="1"/>
                </p:cNvSpPr>
                <p:nvPr/>
              </p:nvSpPr>
              <p:spPr bwMode="auto">
                <a:xfrm flipV="1">
                  <a:off x="6133" y="3715"/>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8" name="Line 59"/>
                <p:cNvSpPr>
                  <a:spLocks noChangeShapeType="1"/>
                </p:cNvSpPr>
                <p:nvPr/>
              </p:nvSpPr>
              <p:spPr bwMode="auto">
                <a:xfrm flipV="1">
                  <a:off x="4680" y="3715"/>
                  <a:ext cx="540" cy="54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299" name="Line 60"/>
                <p:cNvSpPr>
                  <a:spLocks noChangeShapeType="1"/>
                </p:cNvSpPr>
                <p:nvPr/>
              </p:nvSpPr>
              <p:spPr bwMode="auto">
                <a:xfrm flipV="1">
                  <a:off x="6107" y="2298"/>
                  <a:ext cx="540" cy="5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0" name="Line 61"/>
                <p:cNvSpPr>
                  <a:spLocks noChangeShapeType="1"/>
                </p:cNvSpPr>
                <p:nvPr/>
              </p:nvSpPr>
              <p:spPr bwMode="auto">
                <a:xfrm>
                  <a:off x="5220" y="3728"/>
                  <a:ext cx="1440" cy="0"/>
                </a:xfrm>
                <a:prstGeom prst="line">
                  <a:avLst/>
                </a:prstGeom>
                <a:noFill/>
                <a:ln w="12700">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1" name="Line 62"/>
                <p:cNvSpPr>
                  <a:spLocks noChangeShapeType="1"/>
                </p:cNvSpPr>
                <p:nvPr/>
              </p:nvSpPr>
              <p:spPr bwMode="auto">
                <a:xfrm>
                  <a:off x="4667" y="283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2" name="Line 63"/>
                <p:cNvSpPr>
                  <a:spLocks noChangeShapeType="1"/>
                </p:cNvSpPr>
                <p:nvPr/>
              </p:nvSpPr>
              <p:spPr bwMode="auto">
                <a:xfrm>
                  <a:off x="4659" y="4273"/>
                  <a:ext cx="1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303" name="Oval 65"/>
                <p:cNvSpPr>
                  <a:spLocks noChangeArrowheads="1"/>
                </p:cNvSpPr>
                <p:nvPr/>
              </p:nvSpPr>
              <p:spPr bwMode="auto">
                <a:xfrm>
                  <a:off x="6046"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Oval 67"/>
                <p:cNvSpPr>
                  <a:spLocks noChangeArrowheads="1"/>
                </p:cNvSpPr>
                <p:nvPr/>
              </p:nvSpPr>
              <p:spPr bwMode="auto">
                <a:xfrm>
                  <a:off x="517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Oval 68"/>
                <p:cNvSpPr>
                  <a:spLocks noChangeArrowheads="1"/>
                </p:cNvSpPr>
                <p:nvPr/>
              </p:nvSpPr>
              <p:spPr bwMode="auto">
                <a:xfrm>
                  <a:off x="6610" y="3663"/>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6" name="Oval 69"/>
                <p:cNvSpPr>
                  <a:spLocks noChangeArrowheads="1"/>
                </p:cNvSpPr>
                <p:nvPr/>
              </p:nvSpPr>
              <p:spPr bwMode="auto">
                <a:xfrm>
                  <a:off x="4608" y="4209"/>
                  <a:ext cx="113" cy="113"/>
                </a:xfrm>
                <a:prstGeom prst="ellipse">
                  <a:avLst/>
                </a:prstGeom>
                <a:solidFill>
                  <a:srgbClr val="000000"/>
                </a:solidFill>
                <a:ln w="9525">
                  <a:solidFill>
                    <a:srgbClr val="000000"/>
                  </a:solidFill>
                  <a:round/>
                </a:ln>
              </p:spPr>
              <p:txBody>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3" name="Text Box 221"/>
          <p:cNvSpPr txBox="1">
            <a:spLocks noChangeArrowheads="1"/>
          </p:cNvSpPr>
          <p:nvPr/>
        </p:nvSpPr>
        <p:spPr bwMode="auto">
          <a:xfrm>
            <a:off x="1100138" y="4335710"/>
            <a:ext cx="7143750" cy="885825"/>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惯用晶胞</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基矢</a:t>
            </a:r>
            <a:r>
              <a:rPr kumimoji="0" lang="en-US" altLang="zh-CN" sz="26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600" b="1" i="0" u="none" strike="noStrike" kern="1200" cap="none" spc="0" normalizeH="0" baseline="-2500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 </a:t>
            </a:r>
            <a:r>
              <a:rPr kumimoji="0" lang="en-US" altLang="zh-CN" sz="26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600" b="1" i="0" u="none" strike="noStrike" kern="1200" cap="none" spc="0" normalizeH="0" baseline="-2500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en-US" altLang="zh-CN"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600" b="1" i="1"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600" b="1" i="0" u="none" strike="noStrike" kern="1200" cap="none" spc="0" normalizeH="0" baseline="-2500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必定是</a:t>
            </a:r>
            <a:r>
              <a:rPr kumimoji="0" lang="zh-CN" altLang="en-US" sz="2600" b="1" i="0" u="sng"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晶面在该基矢方向</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sng"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上间距</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的整数倍</a:t>
            </a:r>
          </a:p>
        </p:txBody>
      </p:sp>
      <p:sp>
        <p:nvSpPr>
          <p:cNvPr id="194" name="Text Box 220"/>
          <p:cNvSpPr txBox="1">
            <a:spLocks noChangeArrowheads="1"/>
          </p:cNvSpPr>
          <p:nvPr/>
        </p:nvSpPr>
        <p:spPr bwMode="auto">
          <a:xfrm>
            <a:off x="818569" y="5398911"/>
            <a:ext cx="8058616" cy="940963"/>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2" indent="0" algn="l" defTabSz="914400" rtl="0" eaLnBrk="1" fontAlgn="base" latinLnBrk="0" hangingPunct="1">
              <a:lnSpc>
                <a:spcPct val="120000"/>
              </a:lnSpc>
              <a:spcBef>
                <a:spcPts val="0"/>
              </a:spcBef>
              <a:spcAft>
                <a:spcPct val="0"/>
              </a:spcAft>
              <a:buClr>
                <a:srgbClr val="CCCCCC"/>
              </a:buClr>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第一个离开原点的晶面与基矢轴的截距必定是基矢长的</a:t>
            </a:r>
            <a:r>
              <a:rPr kumimoji="0"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 </a:t>
            </a:r>
          </a:p>
          <a:p>
            <a:pPr marL="0" marR="0" lvl="2" indent="0" algn="l" defTabSz="914400" rtl="0" eaLnBrk="1" fontAlgn="base" latinLnBrk="0" hangingPunct="1">
              <a:lnSpc>
                <a:spcPct val="120000"/>
              </a:lnSpc>
              <a:spcBef>
                <a:spcPts val="0"/>
              </a:spcBef>
              <a:spcAft>
                <a:spcPct val="0"/>
              </a:spcAft>
              <a:buClr>
                <a:srgbClr val="CCCCCC"/>
              </a:buClr>
              <a:buSzTx/>
              <a:buFontTx/>
              <a:buNone/>
              <a:tabLst/>
              <a:defRPr/>
            </a:pPr>
            <a:r>
              <a:rPr kumimoji="0"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为整数</a:t>
            </a:r>
            <a:r>
              <a:rPr kumimoji="0" lang="en-US" altLang="zh-CN"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a:t>
            </a: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称为晶面的密勒指数</a:t>
            </a:r>
            <a:endParaRPr kumimoji="1"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6" name="Rectangle 2"/>
          <p:cNvSpPr txBox="1">
            <a:spLocks noRot="1" noChangeArrowheads="1"/>
          </p:cNvSpPr>
          <p:nvPr/>
        </p:nvSpPr>
        <p:spPr bwMode="auto">
          <a:xfrm>
            <a:off x="659259" y="116632"/>
            <a:ext cx="8377237" cy="6480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晶面的密勒指数 </a:t>
            </a:r>
            <a:r>
              <a:rPr kumimoji="0" lang="en-US" altLang="zh-CN"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(Miller Indices)</a:t>
            </a:r>
            <a:endPar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197" name="Rectangle 37"/>
          <p:cNvSpPr>
            <a:spLocks noChangeArrowheads="1"/>
          </p:cNvSpPr>
          <p:nvPr/>
        </p:nvSpPr>
        <p:spPr bwMode="auto">
          <a:xfrm flipV="1">
            <a:off x="151259" y="7584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198" name="Object 221"/>
          <p:cNvGraphicFramePr>
            <a:graphicFrameLocks noChangeAspect="1"/>
          </p:cNvGraphicFramePr>
          <p:nvPr/>
        </p:nvGraphicFramePr>
        <p:xfrm>
          <a:off x="358775" y="3284984"/>
          <a:ext cx="2740025" cy="890588"/>
        </p:xfrm>
        <a:graphic>
          <a:graphicData uri="http://schemas.openxmlformats.org/presentationml/2006/ole">
            <mc:AlternateContent xmlns:mc="http://schemas.openxmlformats.org/markup-compatibility/2006">
              <mc:Choice xmlns:v="urn:schemas-microsoft-com:vml" Requires="v">
                <p:oleObj spid="_x0000_s189147" name="Equation" r:id="rId4" imgW="24993600" imgH="9448800" progId="Equation.DSMT4">
                  <p:embed/>
                </p:oleObj>
              </mc:Choice>
              <mc:Fallback>
                <p:oleObj name="Equation" r:id="rId4" imgW="24993600" imgH="9448800" progId="Equation.DSMT4">
                  <p:embed/>
                  <p:pic>
                    <p:nvPicPr>
                      <p:cNvPr id="195" name="Object 221"/>
                      <p:cNvPicPr>
                        <a:picLocks noChangeAspect="1" noChangeArrowheads="1"/>
                      </p:cNvPicPr>
                      <p:nvPr/>
                    </p:nvPicPr>
                    <p:blipFill>
                      <a:blip r:embed="rId5"/>
                      <a:srcRect/>
                      <a:stretch>
                        <a:fillRect/>
                      </a:stretch>
                    </p:blipFill>
                    <p:spPr bwMode="auto">
                      <a:xfrm>
                        <a:off x="358775" y="3284984"/>
                        <a:ext cx="2740025" cy="890588"/>
                      </a:xfrm>
                      <a:prstGeom prst="rect">
                        <a:avLst/>
                      </a:prstGeom>
                      <a:gradFill rotWithShape="1">
                        <a:gsLst>
                          <a:gs pos="0">
                            <a:srgbClr val="66FF33"/>
                          </a:gs>
                          <a:gs pos="50000">
                            <a:srgbClr val="F5FFF2"/>
                          </a:gs>
                          <a:gs pos="100000">
                            <a:srgbClr val="66FF33"/>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9" name="Object 222"/>
          <p:cNvGraphicFramePr>
            <a:graphicFrameLocks noChangeAspect="1"/>
          </p:cNvGraphicFramePr>
          <p:nvPr/>
        </p:nvGraphicFramePr>
        <p:xfrm>
          <a:off x="3402013" y="3284984"/>
          <a:ext cx="2740025" cy="890588"/>
        </p:xfrm>
        <a:graphic>
          <a:graphicData uri="http://schemas.openxmlformats.org/presentationml/2006/ole">
            <mc:AlternateContent xmlns:mc="http://schemas.openxmlformats.org/markup-compatibility/2006">
              <mc:Choice xmlns:v="urn:schemas-microsoft-com:vml" Requires="v">
                <p:oleObj spid="_x0000_s189148" name="Equation" r:id="rId6" imgW="24993600" imgH="9448800" progId="Equation.DSMT4">
                  <p:embed/>
                </p:oleObj>
              </mc:Choice>
              <mc:Fallback>
                <p:oleObj name="Equation" r:id="rId6" imgW="24993600" imgH="9448800" progId="Equation.DSMT4">
                  <p:embed/>
                  <p:pic>
                    <p:nvPicPr>
                      <p:cNvPr id="196" name="Object 222"/>
                      <p:cNvPicPr>
                        <a:picLocks noChangeAspect="1" noChangeArrowheads="1"/>
                      </p:cNvPicPr>
                      <p:nvPr/>
                    </p:nvPicPr>
                    <p:blipFill>
                      <a:blip r:embed="rId7"/>
                      <a:srcRect/>
                      <a:stretch>
                        <a:fillRect/>
                      </a:stretch>
                    </p:blipFill>
                    <p:spPr bwMode="auto">
                      <a:xfrm>
                        <a:off x="3402013" y="3284984"/>
                        <a:ext cx="2740025" cy="890588"/>
                      </a:xfrm>
                      <a:prstGeom prst="rect">
                        <a:avLst/>
                      </a:prstGeom>
                      <a:gradFill rotWithShape="1">
                        <a:gsLst>
                          <a:gs pos="0">
                            <a:srgbClr val="66FF33"/>
                          </a:gs>
                          <a:gs pos="50000">
                            <a:srgbClr val="F5FFF2"/>
                          </a:gs>
                          <a:gs pos="100000">
                            <a:srgbClr val="66FF33"/>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 name="Object 223"/>
          <p:cNvGraphicFramePr>
            <a:graphicFrameLocks noChangeAspect="1"/>
          </p:cNvGraphicFramePr>
          <p:nvPr/>
        </p:nvGraphicFramePr>
        <p:xfrm>
          <a:off x="6370638" y="3284984"/>
          <a:ext cx="2740025" cy="890588"/>
        </p:xfrm>
        <a:graphic>
          <a:graphicData uri="http://schemas.openxmlformats.org/presentationml/2006/ole">
            <mc:AlternateContent xmlns:mc="http://schemas.openxmlformats.org/markup-compatibility/2006">
              <mc:Choice xmlns:v="urn:schemas-microsoft-com:vml" Requires="v">
                <p:oleObj spid="_x0000_s189149" name="Equation" r:id="rId8" imgW="24993600" imgH="9448800" progId="Equation.DSMT4">
                  <p:embed/>
                </p:oleObj>
              </mc:Choice>
              <mc:Fallback>
                <p:oleObj name="Equation" r:id="rId8" imgW="24993600" imgH="9448800" progId="Equation.DSMT4">
                  <p:embed/>
                  <p:pic>
                    <p:nvPicPr>
                      <p:cNvPr id="197" name="Object 223"/>
                      <p:cNvPicPr>
                        <a:picLocks noChangeAspect="1" noChangeArrowheads="1"/>
                      </p:cNvPicPr>
                      <p:nvPr/>
                    </p:nvPicPr>
                    <p:blipFill>
                      <a:blip r:embed="rId9"/>
                      <a:srcRect/>
                      <a:stretch>
                        <a:fillRect/>
                      </a:stretch>
                    </p:blipFill>
                    <p:spPr bwMode="auto">
                      <a:xfrm>
                        <a:off x="6370638" y="3284984"/>
                        <a:ext cx="2740025" cy="890588"/>
                      </a:xfrm>
                      <a:prstGeom prst="rect">
                        <a:avLst/>
                      </a:prstGeom>
                      <a:gradFill rotWithShape="1">
                        <a:gsLst>
                          <a:gs pos="0">
                            <a:srgbClr val="66FF33"/>
                          </a:gs>
                          <a:gs pos="50000">
                            <a:srgbClr val="F5FFF2"/>
                          </a:gs>
                          <a:gs pos="100000">
                            <a:srgbClr val="66FF33"/>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 name="Text Box 225"/>
          <p:cNvSpPr txBox="1">
            <a:spLocks noChangeArrowheads="1"/>
          </p:cNvSpPr>
          <p:nvPr/>
        </p:nvSpPr>
        <p:spPr bwMode="auto">
          <a:xfrm>
            <a:off x="4736622" y="112859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(201)</a:t>
            </a:r>
          </a:p>
        </p:txBody>
      </p:sp>
      <p:sp>
        <p:nvSpPr>
          <p:cNvPr id="202" name="Text Box 226"/>
          <p:cNvSpPr txBox="1">
            <a:spLocks noChangeArrowheads="1"/>
          </p:cNvSpPr>
          <p:nvPr/>
        </p:nvSpPr>
        <p:spPr bwMode="auto">
          <a:xfrm>
            <a:off x="7399459" y="1147884"/>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(301)</a:t>
            </a:r>
          </a:p>
        </p:txBody>
      </p:sp>
      <p:sp>
        <p:nvSpPr>
          <p:cNvPr id="203" name="Text Box 224"/>
          <p:cNvSpPr txBox="1">
            <a:spLocks noChangeArrowheads="1"/>
          </p:cNvSpPr>
          <p:nvPr/>
        </p:nvSpPr>
        <p:spPr bwMode="auto">
          <a:xfrm>
            <a:off x="1895659" y="1090728"/>
            <a:ext cx="8287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(101)</a:t>
            </a:r>
          </a:p>
        </p:txBody>
      </p:sp>
      <p:sp>
        <p:nvSpPr>
          <p:cNvPr id="204" name="页脚占位符 1">
            <a:extLst>
              <a:ext uri="{FF2B5EF4-FFF2-40B4-BE49-F238E27FC236}">
                <a16:creationId xmlns:a16="http://schemas.microsoft.com/office/drawing/2014/main" id="{AE42DA46-0AB0-48E5-8965-1227EE75692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05" name="灯片编号占位符 2">
            <a:extLst>
              <a:ext uri="{FF2B5EF4-FFF2-40B4-BE49-F238E27FC236}">
                <a16:creationId xmlns:a16="http://schemas.microsoft.com/office/drawing/2014/main" id="{FE3C37CF-DD00-4A01-BE77-9C7CF6B67A3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5609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dissolv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dissolve">
                                      <p:cBhvr>
                                        <p:cTn id="12" dur="5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dissolve">
                                      <p:cBhvr>
                                        <p:cTn id="17" dur="500"/>
                                        <p:tgtEl>
                                          <p:spTgt spid="19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dissolve">
                                      <p:cBhvr>
                                        <p:cTn id="22" dur="500"/>
                                        <p:tgtEl>
                                          <p:spTgt spid="20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dissolve">
                                      <p:cBhvr>
                                        <p:cTn id="27" dur="500"/>
                                        <p:tgtEl>
                                          <p:spTgt spid="20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dissolve">
                                      <p:cBhvr>
                                        <p:cTn id="32"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02" grpId="0"/>
      <p:bldP spid="20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Rot="1" noChangeArrowheads="1"/>
          </p:cNvSpPr>
          <p:nvPr>
            <p:ph type="title" idx="4294967295"/>
          </p:nvPr>
        </p:nvSpPr>
        <p:spPr bwMode="auto">
          <a:xfrm>
            <a:off x="3048000" y="124943"/>
            <a:ext cx="7010400" cy="1020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晶面的密勒指数</a:t>
            </a:r>
          </a:p>
        </p:txBody>
      </p:sp>
      <p:sp>
        <p:nvSpPr>
          <p:cNvPr id="9" name="Rectangle 37"/>
          <p:cNvSpPr>
            <a:spLocks noChangeArrowheads="1"/>
          </p:cNvSpPr>
          <p:nvPr/>
        </p:nvSpPr>
        <p:spPr bwMode="auto">
          <a:xfrm flipV="1">
            <a:off x="129380" y="97988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pic>
        <p:nvPicPr>
          <p:cNvPr id="2" name="图片 1">
            <a:extLst>
              <a:ext uri="{FF2B5EF4-FFF2-40B4-BE49-F238E27FC236}">
                <a16:creationId xmlns:a16="http://schemas.microsoft.com/office/drawing/2014/main" id="{1FFFC861-EC43-4F86-9BBA-5D4A06355459}"/>
              </a:ext>
            </a:extLst>
          </p:cNvPr>
          <p:cNvPicPr>
            <a:picLocks noChangeAspect="1"/>
          </p:cNvPicPr>
          <p:nvPr/>
        </p:nvPicPr>
        <p:blipFill>
          <a:blip r:embed="rId3"/>
          <a:stretch>
            <a:fillRect/>
          </a:stretch>
        </p:blipFill>
        <p:spPr>
          <a:xfrm>
            <a:off x="1318376" y="2152446"/>
            <a:ext cx="7205575" cy="2803385"/>
          </a:xfrm>
          <a:prstGeom prst="rect">
            <a:avLst/>
          </a:prstGeom>
        </p:spPr>
      </p:pic>
      <p:sp>
        <p:nvSpPr>
          <p:cNvPr id="10" name="Text Box 4">
            <a:extLst>
              <a:ext uri="{FF2B5EF4-FFF2-40B4-BE49-F238E27FC236}">
                <a16:creationId xmlns:a16="http://schemas.microsoft.com/office/drawing/2014/main" id="{DF5B617B-DE81-4943-8229-953C9F6A82F3}"/>
              </a:ext>
            </a:extLst>
          </p:cNvPr>
          <p:cNvSpPr txBox="1">
            <a:spLocks noChangeArrowheads="1"/>
          </p:cNvSpPr>
          <p:nvPr/>
        </p:nvSpPr>
        <p:spPr bwMode="auto">
          <a:xfrm>
            <a:off x="734177" y="1131684"/>
            <a:ext cx="8373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chemeClr val="tx1"/>
                </a:solidFill>
                <a:latin typeface="Times New Roman" panose="02020603050405020304" pitchFamily="18" charset="0"/>
                <a:ea typeface="微软雅黑" panose="020B0503020204020204" pitchFamily="34" charset="-122"/>
              </a:rPr>
              <a:t>在简单立方晶胞边矢量为基矢构成的坐标系中分析一族晶面</a:t>
            </a:r>
          </a:p>
        </p:txBody>
      </p:sp>
      <p:sp>
        <p:nvSpPr>
          <p:cNvPr id="11" name="页脚占位符 1">
            <a:extLst>
              <a:ext uri="{FF2B5EF4-FFF2-40B4-BE49-F238E27FC236}">
                <a16:creationId xmlns:a16="http://schemas.microsoft.com/office/drawing/2014/main" id="{F0B02BFF-F75C-4996-809B-27E7E529DD02}"/>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67FABC17-D225-44C5-B578-EEA9E597709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06931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Rot="1" noChangeArrowheads="1"/>
          </p:cNvSpPr>
          <p:nvPr>
            <p:ph type="title" idx="4294967295"/>
          </p:nvPr>
        </p:nvSpPr>
        <p:spPr bwMode="auto">
          <a:xfrm>
            <a:off x="2411760" y="173038"/>
            <a:ext cx="7010400" cy="1020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algn="l" eaLnBrk="1" hangingPunct="1">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等效晶面的密勒指数</a:t>
            </a:r>
          </a:p>
        </p:txBody>
      </p:sp>
      <p:sp>
        <p:nvSpPr>
          <p:cNvPr id="83972" name="Rectangle 3"/>
          <p:cNvSpPr>
            <a:spLocks noGrp="1" noRot="1" noChangeArrowheads="1"/>
          </p:cNvSpPr>
          <p:nvPr>
            <p:ph type="body" idx="4294967295"/>
          </p:nvPr>
        </p:nvSpPr>
        <p:spPr bwMode="auto">
          <a:xfrm>
            <a:off x="413543" y="1220788"/>
            <a:ext cx="8316912"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在晶体内凡晶面间距和晶面上原子的分布完全相同，只是空间位向不同的晶面可以归并为同一晶面族，以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 k l}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表示，它代表由对称性相联系的若干组等效晶面的总和</a:t>
            </a:r>
          </a:p>
        </p:txBody>
      </p:sp>
      <p:sp>
        <p:nvSpPr>
          <p:cNvPr id="9" name="Rectangle 37"/>
          <p:cNvSpPr>
            <a:spLocks noChangeArrowheads="1"/>
          </p:cNvSpPr>
          <p:nvPr/>
        </p:nvSpPr>
        <p:spPr bwMode="auto">
          <a:xfrm flipV="1">
            <a:off x="129380" y="97988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pic>
        <p:nvPicPr>
          <p:cNvPr id="5" name="图片 4">
            <a:extLst>
              <a:ext uri="{FF2B5EF4-FFF2-40B4-BE49-F238E27FC236}">
                <a16:creationId xmlns:a16="http://schemas.microsoft.com/office/drawing/2014/main" id="{060D61D8-5BB0-4F85-9A55-80BEFDE206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2852936"/>
            <a:ext cx="7065411" cy="2664296"/>
          </a:xfrm>
          <a:prstGeom prst="rect">
            <a:avLst/>
          </a:prstGeom>
        </p:spPr>
      </p:pic>
      <p:sp>
        <p:nvSpPr>
          <p:cNvPr id="10" name="页脚占位符 1">
            <a:extLst>
              <a:ext uri="{FF2B5EF4-FFF2-40B4-BE49-F238E27FC236}">
                <a16:creationId xmlns:a16="http://schemas.microsoft.com/office/drawing/2014/main" id="{8E23AF69-46E5-4AF6-998E-A2F88ECAF2D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97F9F3D0-9720-4291-98C2-E0ABAB205C5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2009221139432687780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93988" y="2328092"/>
            <a:ext cx="385921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7"/>
          <p:cNvSpPr txBox="1">
            <a:spLocks noChangeArrowheads="1"/>
          </p:cNvSpPr>
          <p:nvPr/>
        </p:nvSpPr>
        <p:spPr bwMode="auto">
          <a:xfrm>
            <a:off x="1619672" y="1237048"/>
            <a:ext cx="6288901" cy="53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800" b="1" dirty="0">
                <a:solidFill>
                  <a:srgbClr val="C00000"/>
                </a:solidFill>
                <a:latin typeface="Times New Roman" panose="02020603050405020304" pitchFamily="18" charset="0"/>
                <a:ea typeface="微软雅黑" panose="020B0503020204020204" pitchFamily="34" charset="-122"/>
              </a:rPr>
              <a:t>晶体是原子结构具有空间周期性的固体</a:t>
            </a:r>
          </a:p>
        </p:txBody>
      </p:sp>
      <p:sp>
        <p:nvSpPr>
          <p:cNvPr id="28679" name="Text Box 8"/>
          <p:cNvSpPr txBox="1">
            <a:spLocks noChangeArrowheads="1"/>
          </p:cNvSpPr>
          <p:nvPr/>
        </p:nvSpPr>
        <p:spPr bwMode="auto">
          <a:xfrm>
            <a:off x="971600" y="1807416"/>
            <a:ext cx="7760458" cy="10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可以是单晶体（</a:t>
            </a:r>
            <a:r>
              <a:rPr lang="en-US" altLang="zh-CN"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single crystal</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20000"/>
              </a:lnSpc>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也可以是由很多单晶粒组成的多晶体（</a:t>
            </a:r>
            <a:r>
              <a:rPr lang="en-US" altLang="zh-CN" sz="2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polycrystal</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 name="Rectangle 2"/>
          <p:cNvSpPr txBox="1">
            <a:spLocks noRot="1" noChangeArrowheads="1"/>
          </p:cNvSpPr>
          <p:nvPr/>
        </p:nvSpPr>
        <p:spPr bwMode="auto">
          <a:xfrm>
            <a:off x="1066800" y="118393"/>
            <a:ext cx="7010400" cy="122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晶体的基本特征</a:t>
            </a:r>
          </a:p>
        </p:txBody>
      </p:sp>
      <p:sp>
        <p:nvSpPr>
          <p:cNvPr id="10"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1" name="页脚占位符 1">
            <a:extLst>
              <a:ext uri="{FF2B5EF4-FFF2-40B4-BE49-F238E27FC236}">
                <a16:creationId xmlns:a16="http://schemas.microsoft.com/office/drawing/2014/main" id="{9928A062-88D7-4A91-867A-A01532054E9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FBC135EC-7062-4434-9028-57B7AE61B45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Oval 2"/>
          <p:cNvSpPr>
            <a:spLocks noChangeArrowheads="1"/>
          </p:cNvSpPr>
          <p:nvPr/>
        </p:nvSpPr>
        <p:spPr bwMode="auto">
          <a:xfrm>
            <a:off x="8270875" y="5260975"/>
            <a:ext cx="219075" cy="2159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899" name="Rectangle 3"/>
          <p:cNvSpPr>
            <a:spLocks noChangeArrowheads="1"/>
          </p:cNvSpPr>
          <p:nvPr/>
        </p:nvSpPr>
        <p:spPr bwMode="auto">
          <a:xfrm>
            <a:off x="5652293" y="3681574"/>
            <a:ext cx="1871663" cy="5762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901" name="Rectangle 2"/>
          <p:cNvSpPr>
            <a:spLocks noGrp="1" noRot="1" noChangeArrowheads="1"/>
          </p:cNvSpPr>
          <p:nvPr>
            <p:ph type="title" idx="4294967295"/>
          </p:nvPr>
        </p:nvSpPr>
        <p:spPr bwMode="auto">
          <a:xfrm>
            <a:off x="1709576" y="236696"/>
            <a:ext cx="7512373" cy="744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 面 指 数</a:t>
            </a:r>
            <a:r>
              <a:rPr lang="zh-CN" altLang="en-US" sz="2800" b="1" dirty="0">
                <a:solidFill>
                  <a:srgbClr val="0000FF"/>
                </a:solidFill>
                <a:effectLst>
                  <a:outerShdw blurRad="38100" dist="38100" dir="2700000" algn="tl">
                    <a:srgbClr val="C0C0C0"/>
                  </a:outerShdw>
                </a:effectLst>
                <a:latin typeface="Times New Roman" pitchFamily="18" charset="0"/>
                <a:ea typeface="微软雅黑" pitchFamily="34" charset="-122"/>
                <a:cs typeface="+mn-cs"/>
              </a:rPr>
              <a:t>（不同于密勒指数）</a:t>
            </a:r>
            <a:endParaRPr lang="en-US" altLang="zh-CN" sz="2800" b="1" dirty="0">
              <a:solidFill>
                <a:srgbClr val="0000FF"/>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80902" name="Rectangle 3"/>
          <p:cNvSpPr>
            <a:spLocks noGrp="1" noRot="1" noChangeArrowheads="1"/>
          </p:cNvSpPr>
          <p:nvPr>
            <p:ph type="body" sz="half" idx="4294967295"/>
          </p:nvPr>
        </p:nvSpPr>
        <p:spPr bwMode="auto">
          <a:xfrm>
            <a:off x="323850" y="2852738"/>
            <a:ext cx="8820150"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14400" lvl="2" indent="0" eaLnBrk="1" hangingPunct="1">
              <a:spcBef>
                <a:spcPct val="0"/>
              </a:spcBef>
              <a:buNone/>
            </a:pPr>
            <a:r>
              <a:rPr lang="zh-CN" altLang="en-US" b="1"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 原胞</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基矢</a:t>
            </a:r>
            <a:r>
              <a:rPr lang="en-US" altLang="zh-CN" sz="2800" b="1" i="1" dirty="0">
                <a:solidFill>
                  <a:srgbClr val="A50021"/>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8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8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rgbClr val="A50021"/>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8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8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dirty="0">
                <a:solidFill>
                  <a:srgbClr val="A50021"/>
                </a:solidFill>
                <a:latin typeface="Symbol" panose="05050102010706020507" pitchFamily="18" charset="2"/>
                <a:ea typeface="微软雅黑" panose="020B0503020204020204" pitchFamily="34" charset="-122"/>
                <a:cs typeface="Times New Roman" panose="02020603050405020304" pitchFamily="18" charset="0"/>
              </a:rPr>
              <a:t>a</a:t>
            </a:r>
            <a:r>
              <a:rPr lang="en-US" altLang="zh-CN" sz="2800" b="1" baseline="-2500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b="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必定是</a:t>
            </a:r>
            <a:r>
              <a:rPr lang="zh-CN" altLang="en-US" b="1" u="sng" dirty="0">
                <a:latin typeface="Times New Roman" panose="02020603050405020304" pitchFamily="18" charset="0"/>
                <a:ea typeface="微软雅黑" panose="020B0503020204020204" pitchFamily="34" charset="-122"/>
                <a:cs typeface="Times New Roman" panose="02020603050405020304" pitchFamily="18" charset="0"/>
              </a:rPr>
              <a:t>该组晶面间距</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的整数倍</a:t>
            </a:r>
          </a:p>
        </p:txBody>
      </p:sp>
      <p:sp>
        <p:nvSpPr>
          <p:cNvPr id="80904" name="Text Box 8"/>
          <p:cNvSpPr txBox="1">
            <a:spLocks noChangeArrowheads="1"/>
          </p:cNvSpPr>
          <p:nvPr/>
        </p:nvSpPr>
        <p:spPr bwMode="auto">
          <a:xfrm>
            <a:off x="-684213" y="3395712"/>
            <a:ext cx="6613526"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lvl="2" eaLnBrk="1" hangingPunct="1">
              <a:lnSpc>
                <a:spcPct val="120000"/>
              </a:lnSpc>
              <a:spcBef>
                <a:spcPct val="20000"/>
              </a:spcBef>
              <a:buClr>
                <a:srgbClr val="CCCCCC"/>
              </a:buClr>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第一个离开原点的晶面与基矢轴的截距，</a:t>
            </a:r>
          </a:p>
          <a:p>
            <a:pPr lvl="2" eaLnBrk="1" hangingPunct="1">
              <a:lnSpc>
                <a:spcPct val="120000"/>
              </a:lnSpc>
              <a:spcBef>
                <a:spcPct val="20000"/>
              </a:spcBef>
              <a:buClr>
                <a:srgbClr val="CCCCCC"/>
              </a:buClr>
            </a:pP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必定是基矢长的</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 </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为整数</a:t>
            </a:r>
            <a:r>
              <a:rPr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0905" name="Object 9"/>
          <p:cNvGraphicFramePr>
            <a:graphicFrameLocks noChangeAspect="1"/>
          </p:cNvGraphicFramePr>
          <p:nvPr>
            <p:extLst>
              <p:ext uri="{D42A27DB-BD31-4B8C-83A1-F6EECF244321}">
                <p14:modId xmlns:p14="http://schemas.microsoft.com/office/powerpoint/2010/main" val="2584426859"/>
              </p:ext>
            </p:extLst>
          </p:nvPr>
        </p:nvGraphicFramePr>
        <p:xfrm>
          <a:off x="6070600" y="5845175"/>
          <a:ext cx="590550" cy="1004888"/>
        </p:xfrm>
        <a:graphic>
          <a:graphicData uri="http://schemas.openxmlformats.org/presentationml/2006/ole">
            <mc:AlternateContent xmlns:mc="http://schemas.openxmlformats.org/markup-compatibility/2006">
              <mc:Choice xmlns:v="urn:schemas-microsoft-com:vml" Requires="v">
                <p:oleObj spid="_x0000_s256870" name="Equation" r:id="rId4" imgW="215640" imgH="431640" progId="Equation.DSMT4">
                  <p:embed/>
                </p:oleObj>
              </mc:Choice>
              <mc:Fallback>
                <p:oleObj name="Equation" r:id="rId4" imgW="215640" imgH="431640" progId="Equation.DSMT4">
                  <p:embed/>
                  <p:pic>
                    <p:nvPicPr>
                      <p:cNvPr id="0" name="Object 9"/>
                      <p:cNvPicPr>
                        <a:picLocks noChangeAspect="1" noChangeArrowheads="1"/>
                      </p:cNvPicPr>
                      <p:nvPr/>
                    </p:nvPicPr>
                    <p:blipFill>
                      <a:blip r:embed="rId5"/>
                      <a:srcRect/>
                      <a:stretch>
                        <a:fillRect/>
                      </a:stretch>
                    </p:blipFill>
                    <p:spPr bwMode="auto">
                      <a:xfrm>
                        <a:off x="6070600" y="5845175"/>
                        <a:ext cx="590550" cy="1004888"/>
                      </a:xfrm>
                      <a:prstGeom prst="rect">
                        <a:avLst/>
                      </a:prstGeom>
                      <a:noFill/>
                      <a:ln>
                        <a:noFill/>
                      </a:ln>
                      <a:effectLst/>
                    </p:spPr>
                  </p:pic>
                </p:oleObj>
              </mc:Fallback>
            </mc:AlternateContent>
          </a:graphicData>
        </a:graphic>
      </p:graphicFrame>
      <p:sp>
        <p:nvSpPr>
          <p:cNvPr id="80906" name="Line 10"/>
          <p:cNvSpPr>
            <a:spLocks noChangeShapeType="1"/>
          </p:cNvSpPr>
          <p:nvPr/>
        </p:nvSpPr>
        <p:spPr bwMode="auto">
          <a:xfrm flipV="1">
            <a:off x="5753100" y="3613150"/>
            <a:ext cx="2657475" cy="215265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7" name="Line 11"/>
          <p:cNvSpPr>
            <a:spLocks noChangeShapeType="1"/>
          </p:cNvSpPr>
          <p:nvPr/>
        </p:nvSpPr>
        <p:spPr bwMode="auto">
          <a:xfrm flipV="1">
            <a:off x="5781675" y="5373688"/>
            <a:ext cx="2606675" cy="446087"/>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8" name="Line 12"/>
          <p:cNvSpPr>
            <a:spLocks noChangeShapeType="1"/>
          </p:cNvSpPr>
          <p:nvPr/>
        </p:nvSpPr>
        <p:spPr bwMode="auto">
          <a:xfrm>
            <a:off x="5843588" y="5875338"/>
            <a:ext cx="2638425" cy="233362"/>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9" name="Oval 13"/>
          <p:cNvSpPr>
            <a:spLocks noChangeArrowheads="1"/>
          </p:cNvSpPr>
          <p:nvPr/>
        </p:nvSpPr>
        <p:spPr bwMode="auto">
          <a:xfrm>
            <a:off x="5586413" y="5749925"/>
            <a:ext cx="219075" cy="2159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910" name="Oval 14"/>
          <p:cNvSpPr>
            <a:spLocks noChangeArrowheads="1"/>
          </p:cNvSpPr>
          <p:nvPr/>
        </p:nvSpPr>
        <p:spPr bwMode="auto">
          <a:xfrm>
            <a:off x="8367713" y="3460750"/>
            <a:ext cx="206375" cy="203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911" name="Oval 15"/>
          <p:cNvSpPr>
            <a:spLocks noChangeArrowheads="1"/>
          </p:cNvSpPr>
          <p:nvPr/>
        </p:nvSpPr>
        <p:spPr bwMode="auto">
          <a:xfrm>
            <a:off x="8469313" y="6007100"/>
            <a:ext cx="206375" cy="1905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0913" name="Object 17"/>
          <p:cNvGraphicFramePr>
            <a:graphicFrameLocks noChangeAspect="1"/>
          </p:cNvGraphicFramePr>
          <p:nvPr>
            <p:extLst>
              <p:ext uri="{D42A27DB-BD31-4B8C-83A1-F6EECF244321}">
                <p14:modId xmlns:p14="http://schemas.microsoft.com/office/powerpoint/2010/main" val="2471985621"/>
              </p:ext>
            </p:extLst>
          </p:nvPr>
        </p:nvGraphicFramePr>
        <p:xfrm>
          <a:off x="7791159" y="3249613"/>
          <a:ext cx="517023" cy="577850"/>
        </p:xfrm>
        <a:graphic>
          <a:graphicData uri="http://schemas.openxmlformats.org/presentationml/2006/ole">
            <mc:AlternateContent xmlns:mc="http://schemas.openxmlformats.org/markup-compatibility/2006">
              <mc:Choice xmlns:v="urn:schemas-microsoft-com:vml" Requires="v">
                <p:oleObj spid="_x0000_s256871" name="Equation" r:id="rId6" imgW="177480" imgH="228600" progId="Equation.DSMT4">
                  <p:embed/>
                </p:oleObj>
              </mc:Choice>
              <mc:Fallback>
                <p:oleObj name="Equation" r:id="rId6" imgW="177480" imgH="228600" progId="Equation.DSMT4">
                  <p:embed/>
                  <p:pic>
                    <p:nvPicPr>
                      <p:cNvPr id="0" name="Object 17"/>
                      <p:cNvPicPr>
                        <a:picLocks noChangeAspect="1" noChangeArrowheads="1"/>
                      </p:cNvPicPr>
                      <p:nvPr/>
                    </p:nvPicPr>
                    <p:blipFill>
                      <a:blip r:embed="rId7"/>
                      <a:srcRect/>
                      <a:stretch>
                        <a:fillRect/>
                      </a:stretch>
                    </p:blipFill>
                    <p:spPr bwMode="auto">
                      <a:xfrm>
                        <a:off x="7791159" y="3249613"/>
                        <a:ext cx="517023" cy="577850"/>
                      </a:xfrm>
                      <a:prstGeom prst="rect">
                        <a:avLst/>
                      </a:prstGeom>
                      <a:noFill/>
                      <a:ln>
                        <a:noFill/>
                      </a:ln>
                      <a:effectLst/>
                    </p:spPr>
                  </p:pic>
                </p:oleObj>
              </mc:Fallback>
            </mc:AlternateContent>
          </a:graphicData>
        </a:graphic>
      </p:graphicFrame>
      <p:sp>
        <p:nvSpPr>
          <p:cNvPr id="80915" name="Line 19"/>
          <p:cNvSpPr>
            <a:spLocks noChangeShapeType="1"/>
          </p:cNvSpPr>
          <p:nvPr/>
        </p:nvSpPr>
        <p:spPr bwMode="auto">
          <a:xfrm flipV="1">
            <a:off x="5743575" y="4945063"/>
            <a:ext cx="1019175" cy="827087"/>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6" name="Line 20"/>
          <p:cNvSpPr>
            <a:spLocks noChangeShapeType="1"/>
          </p:cNvSpPr>
          <p:nvPr/>
        </p:nvSpPr>
        <p:spPr bwMode="auto">
          <a:xfrm>
            <a:off x="5816600" y="5868988"/>
            <a:ext cx="771525" cy="6826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3399"/>
                </a:solidFill>
                <a:rou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7" name="Line 21"/>
          <p:cNvSpPr>
            <a:spLocks noChangeShapeType="1"/>
          </p:cNvSpPr>
          <p:nvPr/>
        </p:nvSpPr>
        <p:spPr bwMode="auto">
          <a:xfrm flipV="1">
            <a:off x="5808663" y="5592763"/>
            <a:ext cx="1377950" cy="206375"/>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18" name="Freeform 22"/>
          <p:cNvSpPr/>
          <p:nvPr/>
        </p:nvSpPr>
        <p:spPr bwMode="auto">
          <a:xfrm>
            <a:off x="6570663" y="4954588"/>
            <a:ext cx="631825" cy="987425"/>
          </a:xfrm>
          <a:custGeom>
            <a:avLst/>
            <a:gdLst>
              <a:gd name="T0" fmla="*/ 2147483646 w 288"/>
              <a:gd name="T1" fmla="*/ 0 h 524"/>
              <a:gd name="T2" fmla="*/ 0 w 288"/>
              <a:gd name="T3" fmla="*/ 2147483646 h 524"/>
              <a:gd name="T4" fmla="*/ 2147483646 w 288"/>
              <a:gd name="T5" fmla="*/ 2147483646 h 524"/>
              <a:gd name="T6" fmla="*/ 2147483646 w 288"/>
              <a:gd name="T7" fmla="*/ 0 h 5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524">
                <a:moveTo>
                  <a:pt x="84" y="0"/>
                </a:moveTo>
                <a:lnTo>
                  <a:pt x="0" y="524"/>
                </a:lnTo>
                <a:lnTo>
                  <a:pt x="288" y="340"/>
                </a:lnTo>
                <a:lnTo>
                  <a:pt x="84" y="0"/>
                </a:lnTo>
                <a:close/>
              </a:path>
            </a:pathLst>
          </a:custGeom>
          <a:solidFill>
            <a:srgbClr val="FF99FF">
              <a:alpha val="50195"/>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919" name="Text Box 23"/>
          <p:cNvSpPr txBox="1">
            <a:spLocks noChangeArrowheads="1"/>
          </p:cNvSpPr>
          <p:nvPr/>
        </p:nvSpPr>
        <p:spPr bwMode="auto">
          <a:xfrm>
            <a:off x="5669756" y="3729199"/>
            <a:ext cx="186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晶面</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0920" name="Line 24"/>
          <p:cNvSpPr>
            <a:spLocks noChangeShapeType="1"/>
          </p:cNvSpPr>
          <p:nvPr/>
        </p:nvSpPr>
        <p:spPr bwMode="auto">
          <a:xfrm>
            <a:off x="6838950" y="4283075"/>
            <a:ext cx="12700" cy="1114425"/>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23" name="Line 27"/>
          <p:cNvSpPr>
            <a:spLocks noChangeShapeType="1"/>
          </p:cNvSpPr>
          <p:nvPr/>
        </p:nvSpPr>
        <p:spPr bwMode="auto">
          <a:xfrm>
            <a:off x="5465763" y="5200650"/>
            <a:ext cx="1054100" cy="52070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24" name="Line 28"/>
          <p:cNvSpPr>
            <a:spLocks noChangeShapeType="1"/>
          </p:cNvSpPr>
          <p:nvPr/>
        </p:nvSpPr>
        <p:spPr bwMode="auto">
          <a:xfrm>
            <a:off x="5795963" y="5865813"/>
            <a:ext cx="792162" cy="71437"/>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88861" name="Group 29"/>
          <p:cNvGrpSpPr/>
          <p:nvPr/>
        </p:nvGrpSpPr>
        <p:grpSpPr bwMode="auto">
          <a:xfrm>
            <a:off x="2700338" y="4257837"/>
            <a:ext cx="2983706" cy="1253961"/>
            <a:chOff x="1499" y="2659"/>
            <a:chExt cx="1835" cy="656"/>
          </a:xfrm>
        </p:grpSpPr>
        <p:sp>
          <p:nvSpPr>
            <p:cNvPr id="80927" name="Text Box 30"/>
            <p:cNvSpPr txBox="1">
              <a:spLocks noChangeArrowheads="1"/>
            </p:cNvSpPr>
            <p:nvPr/>
          </p:nvSpPr>
          <p:spPr bwMode="auto">
            <a:xfrm>
              <a:off x="1499" y="2985"/>
              <a:ext cx="1021" cy="330"/>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CC0000"/>
                  </a:solidFill>
                  <a:latin typeface="Times New Roman" panose="02020603050405020304" pitchFamily="18" charset="0"/>
                  <a:ea typeface="微软雅黑" panose="020B0503020204020204" pitchFamily="34" charset="-122"/>
                </a:rPr>
                <a:t>晶面指数</a:t>
              </a:r>
            </a:p>
          </p:txBody>
        </p:sp>
        <p:sp>
          <p:nvSpPr>
            <p:cNvPr id="80928" name="Line 31"/>
            <p:cNvSpPr>
              <a:spLocks noChangeShapeType="1"/>
            </p:cNvSpPr>
            <p:nvPr/>
          </p:nvSpPr>
          <p:spPr bwMode="auto">
            <a:xfrm flipV="1">
              <a:off x="2517" y="2659"/>
              <a:ext cx="817" cy="454"/>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Text Box 3"/>
          <p:cNvSpPr txBox="1">
            <a:spLocks noChangeArrowheads="1"/>
          </p:cNvSpPr>
          <p:nvPr/>
        </p:nvSpPr>
        <p:spPr bwMode="auto">
          <a:xfrm>
            <a:off x="1313498" y="2047686"/>
            <a:ext cx="7194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所有格点都在晶面系上，所以必有一晶面通过原点，</a:t>
            </a:r>
          </a:p>
          <a:p>
            <a:pPr eaLnBrk="1" hangingPunct="1"/>
            <a:r>
              <a:rPr lang="zh-CN" altLang="en-US" sz="2400" b="1" dirty="0">
                <a:solidFill>
                  <a:srgbClr val="663300"/>
                </a:solidFill>
                <a:latin typeface="Times New Roman" panose="02020603050405020304" pitchFamily="18" charset="0"/>
                <a:ea typeface="微软雅黑" panose="020B0503020204020204" pitchFamily="34" charset="-122"/>
              </a:rPr>
              <a:t>其它晶面既然相互等距，将均匀切割各坐标轴</a:t>
            </a:r>
          </a:p>
        </p:txBody>
      </p:sp>
      <p:sp>
        <p:nvSpPr>
          <p:cNvPr id="34" name="Text Box 4"/>
          <p:cNvSpPr txBox="1">
            <a:spLocks noChangeArrowheads="1"/>
          </p:cNvSpPr>
          <p:nvPr/>
        </p:nvSpPr>
        <p:spPr bwMode="auto">
          <a:xfrm>
            <a:off x="611560" y="1122710"/>
            <a:ext cx="83770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C00000"/>
                </a:solidFill>
                <a:latin typeface="Times New Roman" panose="02020603050405020304" pitchFamily="18" charset="0"/>
                <a:ea typeface="微软雅黑" panose="020B0503020204020204" pitchFamily="34" charset="-122"/>
              </a:rPr>
              <a:t>另一种标定晶面的指数，在以原胞基矢为坐标轴的坐标系中定义的，定义方法与密勒指数相同</a:t>
            </a:r>
          </a:p>
        </p:txBody>
      </p:sp>
      <p:sp>
        <p:nvSpPr>
          <p:cNvPr id="35" name="Rectangle 37"/>
          <p:cNvSpPr>
            <a:spLocks noChangeArrowheads="1"/>
          </p:cNvSpPr>
          <p:nvPr/>
        </p:nvSpPr>
        <p:spPr bwMode="auto">
          <a:xfrm flipV="1">
            <a:off x="258763" y="928454"/>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aphicFrame>
        <p:nvGraphicFramePr>
          <p:cNvPr id="36" name="Object 17"/>
          <p:cNvGraphicFramePr>
            <a:graphicFrameLocks noChangeAspect="1"/>
          </p:cNvGraphicFramePr>
          <p:nvPr>
            <p:extLst>
              <p:ext uri="{D42A27DB-BD31-4B8C-83A1-F6EECF244321}">
                <p14:modId xmlns:p14="http://schemas.microsoft.com/office/powerpoint/2010/main" val="2039803267"/>
              </p:ext>
            </p:extLst>
          </p:nvPr>
        </p:nvGraphicFramePr>
        <p:xfrm>
          <a:off x="8086726" y="5325121"/>
          <a:ext cx="554037" cy="577850"/>
        </p:xfrm>
        <a:graphic>
          <a:graphicData uri="http://schemas.openxmlformats.org/presentationml/2006/ole">
            <mc:AlternateContent xmlns:mc="http://schemas.openxmlformats.org/markup-compatibility/2006">
              <mc:Choice xmlns:v="urn:schemas-microsoft-com:vml" Requires="v">
                <p:oleObj spid="_x0000_s256872" name="Equation" r:id="rId8" imgW="190440" imgH="228600" progId="Equation.DSMT4">
                  <p:embed/>
                </p:oleObj>
              </mc:Choice>
              <mc:Fallback>
                <p:oleObj name="Equation" r:id="rId8" imgW="190440" imgH="228600" progId="Equation.DSMT4">
                  <p:embed/>
                  <p:pic>
                    <p:nvPicPr>
                      <p:cNvPr id="80913" name="Object 17"/>
                      <p:cNvPicPr>
                        <a:picLocks noChangeAspect="1" noChangeArrowheads="1"/>
                      </p:cNvPicPr>
                      <p:nvPr/>
                    </p:nvPicPr>
                    <p:blipFill>
                      <a:blip r:embed="rId9"/>
                      <a:srcRect/>
                      <a:stretch>
                        <a:fillRect/>
                      </a:stretch>
                    </p:blipFill>
                    <p:spPr bwMode="auto">
                      <a:xfrm>
                        <a:off x="8086726" y="5325121"/>
                        <a:ext cx="554037" cy="577850"/>
                      </a:xfrm>
                      <a:prstGeom prst="rect">
                        <a:avLst/>
                      </a:prstGeom>
                      <a:noFill/>
                      <a:ln>
                        <a:noFill/>
                      </a:ln>
                      <a:effectLst/>
                    </p:spPr>
                  </p:pic>
                </p:oleObj>
              </mc:Fallback>
            </mc:AlternateContent>
          </a:graphicData>
        </a:graphic>
      </p:graphicFrame>
      <p:graphicFrame>
        <p:nvGraphicFramePr>
          <p:cNvPr id="37" name="Object 17"/>
          <p:cNvGraphicFramePr>
            <a:graphicFrameLocks noChangeAspect="1"/>
          </p:cNvGraphicFramePr>
          <p:nvPr>
            <p:extLst>
              <p:ext uri="{D42A27DB-BD31-4B8C-83A1-F6EECF244321}">
                <p14:modId xmlns:p14="http://schemas.microsoft.com/office/powerpoint/2010/main" val="558384615"/>
              </p:ext>
            </p:extLst>
          </p:nvPr>
        </p:nvGraphicFramePr>
        <p:xfrm>
          <a:off x="8151812" y="5998849"/>
          <a:ext cx="517525" cy="577850"/>
        </p:xfrm>
        <a:graphic>
          <a:graphicData uri="http://schemas.openxmlformats.org/presentationml/2006/ole">
            <mc:AlternateContent xmlns:mc="http://schemas.openxmlformats.org/markup-compatibility/2006">
              <mc:Choice xmlns:v="urn:schemas-microsoft-com:vml" Requires="v">
                <p:oleObj spid="_x0000_s256873" name="Equation" r:id="rId10" imgW="177480" imgH="228600" progId="Equation.DSMT4">
                  <p:embed/>
                </p:oleObj>
              </mc:Choice>
              <mc:Fallback>
                <p:oleObj name="Equation" r:id="rId10" imgW="177480" imgH="228600" progId="Equation.DSMT4">
                  <p:embed/>
                  <p:pic>
                    <p:nvPicPr>
                      <p:cNvPr id="36" name="Object 17"/>
                      <p:cNvPicPr>
                        <a:picLocks noChangeAspect="1" noChangeArrowheads="1"/>
                      </p:cNvPicPr>
                      <p:nvPr/>
                    </p:nvPicPr>
                    <p:blipFill>
                      <a:blip r:embed="rId11"/>
                      <a:srcRect/>
                      <a:stretch>
                        <a:fillRect/>
                      </a:stretch>
                    </p:blipFill>
                    <p:spPr bwMode="auto">
                      <a:xfrm>
                        <a:off x="8151812" y="5998849"/>
                        <a:ext cx="517525" cy="577850"/>
                      </a:xfrm>
                      <a:prstGeom prst="rect">
                        <a:avLst/>
                      </a:prstGeom>
                      <a:noFill/>
                      <a:ln>
                        <a:noFill/>
                      </a:ln>
                      <a:effectLst/>
                    </p:spPr>
                  </p:pic>
                </p:oleObj>
              </mc:Fallback>
            </mc:AlternateContent>
          </a:graphicData>
        </a:graphic>
      </p:graphicFrame>
      <p:graphicFrame>
        <p:nvGraphicFramePr>
          <p:cNvPr id="38" name="Object 9"/>
          <p:cNvGraphicFramePr>
            <a:graphicFrameLocks noChangeAspect="1"/>
          </p:cNvGraphicFramePr>
          <p:nvPr>
            <p:extLst>
              <p:ext uri="{D42A27DB-BD31-4B8C-83A1-F6EECF244321}">
                <p14:modId xmlns:p14="http://schemas.microsoft.com/office/powerpoint/2010/main" val="2614294060"/>
              </p:ext>
            </p:extLst>
          </p:nvPr>
        </p:nvGraphicFramePr>
        <p:xfrm>
          <a:off x="4945636" y="4888706"/>
          <a:ext cx="625475" cy="1004888"/>
        </p:xfrm>
        <a:graphic>
          <a:graphicData uri="http://schemas.openxmlformats.org/presentationml/2006/ole">
            <mc:AlternateContent xmlns:mc="http://schemas.openxmlformats.org/markup-compatibility/2006">
              <mc:Choice xmlns:v="urn:schemas-microsoft-com:vml" Requires="v">
                <p:oleObj spid="_x0000_s256874" name="Equation" r:id="rId12" imgW="228600" imgH="431640" progId="Equation.DSMT4">
                  <p:embed/>
                </p:oleObj>
              </mc:Choice>
              <mc:Fallback>
                <p:oleObj name="Equation" r:id="rId12" imgW="228600" imgH="431640" progId="Equation.DSMT4">
                  <p:embed/>
                  <p:pic>
                    <p:nvPicPr>
                      <p:cNvPr id="80905" name="Object 9"/>
                      <p:cNvPicPr>
                        <a:picLocks noChangeAspect="1" noChangeArrowheads="1"/>
                      </p:cNvPicPr>
                      <p:nvPr/>
                    </p:nvPicPr>
                    <p:blipFill>
                      <a:blip r:embed="rId13"/>
                      <a:srcRect/>
                      <a:stretch>
                        <a:fillRect/>
                      </a:stretch>
                    </p:blipFill>
                    <p:spPr bwMode="auto">
                      <a:xfrm>
                        <a:off x="4945636" y="4888706"/>
                        <a:ext cx="625475" cy="1004888"/>
                      </a:xfrm>
                      <a:prstGeom prst="rect">
                        <a:avLst/>
                      </a:prstGeom>
                      <a:noFill/>
                      <a:ln>
                        <a:noFill/>
                      </a:ln>
                      <a:effectLst/>
                    </p:spPr>
                  </p:pic>
                </p:oleObj>
              </mc:Fallback>
            </mc:AlternateContent>
          </a:graphicData>
        </a:graphic>
      </p:graphicFrame>
      <p:graphicFrame>
        <p:nvGraphicFramePr>
          <p:cNvPr id="39" name="Object 9"/>
          <p:cNvGraphicFramePr>
            <a:graphicFrameLocks noChangeAspect="1"/>
          </p:cNvGraphicFramePr>
          <p:nvPr>
            <p:extLst>
              <p:ext uri="{D42A27DB-BD31-4B8C-83A1-F6EECF244321}">
                <p14:modId xmlns:p14="http://schemas.microsoft.com/office/powerpoint/2010/main" val="2755688364"/>
              </p:ext>
            </p:extLst>
          </p:nvPr>
        </p:nvGraphicFramePr>
        <p:xfrm>
          <a:off x="6005513" y="4248760"/>
          <a:ext cx="590550" cy="1004888"/>
        </p:xfrm>
        <a:graphic>
          <a:graphicData uri="http://schemas.openxmlformats.org/presentationml/2006/ole">
            <mc:AlternateContent xmlns:mc="http://schemas.openxmlformats.org/markup-compatibility/2006">
              <mc:Choice xmlns:v="urn:schemas-microsoft-com:vml" Requires="v">
                <p:oleObj spid="_x0000_s256875" name="Equation" r:id="rId14" imgW="215640" imgH="431640" progId="Equation.DSMT4">
                  <p:embed/>
                </p:oleObj>
              </mc:Choice>
              <mc:Fallback>
                <p:oleObj name="Equation" r:id="rId14" imgW="215640" imgH="431640" progId="Equation.DSMT4">
                  <p:embed/>
                  <p:pic>
                    <p:nvPicPr>
                      <p:cNvPr id="38" name="Object 9"/>
                      <p:cNvPicPr>
                        <a:picLocks noChangeAspect="1" noChangeArrowheads="1"/>
                      </p:cNvPicPr>
                      <p:nvPr/>
                    </p:nvPicPr>
                    <p:blipFill>
                      <a:blip r:embed="rId15"/>
                      <a:srcRect/>
                      <a:stretch>
                        <a:fillRect/>
                      </a:stretch>
                    </p:blipFill>
                    <p:spPr bwMode="auto">
                      <a:xfrm>
                        <a:off x="6005513" y="4248760"/>
                        <a:ext cx="590550" cy="1004888"/>
                      </a:xfrm>
                      <a:prstGeom prst="rect">
                        <a:avLst/>
                      </a:prstGeom>
                      <a:noFill/>
                      <a:ln>
                        <a:noFill/>
                      </a:ln>
                      <a:effectLst/>
                    </p:spPr>
                  </p:pic>
                </p:oleObj>
              </mc:Fallback>
            </mc:AlternateContent>
          </a:graphicData>
        </a:graphic>
      </p:graphicFrame>
      <p:sp>
        <p:nvSpPr>
          <p:cNvPr id="40" name="页脚占位符 1">
            <a:extLst>
              <a:ext uri="{FF2B5EF4-FFF2-40B4-BE49-F238E27FC236}">
                <a16:creationId xmlns:a16="http://schemas.microsoft.com/office/drawing/2014/main" id="{E43CF815-7CD2-42AE-99F8-1243C240704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41" name="灯片编号占位符 2">
            <a:extLst>
              <a:ext uri="{FF2B5EF4-FFF2-40B4-BE49-F238E27FC236}">
                <a16:creationId xmlns:a16="http://schemas.microsoft.com/office/drawing/2014/main" id="{F916B876-5444-4F98-AF37-F5184A0F102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8861"/>
                                        </p:tgtEl>
                                        <p:attrNameLst>
                                          <p:attrName>style.visibility</p:attrName>
                                        </p:attrNameLst>
                                      </p:cBhvr>
                                      <p:to>
                                        <p:strVal val="visible"/>
                                      </p:to>
                                    </p:set>
                                    <p:animEffect transition="in" filter="dissolve">
                                      <p:cBhvr>
                                        <p:cTn id="7" dur="500"/>
                                        <p:tgtEl>
                                          <p:spTgt spid="888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0840" y="3223519"/>
            <a:ext cx="3744416"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页脚占位符 1">
            <a:extLst>
              <a:ext uri="{FF2B5EF4-FFF2-40B4-BE49-F238E27FC236}">
                <a16:creationId xmlns:a16="http://schemas.microsoft.com/office/drawing/2014/main" id="{47CEBF20-B731-470C-8533-57C4BEDDF88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377C1FBB-40EB-4417-824F-B0C08EBBB25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4174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5"/>
          <p:cNvSpPr txBox="1">
            <a:spLocks noChangeArrowheads="1"/>
          </p:cNvSpPr>
          <p:nvPr/>
        </p:nvSpPr>
        <p:spPr bwMode="auto">
          <a:xfrm>
            <a:off x="3352306" y="384973"/>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l" eaLnBrk="1" hangingPunct="1">
              <a:spcBef>
                <a:spcPts val="0"/>
              </a:spcBef>
              <a:buClrTx/>
              <a:buSzTx/>
              <a:buFontTx/>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关 于 对 称</a:t>
            </a:r>
          </a:p>
        </p:txBody>
      </p:sp>
      <p:sp>
        <p:nvSpPr>
          <p:cNvPr id="3" name="矩形 2"/>
          <p:cNvSpPr/>
          <p:nvPr/>
        </p:nvSpPr>
        <p:spPr>
          <a:xfrm>
            <a:off x="539552" y="1213460"/>
            <a:ext cx="8064896" cy="2195473"/>
          </a:xfrm>
          <a:prstGeom prst="rect">
            <a:avLst/>
          </a:prstGeom>
          <a:solidFill>
            <a:schemeClr val="bg1"/>
          </a:solidFill>
        </p:spPr>
        <p:txBody>
          <a:bodyPr wrap="square">
            <a:spAutoFit/>
          </a:bodyPr>
          <a:lstStyle/>
          <a:p>
            <a:pPr algn="just">
              <a:spcBef>
                <a:spcPts val="780"/>
              </a:spcBef>
              <a:spcAft>
                <a:spcPts val="0"/>
              </a:spcAft>
            </a:pPr>
            <a:r>
              <a:rPr lang="zh-CN" altLang="zh-CN"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对称</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Symmetry</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指物体或图形在某种变换条件下，其相同部分间有规律重复的现象，亦即在一定变换条件下的不变现象。</a:t>
            </a:r>
            <a:endParaRPr lang="en-US" altLang="zh-CN"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780"/>
              </a:spcBef>
              <a:spcAft>
                <a:spcPts val="0"/>
              </a:spcAft>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一般</a:t>
            </a:r>
            <a:r>
              <a:rPr lang="zh-CN" altLang="zh-CN"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是指正交变换下的不变性，正交变换即保持两点距离不变的变换。</a:t>
            </a:r>
          </a:p>
        </p:txBody>
      </p:sp>
      <p:sp>
        <p:nvSpPr>
          <p:cNvPr id="4" name="矩形 3"/>
          <p:cNvSpPr/>
          <p:nvPr/>
        </p:nvSpPr>
        <p:spPr>
          <a:xfrm>
            <a:off x="550168" y="3408933"/>
            <a:ext cx="8054280" cy="2751522"/>
          </a:xfrm>
          <a:prstGeom prst="rect">
            <a:avLst/>
          </a:prstGeom>
        </p:spPr>
        <p:txBody>
          <a:bodyPr wrap="square">
            <a:spAutoFit/>
          </a:bodyPr>
          <a:lstStyle/>
          <a:p>
            <a:pPr algn="just">
              <a:lnSpc>
                <a:spcPct val="120000"/>
              </a:lnSpc>
              <a:spcBef>
                <a:spcPts val="780"/>
              </a:spcBef>
              <a:spcAft>
                <a:spcPts val="0"/>
              </a:spcAft>
            </a:pPr>
            <a:r>
              <a:rPr lang="zh-CN"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按几何学意义，一个图形在运动（被操作）之后不发生任何变化，看上去像不动似的，这个图形针对这个运动（操作）就是对称的。不同类别的对称是根据物体可能有的保持不变的运动形式来定义的。例如“平移对称”或“旋转对称”，即指该图形在平移或旋转之后保持一切不变，就像没有运动过一样。</a:t>
            </a:r>
          </a:p>
        </p:txBody>
      </p:sp>
      <p:sp>
        <p:nvSpPr>
          <p:cNvPr id="7"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 name="页脚占位符 1">
            <a:extLst>
              <a:ext uri="{FF2B5EF4-FFF2-40B4-BE49-F238E27FC236}">
                <a16:creationId xmlns:a16="http://schemas.microsoft.com/office/drawing/2014/main" id="{944DC230-4D59-4785-9716-BDBC8E2817C3}"/>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9" name="灯片编号占位符 2">
            <a:extLst>
              <a:ext uri="{FF2B5EF4-FFF2-40B4-BE49-F238E27FC236}">
                <a16:creationId xmlns:a16="http://schemas.microsoft.com/office/drawing/2014/main" id="{F4E79366-9F54-420C-8D5E-97CE684DE69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Grp="1" noRot="1" noChangeArrowheads="1"/>
          </p:cNvSpPr>
          <p:nvPr>
            <p:ph type="body" sz="half" idx="4294967295"/>
          </p:nvPr>
        </p:nvSpPr>
        <p:spPr bwMode="auto">
          <a:xfrm>
            <a:off x="9208" y="3948653"/>
            <a:ext cx="9181852" cy="2232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圆：任意旋转自身重合</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正方形：旋转</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3  /2</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的情况下，才会与自身重合 </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等腰梯形：只有旋转</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才能与自身重合</a:t>
            </a:r>
          </a:p>
          <a:p>
            <a:pPr lvl="1" eaLnBrk="1" hangingPunct="1"/>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不规则四边形：</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只有旋转</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才能与自身重合</a:t>
            </a:r>
          </a:p>
          <a:p>
            <a:pPr lvl="1" eaLnBrk="1" hangingPunct="1">
              <a:buClr>
                <a:schemeClr val="tx1"/>
              </a:buClr>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总结：</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最好，</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b</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次之，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差，旋转法可区分</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abc</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，区别不开</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cd</a:t>
            </a:r>
          </a:p>
        </p:txBody>
      </p:sp>
      <p:sp>
        <p:nvSpPr>
          <p:cNvPr id="87044" name="Oval 9"/>
          <p:cNvSpPr>
            <a:spLocks noChangeArrowheads="1"/>
          </p:cNvSpPr>
          <p:nvPr/>
        </p:nvSpPr>
        <p:spPr bwMode="auto">
          <a:xfrm>
            <a:off x="1403350" y="1485900"/>
            <a:ext cx="1296988" cy="1368425"/>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045" name="Rectangle 10"/>
          <p:cNvSpPr>
            <a:spLocks noChangeArrowheads="1"/>
          </p:cNvSpPr>
          <p:nvPr/>
        </p:nvSpPr>
        <p:spPr bwMode="auto">
          <a:xfrm>
            <a:off x="3132138" y="1557338"/>
            <a:ext cx="1223962" cy="1223962"/>
          </a:xfrm>
          <a:prstGeom prst="rect">
            <a:avLst/>
          </a:prstGeom>
          <a:noFill/>
          <a:ln w="2857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046" name="AutoShape 11"/>
          <p:cNvSpPr>
            <a:spLocks noChangeArrowheads="1"/>
          </p:cNvSpPr>
          <p:nvPr/>
        </p:nvSpPr>
        <p:spPr bwMode="auto">
          <a:xfrm flipV="1">
            <a:off x="4716463" y="1628775"/>
            <a:ext cx="1800225" cy="11525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2857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047" name="Freeform 13"/>
          <p:cNvSpPr/>
          <p:nvPr/>
        </p:nvSpPr>
        <p:spPr bwMode="auto">
          <a:xfrm>
            <a:off x="6659563" y="1412875"/>
            <a:ext cx="1655762" cy="1295400"/>
          </a:xfrm>
          <a:custGeom>
            <a:avLst/>
            <a:gdLst>
              <a:gd name="T0" fmla="*/ 2147483646 w 680"/>
              <a:gd name="T1" fmla="*/ 0 h 499"/>
              <a:gd name="T2" fmla="*/ 2147483646 w 680"/>
              <a:gd name="T3" fmla="*/ 2147483646 h 499"/>
              <a:gd name="T4" fmla="*/ 2147483646 w 680"/>
              <a:gd name="T5" fmla="*/ 2147483646 h 499"/>
              <a:gd name="T6" fmla="*/ 0 w 680"/>
              <a:gd name="T7" fmla="*/ 2147483646 h 499"/>
              <a:gd name="T8" fmla="*/ 2147483646 w 680"/>
              <a:gd name="T9" fmla="*/ 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 h="499">
                <a:moveTo>
                  <a:pt x="317" y="0"/>
                </a:moveTo>
                <a:lnTo>
                  <a:pt x="680" y="499"/>
                </a:lnTo>
                <a:lnTo>
                  <a:pt x="45" y="499"/>
                </a:lnTo>
                <a:lnTo>
                  <a:pt x="0" y="272"/>
                </a:lnTo>
                <a:lnTo>
                  <a:pt x="317" y="0"/>
                </a:lnTo>
                <a:close/>
              </a:path>
            </a:pathLst>
          </a:custGeom>
          <a:noFill/>
          <a:ln w="28575"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048" name="Text Box 14"/>
          <p:cNvSpPr txBox="1">
            <a:spLocks noChangeArrowheads="1"/>
          </p:cNvSpPr>
          <p:nvPr/>
        </p:nvSpPr>
        <p:spPr bwMode="auto">
          <a:xfrm>
            <a:off x="1609725" y="2947988"/>
            <a:ext cx="8842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圆</a:t>
            </a:r>
          </a:p>
        </p:txBody>
      </p:sp>
      <p:sp>
        <p:nvSpPr>
          <p:cNvPr id="87049" name="Text Box 15"/>
          <p:cNvSpPr txBox="1">
            <a:spLocks noChangeArrowheads="1"/>
          </p:cNvSpPr>
          <p:nvPr/>
        </p:nvSpPr>
        <p:spPr bwMode="auto">
          <a:xfrm>
            <a:off x="2968625" y="2947988"/>
            <a:ext cx="14589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正方形</a:t>
            </a:r>
          </a:p>
        </p:txBody>
      </p:sp>
      <p:sp>
        <p:nvSpPr>
          <p:cNvPr id="87050" name="Text Box 16"/>
          <p:cNvSpPr txBox="1">
            <a:spLocks noChangeArrowheads="1"/>
          </p:cNvSpPr>
          <p:nvPr/>
        </p:nvSpPr>
        <p:spPr bwMode="auto">
          <a:xfrm>
            <a:off x="4716463" y="2949575"/>
            <a:ext cx="17224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等腰梯形</a:t>
            </a:r>
          </a:p>
        </p:txBody>
      </p:sp>
      <p:sp>
        <p:nvSpPr>
          <p:cNvPr id="87051" name="Text Box 17"/>
          <p:cNvSpPr txBox="1">
            <a:spLocks noChangeArrowheads="1"/>
          </p:cNvSpPr>
          <p:nvPr/>
        </p:nvSpPr>
        <p:spPr bwMode="auto">
          <a:xfrm>
            <a:off x="6596063" y="2949575"/>
            <a:ext cx="22971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不规则四边形</a:t>
            </a:r>
          </a:p>
        </p:txBody>
      </p:sp>
      <p:sp>
        <p:nvSpPr>
          <p:cNvPr id="87052" name="Rectangle 2"/>
          <p:cNvSpPr>
            <a:spLocks noRot="1" noChangeArrowheads="1"/>
          </p:cNvSpPr>
          <p:nvPr/>
        </p:nvSpPr>
        <p:spPr bwMode="auto">
          <a:xfrm>
            <a:off x="2771502" y="260648"/>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ts val="0"/>
              </a:spcBef>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晶体的宏观对称性</a:t>
            </a:r>
          </a:p>
        </p:txBody>
      </p:sp>
      <p:sp>
        <p:nvSpPr>
          <p:cNvPr id="87053" name="Text Box 19"/>
          <p:cNvSpPr txBox="1">
            <a:spLocks noChangeArrowheads="1"/>
          </p:cNvSpPr>
          <p:nvPr/>
        </p:nvSpPr>
        <p:spPr bwMode="auto">
          <a:xfrm>
            <a:off x="539552" y="3433239"/>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ct val="20000"/>
              </a:spcBef>
              <a:buClr>
                <a:srgbClr val="336666"/>
              </a:buClr>
              <a:buSzPct val="70000"/>
              <a:buFont typeface="Wingdings" panose="05000000000000000000" pitchFamily="2" charset="2"/>
              <a:buNone/>
            </a:pPr>
            <a:r>
              <a:rPr lang="zh-CN" altLang="en-US" sz="2400" b="1" dirty="0">
                <a:solidFill>
                  <a:srgbClr val="0000FF"/>
                </a:solidFill>
                <a:latin typeface="Times New Roman" panose="02020603050405020304" pitchFamily="18" charset="0"/>
                <a:ea typeface="微软雅黑" panose="020B0503020204020204" pitchFamily="34" charset="-122"/>
              </a:rPr>
              <a:t>旋转操作：</a:t>
            </a:r>
          </a:p>
        </p:txBody>
      </p:sp>
      <p:sp>
        <p:nvSpPr>
          <p:cNvPr id="456724" name="Line 20"/>
          <p:cNvSpPr>
            <a:spLocks noChangeShapeType="1"/>
          </p:cNvSpPr>
          <p:nvPr/>
        </p:nvSpPr>
        <p:spPr bwMode="auto">
          <a:xfrm>
            <a:off x="5611813" y="1341438"/>
            <a:ext cx="0" cy="1655762"/>
          </a:xfrm>
          <a:prstGeom prst="line">
            <a:avLst/>
          </a:prstGeom>
          <a:noFill/>
          <a:ln w="28575">
            <a:solidFill>
              <a:srgbClr val="008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8" name="页脚占位符 1">
            <a:extLst>
              <a:ext uri="{FF2B5EF4-FFF2-40B4-BE49-F238E27FC236}">
                <a16:creationId xmlns:a16="http://schemas.microsoft.com/office/drawing/2014/main" id="{B52EE99F-30DE-49B1-9B32-404C40384B3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 name="灯片编号占位符 2">
            <a:extLst>
              <a:ext uri="{FF2B5EF4-FFF2-40B4-BE49-F238E27FC236}">
                <a16:creationId xmlns:a16="http://schemas.microsoft.com/office/drawing/2014/main" id="{A301BF8A-75F2-4461-B1E0-FBAD4CDB42C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8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8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3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56724"/>
                                        </p:tgtEl>
                                        <p:attrNameLst>
                                          <p:attrName>style.visibility</p:attrName>
                                        </p:attrNameLst>
                                      </p:cBhvr>
                                      <p:to>
                                        <p:strVal val="visible"/>
                                      </p:to>
                                    </p:set>
                                    <p:animEffect transition="in" filter="slide(fromBottom)">
                                      <p:cBhvr>
                                        <p:cTn id="27" dur="500"/>
                                        <p:tgtEl>
                                          <p:spTgt spid="456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4"/>
          <p:cNvSpPr txBox="1">
            <a:spLocks noChangeArrowheads="1"/>
          </p:cNvSpPr>
          <p:nvPr/>
        </p:nvSpPr>
        <p:spPr bwMode="auto">
          <a:xfrm>
            <a:off x="683568" y="1335335"/>
            <a:ext cx="8239146" cy="197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rgbClr val="000000"/>
                </a:solidFill>
                <a:latin typeface="Times New Roman" panose="02020603050405020304" pitchFamily="18" charset="0"/>
                <a:ea typeface="微软雅黑" panose="020B0503020204020204" pitchFamily="34" charset="-122"/>
              </a:rPr>
              <a:t>点阵对称性是由晶格一系列对称变换来表现的。在任何一个对称变换之后，点阵中任意格点的位置上仍有同类的格点，即整个点阵保持不变。对称变换可以由一个或多个基本对称变换组合而成</a:t>
            </a:r>
          </a:p>
        </p:txBody>
      </p:sp>
      <p:sp>
        <p:nvSpPr>
          <p:cNvPr id="530438" name="Text Box 6"/>
          <p:cNvSpPr txBox="1">
            <a:spLocks noChangeArrowheads="1"/>
          </p:cNvSpPr>
          <p:nvPr/>
        </p:nvSpPr>
        <p:spPr bwMode="auto">
          <a:xfrm>
            <a:off x="683568" y="3565412"/>
            <a:ext cx="671049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点阵的基本对称变换只有</a:t>
            </a:r>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种：</a:t>
            </a:r>
            <a:endPar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1200"/>
              </a:spcBef>
            </a:pP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平移、旋转、镜反射</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页脚占位符 1">
            <a:extLst>
              <a:ext uri="{FF2B5EF4-FFF2-40B4-BE49-F238E27FC236}">
                <a16:creationId xmlns:a16="http://schemas.microsoft.com/office/drawing/2014/main" id="{30FC2881-6F33-4FA8-A647-4DEB2BB0011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C8FE44C9-AE8A-4507-9B4A-9F3E83C4336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2" name="Rectangle 2">
            <a:extLst>
              <a:ext uri="{FF2B5EF4-FFF2-40B4-BE49-F238E27FC236}">
                <a16:creationId xmlns:a16="http://schemas.microsoft.com/office/drawing/2014/main" id="{458104B6-FC75-4E9F-8851-8485F0143434}"/>
              </a:ext>
            </a:extLst>
          </p:cNvPr>
          <p:cNvSpPr>
            <a:spLocks noRot="1" noChangeArrowheads="1"/>
          </p:cNvSpPr>
          <p:nvPr/>
        </p:nvSpPr>
        <p:spPr bwMode="auto">
          <a:xfrm>
            <a:off x="2771502" y="260648"/>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ts val="0"/>
              </a:spcBef>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晶体的宏观对称性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0438"/>
                                        </p:tgtEl>
                                        <p:attrNameLst>
                                          <p:attrName>style.visibility</p:attrName>
                                        </p:attrNameLst>
                                      </p:cBhvr>
                                      <p:to>
                                        <p:strVal val="visible"/>
                                      </p:to>
                                    </p:set>
                                    <p:anim calcmode="lin" valueType="num">
                                      <p:cBhvr additive="base">
                                        <p:cTn id="7" dur="500" fill="hold"/>
                                        <p:tgtEl>
                                          <p:spTgt spid="530438"/>
                                        </p:tgtEl>
                                        <p:attrNameLst>
                                          <p:attrName>ppt_x</p:attrName>
                                        </p:attrNameLst>
                                      </p:cBhvr>
                                      <p:tavLst>
                                        <p:tav tm="0">
                                          <p:val>
                                            <p:strVal val="#ppt_x"/>
                                          </p:val>
                                        </p:tav>
                                        <p:tav tm="100000">
                                          <p:val>
                                            <p:strVal val="#ppt_x"/>
                                          </p:val>
                                        </p:tav>
                                      </p:tavLst>
                                    </p:anim>
                                    <p:anim calcmode="lin" valueType="num">
                                      <p:cBhvr additive="base">
                                        <p:cTn id="8" dur="500" fill="hold"/>
                                        <p:tgtEl>
                                          <p:spTgt spid="530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7478211" y="1340570"/>
            <a:ext cx="1152525"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092" name="Text Box 4"/>
          <p:cNvSpPr txBox="1">
            <a:spLocks noChangeArrowheads="1"/>
          </p:cNvSpPr>
          <p:nvPr/>
        </p:nvSpPr>
        <p:spPr bwMode="auto">
          <a:xfrm>
            <a:off x="467493" y="1340570"/>
            <a:ext cx="8205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点阵的基本对称变换只有</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平移、旋转、镜反射</a:t>
            </a:r>
          </a:p>
        </p:txBody>
      </p:sp>
      <p:sp>
        <p:nvSpPr>
          <p:cNvPr id="89093" name="Text Box 5"/>
          <p:cNvSpPr txBox="1">
            <a:spLocks noChangeArrowheads="1"/>
          </p:cNvSpPr>
          <p:nvPr/>
        </p:nvSpPr>
        <p:spPr bwMode="auto">
          <a:xfrm>
            <a:off x="1643616" y="4612048"/>
            <a:ext cx="6340197" cy="94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将某个点阵以一个对称面为准进行反射操作，</a:t>
            </a:r>
          </a:p>
          <a:p>
            <a:pPr marL="0" marR="0" lvl="0" indent="0" algn="l"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而整个点阵还能保持不变</a:t>
            </a:r>
          </a:p>
        </p:txBody>
      </p:sp>
      <p:sp>
        <p:nvSpPr>
          <p:cNvPr id="89094" name="Text Box 6"/>
          <p:cNvSpPr txBox="1">
            <a:spLocks noChangeArrowheads="1"/>
          </p:cNvSpPr>
          <p:nvPr/>
        </p:nvSpPr>
        <p:spPr bwMode="auto">
          <a:xfrm>
            <a:off x="592441" y="4119254"/>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mn-cs"/>
              </a:rPr>
              <a:t>镜反射对称性</a:t>
            </a:r>
          </a:p>
        </p:txBody>
      </p:sp>
      <p:sp>
        <p:nvSpPr>
          <p:cNvPr id="89095" name="Text Box 6"/>
          <p:cNvSpPr txBox="1">
            <a:spLocks noChangeArrowheads="1"/>
          </p:cNvSpPr>
          <p:nvPr/>
        </p:nvSpPr>
        <p:spPr bwMode="auto">
          <a:xfrm>
            <a:off x="608013" y="2133600"/>
            <a:ext cx="7921625" cy="182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反射对称是指一个物体具有通过一个平面的反射对称，即对平面一边的任一点，在平面的另一边的对应位置上有一个完全一样的点。换句话说，如果物体的一半是另一半的镜像，这个物体就是反射对称的。 </a:t>
            </a:r>
          </a:p>
        </p:txBody>
      </p:sp>
      <p:sp>
        <p:nvSpPr>
          <p:cNvPr id="11"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页脚占位符 1">
            <a:extLst>
              <a:ext uri="{FF2B5EF4-FFF2-40B4-BE49-F238E27FC236}">
                <a16:creationId xmlns:a16="http://schemas.microsoft.com/office/drawing/2014/main" id="{CF657B73-9288-4EEC-ABA8-65BDE43B5FE3}"/>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3" name="灯片编号占位符 2">
            <a:extLst>
              <a:ext uri="{FF2B5EF4-FFF2-40B4-BE49-F238E27FC236}">
                <a16:creationId xmlns:a16="http://schemas.microsoft.com/office/drawing/2014/main" id="{A4C6E82C-9DE3-44D0-B00F-AA4BE48A621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15" name="Rectangle 2">
            <a:extLst>
              <a:ext uri="{FF2B5EF4-FFF2-40B4-BE49-F238E27FC236}">
                <a16:creationId xmlns:a16="http://schemas.microsoft.com/office/drawing/2014/main" id="{C7EC0B4A-EA69-45CE-BB3A-2D3F030BDE48}"/>
              </a:ext>
            </a:extLst>
          </p:cNvPr>
          <p:cNvSpPr>
            <a:spLocks noRot="1" noChangeArrowheads="1"/>
          </p:cNvSpPr>
          <p:nvPr/>
        </p:nvSpPr>
        <p:spPr bwMode="auto">
          <a:xfrm>
            <a:off x="2771502" y="260648"/>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ts val="0"/>
              </a:spcBef>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晶体的宏观对称性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8" name="Rectangle 8"/>
          <p:cNvSpPr>
            <a:spLocks noChangeArrowheads="1"/>
          </p:cNvSpPr>
          <p:nvPr/>
        </p:nvSpPr>
        <p:spPr bwMode="auto">
          <a:xfrm>
            <a:off x="6372200" y="1196752"/>
            <a:ext cx="914400"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17" name="AutoShape 9"/>
          <p:cNvSpPr>
            <a:spLocks noChangeArrowheads="1"/>
          </p:cNvSpPr>
          <p:nvPr/>
        </p:nvSpPr>
        <p:spPr bwMode="auto">
          <a:xfrm>
            <a:off x="795710" y="3141291"/>
            <a:ext cx="3600450" cy="15113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495" name="Line 15"/>
          <p:cNvSpPr>
            <a:spLocks noChangeShapeType="1"/>
          </p:cNvSpPr>
          <p:nvPr/>
        </p:nvSpPr>
        <p:spPr bwMode="auto">
          <a:xfrm rot="5400000" flipV="1">
            <a:off x="2595935" y="1341066"/>
            <a:ext cx="0" cy="360045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07" name="Group 27"/>
          <p:cNvGrpSpPr/>
          <p:nvPr/>
        </p:nvGrpSpPr>
        <p:grpSpPr bwMode="auto">
          <a:xfrm>
            <a:off x="611560" y="2780928"/>
            <a:ext cx="1082675" cy="1871663"/>
            <a:chOff x="632" y="1661"/>
            <a:chExt cx="682" cy="1179"/>
          </a:xfrm>
        </p:grpSpPr>
        <p:sp>
          <p:nvSpPr>
            <p:cNvPr id="90158" name="Oval 25"/>
            <p:cNvSpPr>
              <a:spLocks noChangeArrowheads="1"/>
            </p:cNvSpPr>
            <p:nvPr/>
          </p:nvSpPr>
          <p:spPr bwMode="auto">
            <a:xfrm>
              <a:off x="703" y="1842"/>
              <a:ext cx="136" cy="136"/>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9" name="Line 11"/>
            <p:cNvSpPr>
              <a:spLocks noChangeShapeType="1"/>
            </p:cNvSpPr>
            <p:nvPr/>
          </p:nvSpPr>
          <p:spPr bwMode="auto">
            <a:xfrm flipH="1" flipV="1">
              <a:off x="748" y="1888"/>
              <a:ext cx="566" cy="952"/>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0" name="Line 13"/>
            <p:cNvSpPr>
              <a:spLocks noChangeShapeType="1"/>
            </p:cNvSpPr>
            <p:nvPr/>
          </p:nvSpPr>
          <p:spPr bwMode="auto">
            <a:xfrm flipV="1">
              <a:off x="1310" y="1888"/>
              <a:ext cx="0" cy="95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61" name="Text Box 18"/>
            <p:cNvSpPr txBox="1">
              <a:spLocks noChangeArrowheads="1"/>
            </p:cNvSpPr>
            <p:nvPr/>
          </p:nvSpPr>
          <p:spPr bwMode="auto">
            <a:xfrm>
              <a:off x="632" y="1661"/>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sp>
        <p:nvSpPr>
          <p:cNvPr id="532496" name="Text Box 16"/>
          <p:cNvSpPr txBox="1">
            <a:spLocks noChangeArrowheads="1"/>
          </p:cNvSpPr>
          <p:nvPr/>
        </p:nvSpPr>
        <p:spPr bwMode="auto">
          <a:xfrm>
            <a:off x="1516435" y="465259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532497" name="Text Box 17"/>
          <p:cNvSpPr txBox="1">
            <a:spLocks noChangeArrowheads="1"/>
          </p:cNvSpPr>
          <p:nvPr/>
        </p:nvSpPr>
        <p:spPr bwMode="auto">
          <a:xfrm>
            <a:off x="3316660" y="465259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532501" name="Oval 21"/>
          <p:cNvSpPr>
            <a:spLocks noChangeArrowheads="1"/>
          </p:cNvSpPr>
          <p:nvPr/>
        </p:nvSpPr>
        <p:spPr bwMode="auto">
          <a:xfrm>
            <a:off x="3388097" y="4552578"/>
            <a:ext cx="215900" cy="215900"/>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03" name="Line 23"/>
          <p:cNvSpPr>
            <a:spLocks noChangeShapeType="1"/>
          </p:cNvSpPr>
          <p:nvPr/>
        </p:nvSpPr>
        <p:spPr bwMode="auto">
          <a:xfrm>
            <a:off x="1732335" y="4652591"/>
            <a:ext cx="1800225"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02" name="Oval 22"/>
          <p:cNvSpPr>
            <a:spLocks noChangeArrowheads="1"/>
          </p:cNvSpPr>
          <p:nvPr/>
        </p:nvSpPr>
        <p:spPr bwMode="auto">
          <a:xfrm>
            <a:off x="1587872" y="4509716"/>
            <a:ext cx="215900" cy="215900"/>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09" name="Line 29"/>
          <p:cNvSpPr>
            <a:spLocks noChangeShapeType="1"/>
          </p:cNvSpPr>
          <p:nvPr/>
        </p:nvSpPr>
        <p:spPr bwMode="auto">
          <a:xfrm flipH="1">
            <a:off x="1659310" y="4652591"/>
            <a:ext cx="1800225"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10" name="Line 30"/>
          <p:cNvSpPr>
            <a:spLocks noChangeShapeType="1"/>
          </p:cNvSpPr>
          <p:nvPr/>
        </p:nvSpPr>
        <p:spPr bwMode="auto">
          <a:xfrm>
            <a:off x="1659310" y="4654178"/>
            <a:ext cx="187325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11" name="Freeform 31"/>
          <p:cNvSpPr/>
          <p:nvPr/>
        </p:nvSpPr>
        <p:spPr bwMode="auto">
          <a:xfrm>
            <a:off x="1514847" y="4365253"/>
            <a:ext cx="504825" cy="287338"/>
          </a:xfrm>
          <a:custGeom>
            <a:avLst/>
            <a:gdLst>
              <a:gd name="T0" fmla="*/ 2147483646 w 318"/>
              <a:gd name="T1" fmla="*/ 2147483646 h 181"/>
              <a:gd name="T2" fmla="*/ 2147483646 w 318"/>
              <a:gd name="T3" fmla="*/ 2147483646 h 181"/>
              <a:gd name="T4" fmla="*/ 0 w 318"/>
              <a:gd name="T5" fmla="*/ 0 h 181"/>
              <a:gd name="T6" fmla="*/ 0 60000 65536"/>
              <a:gd name="T7" fmla="*/ 0 60000 65536"/>
              <a:gd name="T8" fmla="*/ 0 60000 65536"/>
            </a:gdLst>
            <a:ahLst/>
            <a:cxnLst>
              <a:cxn ang="T6">
                <a:pos x="T0" y="T1"/>
              </a:cxn>
              <a:cxn ang="T7">
                <a:pos x="T2" y="T3"/>
              </a:cxn>
              <a:cxn ang="T8">
                <a:pos x="T4" y="T5"/>
              </a:cxn>
            </a:cxnLst>
            <a:rect l="0" t="0" r="r" b="b"/>
            <a:pathLst>
              <a:path w="318" h="181">
                <a:moveTo>
                  <a:pt x="318" y="181"/>
                </a:moveTo>
                <a:cubicBezTo>
                  <a:pt x="276" y="128"/>
                  <a:pt x="235" y="75"/>
                  <a:pt x="182" y="45"/>
                </a:cubicBezTo>
                <a:cubicBezTo>
                  <a:pt x="129" y="15"/>
                  <a:pt x="64" y="7"/>
                  <a:pt x="0" y="0"/>
                </a:cubicBezTo>
              </a:path>
            </a:pathLst>
          </a:custGeom>
          <a:noFill/>
          <a:ln w="19050" cmpd="sng">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12" name="Freeform 32"/>
          <p:cNvSpPr/>
          <p:nvPr/>
        </p:nvSpPr>
        <p:spPr bwMode="auto">
          <a:xfrm flipH="1">
            <a:off x="3172197" y="4365253"/>
            <a:ext cx="504825" cy="287338"/>
          </a:xfrm>
          <a:custGeom>
            <a:avLst/>
            <a:gdLst>
              <a:gd name="T0" fmla="*/ 2147483646 w 318"/>
              <a:gd name="T1" fmla="*/ 2147483646 h 181"/>
              <a:gd name="T2" fmla="*/ 2147483646 w 318"/>
              <a:gd name="T3" fmla="*/ 2147483646 h 181"/>
              <a:gd name="T4" fmla="*/ 0 w 318"/>
              <a:gd name="T5" fmla="*/ 0 h 181"/>
              <a:gd name="T6" fmla="*/ 0 60000 65536"/>
              <a:gd name="T7" fmla="*/ 0 60000 65536"/>
              <a:gd name="T8" fmla="*/ 0 60000 65536"/>
            </a:gdLst>
            <a:ahLst/>
            <a:cxnLst>
              <a:cxn ang="T6">
                <a:pos x="T0" y="T1"/>
              </a:cxn>
              <a:cxn ang="T7">
                <a:pos x="T2" y="T3"/>
              </a:cxn>
              <a:cxn ang="T8">
                <a:pos x="T4" y="T5"/>
              </a:cxn>
            </a:cxnLst>
            <a:rect l="0" t="0" r="r" b="b"/>
            <a:pathLst>
              <a:path w="318" h="181">
                <a:moveTo>
                  <a:pt x="318" y="181"/>
                </a:moveTo>
                <a:cubicBezTo>
                  <a:pt x="276" y="128"/>
                  <a:pt x="235" y="75"/>
                  <a:pt x="182" y="45"/>
                </a:cubicBezTo>
                <a:cubicBezTo>
                  <a:pt x="129" y="15"/>
                  <a:pt x="64" y="7"/>
                  <a:pt x="0" y="0"/>
                </a:cubicBezTo>
              </a:path>
            </a:pathLst>
          </a:custGeom>
          <a:noFill/>
          <a:ln w="19050" cmpd="sng">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13" name="Text Box 33"/>
          <p:cNvSpPr txBox="1">
            <a:spLocks noChangeArrowheads="1"/>
          </p:cNvSpPr>
          <p:nvPr/>
        </p:nvSpPr>
        <p:spPr bwMode="auto">
          <a:xfrm>
            <a:off x="1730747" y="3979491"/>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q</a:t>
            </a:r>
          </a:p>
        </p:txBody>
      </p:sp>
      <p:sp>
        <p:nvSpPr>
          <p:cNvPr id="532514" name="Text Box 34"/>
          <p:cNvSpPr txBox="1">
            <a:spLocks noChangeArrowheads="1"/>
          </p:cNvSpPr>
          <p:nvPr/>
        </p:nvSpPr>
        <p:spPr bwMode="auto">
          <a:xfrm>
            <a:off x="3116635" y="4004891"/>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q</a:t>
            </a:r>
          </a:p>
        </p:txBody>
      </p:sp>
      <p:sp>
        <p:nvSpPr>
          <p:cNvPr id="532515" name="Text Box 35"/>
          <p:cNvSpPr txBox="1">
            <a:spLocks noChangeArrowheads="1"/>
          </p:cNvSpPr>
          <p:nvPr/>
        </p:nvSpPr>
        <p:spPr bwMode="auto">
          <a:xfrm>
            <a:off x="478473" y="1891358"/>
            <a:ext cx="536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rPr>
              <a:t>晶格的根本特性就是</a:t>
            </a:r>
            <a:r>
              <a:rPr lang="zh-CN" altLang="en-US" sz="2400" b="1" dirty="0">
                <a:solidFill>
                  <a:srgbClr val="CC0000"/>
                </a:solidFill>
                <a:latin typeface="Times New Roman" panose="02020603050405020304" pitchFamily="18" charset="0"/>
                <a:ea typeface="微软雅黑" panose="020B0503020204020204" pitchFamily="34" charset="-122"/>
              </a:rPr>
              <a:t>有限的</a:t>
            </a:r>
            <a:r>
              <a:rPr lang="zh-CN" altLang="en-US" sz="2400" b="1" dirty="0">
                <a:solidFill>
                  <a:srgbClr val="000000"/>
                </a:solidFill>
                <a:latin typeface="Times New Roman" panose="02020603050405020304" pitchFamily="18" charset="0"/>
                <a:ea typeface="微软雅黑" panose="020B0503020204020204" pitchFamily="34" charset="-122"/>
              </a:rPr>
              <a:t>平移对称性</a:t>
            </a:r>
          </a:p>
        </p:txBody>
      </p:sp>
      <p:grpSp>
        <p:nvGrpSpPr>
          <p:cNvPr id="532522" name="Group 42"/>
          <p:cNvGrpSpPr/>
          <p:nvPr/>
        </p:nvGrpSpPr>
        <p:grpSpPr bwMode="auto">
          <a:xfrm>
            <a:off x="4599310" y="2348557"/>
            <a:ext cx="4221162" cy="457200"/>
            <a:chOff x="2517" y="1661"/>
            <a:chExt cx="2659" cy="288"/>
          </a:xfrm>
        </p:grpSpPr>
        <p:sp>
          <p:nvSpPr>
            <p:cNvPr id="90156" name="AutoShape 40"/>
            <p:cNvSpPr>
              <a:spLocks noChangeArrowheads="1"/>
            </p:cNvSpPr>
            <p:nvPr/>
          </p:nvSpPr>
          <p:spPr bwMode="auto">
            <a:xfrm>
              <a:off x="2517" y="1706"/>
              <a:ext cx="454" cy="227"/>
            </a:xfrm>
            <a:prstGeom prst="rightArrow">
              <a:avLst>
                <a:gd name="adj1" fmla="val 50000"/>
                <a:gd name="adj2" fmla="val 50000"/>
              </a:avLst>
            </a:prstGeom>
            <a:gradFill rotWithShape="1">
              <a:gsLst>
                <a:gs pos="0">
                  <a:srgbClr val="6F8CC5"/>
                </a:gs>
                <a:gs pos="100000">
                  <a:srgbClr val="003399"/>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7" name="Text Box 41"/>
            <p:cNvSpPr txBox="1">
              <a:spLocks noChangeArrowheads="1"/>
            </p:cNvSpPr>
            <p:nvPr/>
          </p:nvSpPr>
          <p:spPr bwMode="auto">
            <a:xfrm>
              <a:off x="3140" y="1661"/>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CC0000"/>
                  </a:solidFill>
                  <a:latin typeface="Times New Roman" panose="02020603050405020304" pitchFamily="18" charset="0"/>
                  <a:ea typeface="微软雅黑" panose="020B0503020204020204" pitchFamily="34" charset="-122"/>
                </a:rPr>
                <a:t>旋转对称性也是有限的</a:t>
              </a:r>
            </a:p>
          </p:txBody>
        </p:sp>
      </p:grpSp>
      <p:sp>
        <p:nvSpPr>
          <p:cNvPr id="532523" name="Text Box 43"/>
          <p:cNvSpPr txBox="1">
            <a:spLocks noChangeArrowheads="1"/>
          </p:cNvSpPr>
          <p:nvPr/>
        </p:nvSpPr>
        <p:spPr bwMode="auto">
          <a:xfrm>
            <a:off x="1067109" y="5044606"/>
            <a:ext cx="59634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所以 </a:t>
            </a:r>
            <a:r>
              <a:rPr lang="en-US" altLang="zh-CN" sz="2400" b="1" i="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q </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2</a:t>
            </a:r>
            <a:r>
              <a:rPr lang="en-US" altLang="zh-CN" sz="2400" b="1" dirty="0">
                <a:solidFill>
                  <a:srgbClr val="000000"/>
                </a:solidFill>
                <a:latin typeface="Symbol" panose="05050102010706020507" pitchFamily="18" charset="2"/>
                <a:ea typeface="微软雅黑" panose="020B0503020204020204" pitchFamily="34" charset="-122"/>
                <a:cs typeface="Times New Roman" panose="02020603050405020304" pitchFamily="18" charset="0"/>
              </a:rPr>
              <a:t>p</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只能是 </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60°, 90°, 120°, 180°</a:t>
            </a:r>
          </a:p>
        </p:txBody>
      </p:sp>
      <p:grpSp>
        <p:nvGrpSpPr>
          <p:cNvPr id="532529" name="Group 49"/>
          <p:cNvGrpSpPr/>
          <p:nvPr/>
        </p:nvGrpSpPr>
        <p:grpSpPr bwMode="auto">
          <a:xfrm>
            <a:off x="5224789" y="3046029"/>
            <a:ext cx="3540125" cy="1739900"/>
            <a:chOff x="3300" y="2053"/>
            <a:chExt cx="2230" cy="1096"/>
          </a:xfrm>
        </p:grpSpPr>
        <p:graphicFrame>
          <p:nvGraphicFramePr>
            <p:cNvPr id="90152" name="Object 5"/>
            <p:cNvGraphicFramePr>
              <a:graphicFrameLocks noChangeAspect="1"/>
            </p:cNvGraphicFramePr>
            <p:nvPr/>
          </p:nvGraphicFramePr>
          <p:xfrm>
            <a:off x="3314" y="2055"/>
            <a:ext cx="1174" cy="278"/>
          </p:xfrm>
          <a:graphic>
            <a:graphicData uri="http://schemas.openxmlformats.org/presentationml/2006/ole">
              <mc:AlternateContent xmlns:mc="http://schemas.openxmlformats.org/markup-compatibility/2006">
                <mc:Choice xmlns:v="urn:schemas-microsoft-com:vml" Requires="v">
                  <p:oleObj spid="_x0000_s258405" name="公式" r:id="rId4" imgW="748665" imgH="177800" progId="Equation.3">
                    <p:embed/>
                  </p:oleObj>
                </mc:Choice>
                <mc:Fallback>
                  <p:oleObj name="公式" r:id="rId4" imgW="748665" imgH="177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2055"/>
                          <a:ext cx="117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53" name="Object 5"/>
            <p:cNvGraphicFramePr>
              <a:graphicFrameLocks noChangeAspect="1"/>
            </p:cNvGraphicFramePr>
            <p:nvPr/>
          </p:nvGraphicFramePr>
          <p:xfrm>
            <a:off x="3315" y="2418"/>
            <a:ext cx="2087" cy="321"/>
          </p:xfrm>
          <a:graphic>
            <a:graphicData uri="http://schemas.openxmlformats.org/presentationml/2006/ole">
              <mc:AlternateContent xmlns:mc="http://schemas.openxmlformats.org/markup-compatibility/2006">
                <mc:Choice xmlns:v="urn:schemas-microsoft-com:vml" Requires="v">
                  <p:oleObj spid="_x0000_s258406" name="公式" r:id="rId6" imgW="1320165" imgH="203200" progId="Equation.3">
                    <p:embed/>
                  </p:oleObj>
                </mc:Choice>
                <mc:Fallback>
                  <p:oleObj name="公式" r:id="rId6" imgW="1320165" imgH="203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5" y="2418"/>
                          <a:ext cx="2087"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54" name="Object 5"/>
            <p:cNvGraphicFramePr>
              <a:graphicFrameLocks noChangeAspect="1"/>
            </p:cNvGraphicFramePr>
            <p:nvPr/>
          </p:nvGraphicFramePr>
          <p:xfrm>
            <a:off x="3300" y="2840"/>
            <a:ext cx="1518" cy="309"/>
          </p:xfrm>
          <a:graphic>
            <a:graphicData uri="http://schemas.openxmlformats.org/presentationml/2006/ole">
              <mc:AlternateContent xmlns:mc="http://schemas.openxmlformats.org/markup-compatibility/2006">
                <mc:Choice xmlns:v="urn:schemas-microsoft-com:vml" Requires="v">
                  <p:oleObj spid="_x0000_s258407" name="公式" r:id="rId8" imgW="875665" imgH="177800" progId="Equation.3">
                    <p:embed/>
                  </p:oleObj>
                </mc:Choice>
                <mc:Fallback>
                  <p:oleObj name="公式" r:id="rId8" imgW="875665" imgH="1778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2840"/>
                          <a:ext cx="151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55" name="Text Box 44"/>
            <p:cNvSpPr txBox="1">
              <a:spLocks noChangeArrowheads="1"/>
            </p:cNvSpPr>
            <p:nvPr/>
          </p:nvSpPr>
          <p:spPr bwMode="auto">
            <a:xfrm>
              <a:off x="4513" y="2053"/>
              <a:ext cx="10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m </a:t>
              </a:r>
              <a:r>
                <a:rPr lang="zh-CN" altLang="en-US"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是整数</a:t>
              </a:r>
              <a:r>
                <a:rPr lang="en-US" altLang="zh-CN" sz="2400" b="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532525" name="Text Box 45"/>
          <p:cNvSpPr txBox="1">
            <a:spLocks noChangeArrowheads="1"/>
          </p:cNvSpPr>
          <p:nvPr/>
        </p:nvSpPr>
        <p:spPr bwMode="auto">
          <a:xfrm>
            <a:off x="1979613" y="5516563"/>
            <a:ext cx="2873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a:t>
            </a:r>
          </a:p>
        </p:txBody>
      </p:sp>
      <p:grpSp>
        <p:nvGrpSpPr>
          <p:cNvPr id="532528" name="Group 48"/>
          <p:cNvGrpSpPr/>
          <p:nvPr/>
        </p:nvGrpSpPr>
        <p:grpSpPr bwMode="auto">
          <a:xfrm>
            <a:off x="4932363" y="5589588"/>
            <a:ext cx="2592387" cy="466725"/>
            <a:chOff x="3107" y="3612"/>
            <a:chExt cx="1633" cy="294"/>
          </a:xfrm>
        </p:grpSpPr>
        <p:sp>
          <p:nvSpPr>
            <p:cNvPr id="90150" name="Text Box 46"/>
            <p:cNvSpPr txBox="1">
              <a:spLocks noChangeArrowheads="1"/>
            </p:cNvSpPr>
            <p:nvPr/>
          </p:nvSpPr>
          <p:spPr bwMode="auto">
            <a:xfrm>
              <a:off x="3695" y="3612"/>
              <a:ext cx="1045" cy="294"/>
            </a:xfrm>
            <a:prstGeom prst="rect">
              <a:avLst/>
            </a:prstGeom>
            <a:noFill/>
            <a:ln w="9525">
              <a:solidFill>
                <a:srgbClr val="00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重旋转轴</a:t>
              </a:r>
            </a:p>
          </p:txBody>
        </p:sp>
        <p:sp>
          <p:nvSpPr>
            <p:cNvPr id="90151" name="AutoShape 47"/>
            <p:cNvSpPr>
              <a:spLocks noChangeArrowheads="1"/>
            </p:cNvSpPr>
            <p:nvPr/>
          </p:nvSpPr>
          <p:spPr bwMode="auto">
            <a:xfrm>
              <a:off x="3107" y="3657"/>
              <a:ext cx="499" cy="181"/>
            </a:xfrm>
            <a:prstGeom prst="leftArrow">
              <a:avLst>
                <a:gd name="adj1" fmla="val 50000"/>
                <a:gd name="adj2" fmla="val 68923"/>
              </a:avLst>
            </a:prstGeom>
            <a:gradFill rotWithShape="1">
              <a:gsLst>
                <a:gs pos="0">
                  <a:srgbClr val="003399"/>
                </a:gs>
                <a:gs pos="100000">
                  <a:srgbClr val="7591C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2530" name="Text Box 50"/>
          <p:cNvSpPr txBox="1">
            <a:spLocks noChangeArrowheads="1"/>
          </p:cNvSpPr>
          <p:nvPr/>
        </p:nvSpPr>
        <p:spPr bwMode="auto">
          <a:xfrm>
            <a:off x="2282825"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532531" name="Text Box 51"/>
          <p:cNvSpPr txBox="1">
            <a:spLocks noChangeArrowheads="1"/>
          </p:cNvSpPr>
          <p:nvPr/>
        </p:nvSpPr>
        <p:spPr bwMode="auto">
          <a:xfrm>
            <a:off x="2859088"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32532" name="Text Box 52"/>
          <p:cNvSpPr txBox="1">
            <a:spLocks noChangeArrowheads="1"/>
          </p:cNvSpPr>
          <p:nvPr/>
        </p:nvSpPr>
        <p:spPr bwMode="auto">
          <a:xfrm>
            <a:off x="3435350"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32533" name="Text Box 53"/>
          <p:cNvSpPr txBox="1">
            <a:spLocks noChangeArrowheads="1"/>
          </p:cNvSpPr>
          <p:nvPr/>
        </p:nvSpPr>
        <p:spPr bwMode="auto">
          <a:xfrm>
            <a:off x="3967163"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532534" name="Text Box 54"/>
          <p:cNvSpPr txBox="1">
            <a:spLocks noChangeArrowheads="1"/>
          </p:cNvSpPr>
          <p:nvPr/>
        </p:nvSpPr>
        <p:spPr bwMode="auto">
          <a:xfrm>
            <a:off x="4514850"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sz="2400" b="1" i="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6</a:t>
            </a:r>
          </a:p>
        </p:txBody>
      </p:sp>
      <p:grpSp>
        <p:nvGrpSpPr>
          <p:cNvPr id="532537" name="Group 57"/>
          <p:cNvGrpSpPr/>
          <p:nvPr/>
        </p:nvGrpSpPr>
        <p:grpSpPr bwMode="auto">
          <a:xfrm>
            <a:off x="2282825" y="6165304"/>
            <a:ext cx="4122737" cy="457200"/>
            <a:chOff x="1429" y="3838"/>
            <a:chExt cx="2597" cy="288"/>
          </a:xfrm>
        </p:grpSpPr>
        <p:sp>
          <p:nvSpPr>
            <p:cNvPr id="90148" name="Text Box 55"/>
            <p:cNvSpPr txBox="1">
              <a:spLocks noChangeArrowheads="1"/>
            </p:cNvSpPr>
            <p:nvPr/>
          </p:nvSpPr>
          <p:spPr bwMode="auto">
            <a:xfrm>
              <a:off x="3334" y="3838"/>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a:solidFill>
                    <a:srgbClr val="663300"/>
                  </a:solidFill>
                  <a:latin typeface="Times New Roman" panose="02020603050405020304" pitchFamily="18" charset="0"/>
                  <a:ea typeface="微软雅黑" panose="020B0503020204020204" pitchFamily="34" charset="-122"/>
                </a:rPr>
                <a:t>对称素</a:t>
              </a:r>
            </a:p>
          </p:txBody>
        </p:sp>
        <p:sp>
          <p:nvSpPr>
            <p:cNvPr id="90149" name="Line 56"/>
            <p:cNvSpPr>
              <a:spLocks noChangeShapeType="1"/>
            </p:cNvSpPr>
            <p:nvPr/>
          </p:nvSpPr>
          <p:spPr bwMode="auto">
            <a:xfrm>
              <a:off x="1429" y="3974"/>
              <a:ext cx="1859" cy="0"/>
            </a:xfrm>
            <a:prstGeom prst="line">
              <a:avLst/>
            </a:prstGeom>
            <a:noFill/>
            <a:ln w="76200">
              <a:solidFill>
                <a:srgbClr val="66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663300"/>
                </a:solidFill>
              </a:endParaRPr>
            </a:p>
          </p:txBody>
        </p:sp>
      </p:grpSp>
      <p:grpSp>
        <p:nvGrpSpPr>
          <p:cNvPr id="532508" name="Group 28"/>
          <p:cNvGrpSpPr/>
          <p:nvPr/>
        </p:nvGrpSpPr>
        <p:grpSpPr bwMode="auto">
          <a:xfrm>
            <a:off x="3503985" y="2780928"/>
            <a:ext cx="1147762" cy="1871663"/>
            <a:chOff x="2454" y="1661"/>
            <a:chExt cx="723" cy="1179"/>
          </a:xfrm>
        </p:grpSpPr>
        <p:sp>
          <p:nvSpPr>
            <p:cNvPr id="90144" name="Line 12"/>
            <p:cNvSpPr>
              <a:spLocks noChangeShapeType="1"/>
            </p:cNvSpPr>
            <p:nvPr/>
          </p:nvSpPr>
          <p:spPr bwMode="auto">
            <a:xfrm flipV="1">
              <a:off x="2454" y="1888"/>
              <a:ext cx="566" cy="952"/>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5" name="Line 14"/>
            <p:cNvSpPr>
              <a:spLocks noChangeShapeType="1"/>
            </p:cNvSpPr>
            <p:nvPr/>
          </p:nvSpPr>
          <p:spPr bwMode="auto">
            <a:xfrm flipV="1">
              <a:off x="2460" y="1888"/>
              <a:ext cx="0" cy="95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6" name="Text Box 20"/>
            <p:cNvSpPr txBox="1">
              <a:spLocks noChangeArrowheads="1"/>
            </p:cNvSpPr>
            <p:nvPr/>
          </p:nvSpPr>
          <p:spPr bwMode="auto">
            <a:xfrm>
              <a:off x="2925" y="1661"/>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en-US" altLang="zh-CN"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90147" name="Oval 26"/>
            <p:cNvSpPr>
              <a:spLocks noChangeArrowheads="1"/>
            </p:cNvSpPr>
            <p:nvPr/>
          </p:nvSpPr>
          <p:spPr bwMode="auto">
            <a:xfrm>
              <a:off x="2925" y="1842"/>
              <a:ext cx="136" cy="136"/>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54" name="Text Box 4"/>
          <p:cNvSpPr txBox="1">
            <a:spLocks noChangeArrowheads="1"/>
          </p:cNvSpPr>
          <p:nvPr/>
        </p:nvSpPr>
        <p:spPr bwMode="auto">
          <a:xfrm>
            <a:off x="467493" y="1196752"/>
            <a:ext cx="8205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点阵的基本对称变换只有</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种：</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平移、旋转、镜反射</a:t>
            </a:r>
          </a:p>
        </p:txBody>
      </p:sp>
      <p:sp>
        <p:nvSpPr>
          <p:cNvPr id="55" name="页脚占位符 1">
            <a:extLst>
              <a:ext uri="{FF2B5EF4-FFF2-40B4-BE49-F238E27FC236}">
                <a16:creationId xmlns:a16="http://schemas.microsoft.com/office/drawing/2014/main" id="{3C5F80E3-3F57-41B2-9678-0516BC06E499}"/>
              </a:ext>
            </a:extLst>
          </p:cNvPr>
          <p:cNvSpPr>
            <a:spLocks noGrp="1"/>
          </p:cNvSpPr>
          <p:nvPr>
            <p:ph type="ftr" sz="quarter" idx="11"/>
          </p:nvPr>
        </p:nvSpPr>
        <p:spPr>
          <a:xfrm>
            <a:off x="3124200" y="6485531"/>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56" name="灯片编号占位符 2">
            <a:extLst>
              <a:ext uri="{FF2B5EF4-FFF2-40B4-BE49-F238E27FC236}">
                <a16:creationId xmlns:a16="http://schemas.microsoft.com/office/drawing/2014/main" id="{458A26A6-0302-4B76-BE04-D817B8BF03FC}"/>
              </a:ext>
            </a:extLst>
          </p:cNvPr>
          <p:cNvSpPr>
            <a:spLocks noGrp="1"/>
          </p:cNvSpPr>
          <p:nvPr>
            <p:ph type="sldNum" sz="quarter" idx="12"/>
          </p:nvPr>
        </p:nvSpPr>
        <p:spPr>
          <a:xfrm>
            <a:off x="6553200" y="6485531"/>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
        <p:nvSpPr>
          <p:cNvPr id="57" name="Rectangle 2">
            <a:extLst>
              <a:ext uri="{FF2B5EF4-FFF2-40B4-BE49-F238E27FC236}">
                <a16:creationId xmlns:a16="http://schemas.microsoft.com/office/drawing/2014/main" id="{ACC3CCB9-919C-4FA8-BAB7-DAA0AD276F87}"/>
              </a:ext>
            </a:extLst>
          </p:cNvPr>
          <p:cNvSpPr>
            <a:spLocks noRot="1" noChangeArrowheads="1"/>
          </p:cNvSpPr>
          <p:nvPr/>
        </p:nvSpPr>
        <p:spPr bwMode="auto">
          <a:xfrm>
            <a:off x="2771502" y="260648"/>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ts val="0"/>
              </a:spcBef>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j-cs"/>
              </a:rPr>
              <a:t>晶体的宏观对称性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488"/>
                                        </p:tgtEl>
                                        <p:attrNameLst>
                                          <p:attrName>style.visibility</p:attrName>
                                        </p:attrNameLst>
                                      </p:cBhvr>
                                      <p:to>
                                        <p:strVal val="visible"/>
                                      </p:to>
                                    </p:set>
                                    <p:animEffect transition="in" filter="dissolve">
                                      <p:cBhvr>
                                        <p:cTn id="7" dur="500"/>
                                        <p:tgtEl>
                                          <p:spTgt spid="5324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2515"/>
                                        </p:tgtEl>
                                        <p:attrNameLst>
                                          <p:attrName>style.visibility</p:attrName>
                                        </p:attrNameLst>
                                      </p:cBhvr>
                                      <p:to>
                                        <p:strVal val="visible"/>
                                      </p:to>
                                    </p:set>
                                    <p:animEffect transition="in" filter="dissolve">
                                      <p:cBhvr>
                                        <p:cTn id="12" dur="500"/>
                                        <p:tgtEl>
                                          <p:spTgt spid="5325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32522"/>
                                        </p:tgtEl>
                                        <p:attrNameLst>
                                          <p:attrName>style.visibility</p:attrName>
                                        </p:attrNameLst>
                                      </p:cBhvr>
                                      <p:to>
                                        <p:strVal val="visible"/>
                                      </p:to>
                                    </p:set>
                                    <p:animEffect transition="in" filter="slide(fromLeft)">
                                      <p:cBhvr>
                                        <p:cTn id="17" dur="500"/>
                                        <p:tgtEl>
                                          <p:spTgt spid="5325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496"/>
                                        </p:tgtEl>
                                        <p:attrNameLst>
                                          <p:attrName>style.visibility</p:attrName>
                                        </p:attrNameLst>
                                      </p:cBhvr>
                                      <p:to>
                                        <p:strVal val="visible"/>
                                      </p:to>
                                    </p:set>
                                    <p:animEffect transition="in" filter="dissolve">
                                      <p:cBhvr>
                                        <p:cTn id="22" dur="500"/>
                                        <p:tgtEl>
                                          <p:spTgt spid="53249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32497"/>
                                        </p:tgtEl>
                                        <p:attrNameLst>
                                          <p:attrName>style.visibility</p:attrName>
                                        </p:attrNameLst>
                                      </p:cBhvr>
                                      <p:to>
                                        <p:strVal val="visible"/>
                                      </p:to>
                                    </p:set>
                                    <p:animEffect transition="in" filter="dissolve">
                                      <p:cBhvr>
                                        <p:cTn id="25" dur="500"/>
                                        <p:tgtEl>
                                          <p:spTgt spid="53249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32501"/>
                                        </p:tgtEl>
                                        <p:attrNameLst>
                                          <p:attrName>style.visibility</p:attrName>
                                        </p:attrNameLst>
                                      </p:cBhvr>
                                      <p:to>
                                        <p:strVal val="visible"/>
                                      </p:to>
                                    </p:set>
                                    <p:animEffect transition="in" filter="dissolve">
                                      <p:cBhvr>
                                        <p:cTn id="28" dur="500"/>
                                        <p:tgtEl>
                                          <p:spTgt spid="53250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32503"/>
                                        </p:tgtEl>
                                        <p:attrNameLst>
                                          <p:attrName>style.visibility</p:attrName>
                                        </p:attrNameLst>
                                      </p:cBhvr>
                                      <p:to>
                                        <p:strVal val="visible"/>
                                      </p:to>
                                    </p:set>
                                    <p:animEffect transition="in" filter="dissolve">
                                      <p:cBhvr>
                                        <p:cTn id="31" dur="500"/>
                                        <p:tgtEl>
                                          <p:spTgt spid="53250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32502"/>
                                        </p:tgtEl>
                                        <p:attrNameLst>
                                          <p:attrName>style.visibility</p:attrName>
                                        </p:attrNameLst>
                                      </p:cBhvr>
                                      <p:to>
                                        <p:strVal val="visible"/>
                                      </p:to>
                                    </p:set>
                                    <p:animEffect transition="in" filter="dissolve">
                                      <p:cBhvr>
                                        <p:cTn id="34" dur="500"/>
                                        <p:tgtEl>
                                          <p:spTgt spid="5325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532503"/>
                                        </p:tgtEl>
                                      </p:cBhvr>
                                    </p:animEffect>
                                    <p:set>
                                      <p:cBhvr>
                                        <p:cTn id="39" dur="1" fill="hold">
                                          <p:stCondLst>
                                            <p:cond delay="499"/>
                                          </p:stCondLst>
                                        </p:cTn>
                                        <p:tgtEl>
                                          <p:spTgt spid="53250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32507"/>
                                        </p:tgtEl>
                                        <p:attrNameLst>
                                          <p:attrName>style.visibility</p:attrName>
                                        </p:attrNameLst>
                                      </p:cBhvr>
                                      <p:to>
                                        <p:strVal val="visible"/>
                                      </p:to>
                                    </p:set>
                                    <p:animEffect transition="in" filter="dissolve">
                                      <p:cBhvr>
                                        <p:cTn id="44" dur="500"/>
                                        <p:tgtEl>
                                          <p:spTgt spid="53250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32511"/>
                                        </p:tgtEl>
                                        <p:attrNameLst>
                                          <p:attrName>style.visibility</p:attrName>
                                        </p:attrNameLst>
                                      </p:cBhvr>
                                      <p:to>
                                        <p:strVal val="visible"/>
                                      </p:to>
                                    </p:set>
                                    <p:animEffect transition="in" filter="dissolve">
                                      <p:cBhvr>
                                        <p:cTn id="49" dur="500"/>
                                        <p:tgtEl>
                                          <p:spTgt spid="53251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532513"/>
                                        </p:tgtEl>
                                        <p:attrNameLst>
                                          <p:attrName>style.visibility</p:attrName>
                                        </p:attrNameLst>
                                      </p:cBhvr>
                                      <p:to>
                                        <p:strVal val="visible"/>
                                      </p:to>
                                    </p:set>
                                    <p:animEffect transition="in" filter="dissolve">
                                      <p:cBhvr>
                                        <p:cTn id="54" dur="500"/>
                                        <p:tgtEl>
                                          <p:spTgt spid="5325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32495"/>
                                        </p:tgtEl>
                                        <p:attrNameLst>
                                          <p:attrName>style.visibility</p:attrName>
                                        </p:attrNameLst>
                                      </p:cBhvr>
                                      <p:to>
                                        <p:strVal val="visible"/>
                                      </p:to>
                                    </p:set>
                                    <p:animEffect transition="in" filter="dissolve">
                                      <p:cBhvr>
                                        <p:cTn id="59" dur="500"/>
                                        <p:tgtEl>
                                          <p:spTgt spid="532495"/>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32509"/>
                                        </p:tgtEl>
                                        <p:attrNameLst>
                                          <p:attrName>style.visibility</p:attrName>
                                        </p:attrNameLst>
                                      </p:cBhvr>
                                      <p:to>
                                        <p:strVal val="visible"/>
                                      </p:to>
                                    </p:set>
                                    <p:animEffect transition="in" filter="dissolve">
                                      <p:cBhvr>
                                        <p:cTn id="64" dur="500"/>
                                        <p:tgtEl>
                                          <p:spTgt spid="53250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grpId="1" nodeType="clickEffect">
                                  <p:stCondLst>
                                    <p:cond delay="0"/>
                                  </p:stCondLst>
                                  <p:childTnLst>
                                    <p:animEffect transition="out" filter="dissolve">
                                      <p:cBhvr>
                                        <p:cTn id="68" dur="500"/>
                                        <p:tgtEl>
                                          <p:spTgt spid="532509"/>
                                        </p:tgtEl>
                                      </p:cBhvr>
                                    </p:animEffect>
                                    <p:set>
                                      <p:cBhvr>
                                        <p:cTn id="69" dur="1" fill="hold">
                                          <p:stCondLst>
                                            <p:cond delay="499"/>
                                          </p:stCondLst>
                                        </p:cTn>
                                        <p:tgtEl>
                                          <p:spTgt spid="53250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532508"/>
                                        </p:tgtEl>
                                        <p:attrNameLst>
                                          <p:attrName>style.visibility</p:attrName>
                                        </p:attrNameLst>
                                      </p:cBhvr>
                                      <p:to>
                                        <p:strVal val="visible"/>
                                      </p:to>
                                    </p:set>
                                    <p:animEffect transition="in" filter="dissolve">
                                      <p:cBhvr>
                                        <p:cTn id="74" dur="500"/>
                                        <p:tgtEl>
                                          <p:spTgt spid="53250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grpId="2" nodeType="clickEffect">
                                  <p:stCondLst>
                                    <p:cond delay="0"/>
                                  </p:stCondLst>
                                  <p:childTnLst>
                                    <p:animEffect transition="out" filter="dissolve">
                                      <p:cBhvr>
                                        <p:cTn id="78" dur="500"/>
                                        <p:tgtEl>
                                          <p:spTgt spid="532509"/>
                                        </p:tgtEl>
                                      </p:cBhvr>
                                    </p:animEffect>
                                    <p:set>
                                      <p:cBhvr>
                                        <p:cTn id="79" dur="1" fill="hold">
                                          <p:stCondLst>
                                            <p:cond delay="499"/>
                                          </p:stCondLst>
                                        </p:cTn>
                                        <p:tgtEl>
                                          <p:spTgt spid="53250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532512"/>
                                        </p:tgtEl>
                                        <p:attrNameLst>
                                          <p:attrName>style.visibility</p:attrName>
                                        </p:attrNameLst>
                                      </p:cBhvr>
                                      <p:to>
                                        <p:strVal val="visible"/>
                                      </p:to>
                                    </p:set>
                                    <p:animEffect transition="in" filter="dissolve">
                                      <p:cBhvr>
                                        <p:cTn id="84" dur="500"/>
                                        <p:tgtEl>
                                          <p:spTgt spid="532512"/>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532514"/>
                                        </p:tgtEl>
                                        <p:attrNameLst>
                                          <p:attrName>style.visibility</p:attrName>
                                        </p:attrNameLst>
                                      </p:cBhvr>
                                      <p:to>
                                        <p:strVal val="visible"/>
                                      </p:to>
                                    </p:set>
                                    <p:animEffect transition="in" filter="dissolve">
                                      <p:cBhvr>
                                        <p:cTn id="89" dur="500"/>
                                        <p:tgtEl>
                                          <p:spTgt spid="532514"/>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532510"/>
                                        </p:tgtEl>
                                        <p:attrNameLst>
                                          <p:attrName>style.visibility</p:attrName>
                                        </p:attrNameLst>
                                      </p:cBhvr>
                                      <p:to>
                                        <p:strVal val="visible"/>
                                      </p:to>
                                    </p:set>
                                    <p:animEffect transition="in" filter="dissolve">
                                      <p:cBhvr>
                                        <p:cTn id="94" dur="500"/>
                                        <p:tgtEl>
                                          <p:spTgt spid="532510"/>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nodeType="clickEffect">
                                  <p:stCondLst>
                                    <p:cond delay="0"/>
                                  </p:stCondLst>
                                  <p:childTnLst>
                                    <p:set>
                                      <p:cBhvr>
                                        <p:cTn id="98" dur="1" fill="hold">
                                          <p:stCondLst>
                                            <p:cond delay="0"/>
                                          </p:stCondLst>
                                        </p:cTn>
                                        <p:tgtEl>
                                          <p:spTgt spid="532529"/>
                                        </p:tgtEl>
                                        <p:attrNameLst>
                                          <p:attrName>style.visibility</p:attrName>
                                        </p:attrNameLst>
                                      </p:cBhvr>
                                      <p:to>
                                        <p:strVal val="visible"/>
                                      </p:to>
                                    </p:set>
                                    <p:animEffect transition="in" filter="dissolve">
                                      <p:cBhvr>
                                        <p:cTn id="99" dur="500"/>
                                        <p:tgtEl>
                                          <p:spTgt spid="532529"/>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grpId="0" nodeType="clickEffect">
                                  <p:stCondLst>
                                    <p:cond delay="0"/>
                                  </p:stCondLst>
                                  <p:childTnLst>
                                    <p:set>
                                      <p:cBhvr>
                                        <p:cTn id="103" dur="1" fill="hold">
                                          <p:stCondLst>
                                            <p:cond delay="0"/>
                                          </p:stCondLst>
                                        </p:cTn>
                                        <p:tgtEl>
                                          <p:spTgt spid="532523"/>
                                        </p:tgtEl>
                                        <p:attrNameLst>
                                          <p:attrName>style.visibility</p:attrName>
                                        </p:attrNameLst>
                                      </p:cBhvr>
                                      <p:to>
                                        <p:strVal val="visible"/>
                                      </p:to>
                                    </p:set>
                                    <p:animEffect transition="in" filter="slide(fromBottom)">
                                      <p:cBhvr>
                                        <p:cTn id="104" dur="500"/>
                                        <p:tgtEl>
                                          <p:spTgt spid="532523"/>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532525"/>
                                        </p:tgtEl>
                                        <p:attrNameLst>
                                          <p:attrName>style.visibility</p:attrName>
                                        </p:attrNameLst>
                                      </p:cBhvr>
                                      <p:to>
                                        <p:strVal val="visible"/>
                                      </p:to>
                                    </p:set>
                                    <p:animEffect transition="in" filter="dissolve">
                                      <p:cBhvr>
                                        <p:cTn id="109" dur="500"/>
                                        <p:tgtEl>
                                          <p:spTgt spid="532525"/>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2" fill="hold" nodeType="clickEffect">
                                  <p:stCondLst>
                                    <p:cond delay="0"/>
                                  </p:stCondLst>
                                  <p:childTnLst>
                                    <p:set>
                                      <p:cBhvr>
                                        <p:cTn id="113" dur="1" fill="hold">
                                          <p:stCondLst>
                                            <p:cond delay="0"/>
                                          </p:stCondLst>
                                        </p:cTn>
                                        <p:tgtEl>
                                          <p:spTgt spid="532528"/>
                                        </p:tgtEl>
                                        <p:attrNameLst>
                                          <p:attrName>style.visibility</p:attrName>
                                        </p:attrNameLst>
                                      </p:cBhvr>
                                      <p:to>
                                        <p:strVal val="visible"/>
                                      </p:to>
                                    </p:set>
                                    <p:animEffect transition="in" filter="slide(fromRight)">
                                      <p:cBhvr>
                                        <p:cTn id="114" dur="500"/>
                                        <p:tgtEl>
                                          <p:spTgt spid="532528"/>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532530"/>
                                        </p:tgtEl>
                                        <p:attrNameLst>
                                          <p:attrName>style.visibility</p:attrName>
                                        </p:attrNameLst>
                                      </p:cBhvr>
                                      <p:to>
                                        <p:strVal val="visible"/>
                                      </p:to>
                                    </p:set>
                                    <p:animEffect transition="in" filter="slide(fromLeft)">
                                      <p:cBhvr>
                                        <p:cTn id="119" dur="500"/>
                                        <p:tgtEl>
                                          <p:spTgt spid="532530"/>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532531"/>
                                        </p:tgtEl>
                                        <p:attrNameLst>
                                          <p:attrName>style.visibility</p:attrName>
                                        </p:attrNameLst>
                                      </p:cBhvr>
                                      <p:to>
                                        <p:strVal val="visible"/>
                                      </p:to>
                                    </p:set>
                                    <p:animEffect transition="in" filter="slide(fromLeft)">
                                      <p:cBhvr>
                                        <p:cTn id="122" dur="500"/>
                                        <p:tgtEl>
                                          <p:spTgt spid="532531"/>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532532"/>
                                        </p:tgtEl>
                                        <p:attrNameLst>
                                          <p:attrName>style.visibility</p:attrName>
                                        </p:attrNameLst>
                                      </p:cBhvr>
                                      <p:to>
                                        <p:strVal val="visible"/>
                                      </p:to>
                                    </p:set>
                                    <p:animEffect transition="in" filter="slide(fromLeft)">
                                      <p:cBhvr>
                                        <p:cTn id="125" dur="500"/>
                                        <p:tgtEl>
                                          <p:spTgt spid="532532"/>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532533"/>
                                        </p:tgtEl>
                                        <p:attrNameLst>
                                          <p:attrName>style.visibility</p:attrName>
                                        </p:attrNameLst>
                                      </p:cBhvr>
                                      <p:to>
                                        <p:strVal val="visible"/>
                                      </p:to>
                                    </p:set>
                                    <p:animEffect transition="in" filter="slide(fromLeft)">
                                      <p:cBhvr>
                                        <p:cTn id="128" dur="500"/>
                                        <p:tgtEl>
                                          <p:spTgt spid="532533"/>
                                        </p:tgtEl>
                                      </p:cBhvr>
                                    </p:animEffect>
                                  </p:childTnLst>
                                </p:cTn>
                              </p:par>
                              <p:par>
                                <p:cTn id="129" presetID="12" presetClass="entr" presetSubtype="8" fill="hold" grpId="0" nodeType="withEffect">
                                  <p:stCondLst>
                                    <p:cond delay="0"/>
                                  </p:stCondLst>
                                  <p:childTnLst>
                                    <p:set>
                                      <p:cBhvr>
                                        <p:cTn id="130" dur="1" fill="hold">
                                          <p:stCondLst>
                                            <p:cond delay="0"/>
                                          </p:stCondLst>
                                        </p:cTn>
                                        <p:tgtEl>
                                          <p:spTgt spid="532534"/>
                                        </p:tgtEl>
                                        <p:attrNameLst>
                                          <p:attrName>style.visibility</p:attrName>
                                        </p:attrNameLst>
                                      </p:cBhvr>
                                      <p:to>
                                        <p:strVal val="visible"/>
                                      </p:to>
                                    </p:set>
                                    <p:animEffect transition="in" filter="slide(fromLeft)">
                                      <p:cBhvr>
                                        <p:cTn id="131" dur="500"/>
                                        <p:tgtEl>
                                          <p:spTgt spid="532534"/>
                                        </p:tgtEl>
                                      </p:cBhvr>
                                    </p:animEffect>
                                  </p:childTnLst>
                                </p:cTn>
                              </p:par>
                            </p:childTnLst>
                          </p:cTn>
                        </p:par>
                      </p:childTnLst>
                    </p:cTn>
                  </p:par>
                  <p:par>
                    <p:cTn id="132" fill="hold">
                      <p:stCondLst>
                        <p:cond delay="indefinite"/>
                      </p:stCondLst>
                      <p:childTnLst>
                        <p:par>
                          <p:cTn id="133" fill="hold">
                            <p:stCondLst>
                              <p:cond delay="0"/>
                            </p:stCondLst>
                            <p:childTnLst>
                              <p:par>
                                <p:cTn id="134" presetID="12" presetClass="entr" presetSubtype="8" fill="hold" nodeType="clickEffect">
                                  <p:stCondLst>
                                    <p:cond delay="0"/>
                                  </p:stCondLst>
                                  <p:childTnLst>
                                    <p:set>
                                      <p:cBhvr>
                                        <p:cTn id="135" dur="1" fill="hold">
                                          <p:stCondLst>
                                            <p:cond delay="0"/>
                                          </p:stCondLst>
                                        </p:cTn>
                                        <p:tgtEl>
                                          <p:spTgt spid="532537"/>
                                        </p:tgtEl>
                                        <p:attrNameLst>
                                          <p:attrName>style.visibility</p:attrName>
                                        </p:attrNameLst>
                                      </p:cBhvr>
                                      <p:to>
                                        <p:strVal val="visible"/>
                                      </p:to>
                                    </p:set>
                                    <p:animEffect transition="in" filter="slide(fromLeft)">
                                      <p:cBhvr>
                                        <p:cTn id="136" dur="500"/>
                                        <p:tgtEl>
                                          <p:spTgt spid="53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8" grpId="0" animBg="1"/>
      <p:bldP spid="532495" grpId="0" animBg="1"/>
      <p:bldP spid="532496" grpId="0"/>
      <p:bldP spid="532497" grpId="0"/>
      <p:bldP spid="532501" grpId="0" animBg="1"/>
      <p:bldP spid="532503" grpId="0" animBg="1"/>
      <p:bldP spid="532503" grpId="1" animBg="1"/>
      <p:bldP spid="532502" grpId="0" animBg="1"/>
      <p:bldP spid="532509" grpId="0" animBg="1"/>
      <p:bldP spid="532509" grpId="1" animBg="1"/>
      <p:bldP spid="532509" grpId="2" animBg="1"/>
      <p:bldP spid="532510" grpId="0" animBg="1"/>
      <p:bldP spid="532511" grpId="0" animBg="1"/>
      <p:bldP spid="532512" grpId="0" animBg="1"/>
      <p:bldP spid="532513" grpId="0"/>
      <p:bldP spid="532514" grpId="0"/>
      <p:bldP spid="532515" grpId="0"/>
      <p:bldP spid="532523" grpId="0"/>
      <p:bldP spid="532525" grpId="0"/>
      <p:bldP spid="532530" grpId="0"/>
      <p:bldP spid="532531" grpId="0"/>
      <p:bldP spid="532532" grpId="0"/>
      <p:bldP spid="532533" grpId="0"/>
      <p:bldP spid="5325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8" name="Rectangle 8"/>
          <p:cNvSpPr>
            <a:spLocks noChangeArrowheads="1"/>
          </p:cNvSpPr>
          <p:nvPr/>
        </p:nvSpPr>
        <p:spPr bwMode="auto">
          <a:xfrm>
            <a:off x="6372200" y="1196752"/>
            <a:ext cx="914400"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17" name="AutoShape 9"/>
          <p:cNvSpPr>
            <a:spLocks noChangeArrowheads="1"/>
          </p:cNvSpPr>
          <p:nvPr/>
        </p:nvSpPr>
        <p:spPr bwMode="auto">
          <a:xfrm>
            <a:off x="795710" y="3141291"/>
            <a:ext cx="3600450" cy="15113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495" name="Line 15"/>
          <p:cNvSpPr>
            <a:spLocks noChangeShapeType="1"/>
          </p:cNvSpPr>
          <p:nvPr/>
        </p:nvSpPr>
        <p:spPr bwMode="auto">
          <a:xfrm rot="5400000" flipV="1">
            <a:off x="2595935" y="1341066"/>
            <a:ext cx="0" cy="360045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grpSp>
        <p:nvGrpSpPr>
          <p:cNvPr id="532507" name="Group 27"/>
          <p:cNvGrpSpPr/>
          <p:nvPr/>
        </p:nvGrpSpPr>
        <p:grpSpPr bwMode="auto">
          <a:xfrm>
            <a:off x="611560" y="2780928"/>
            <a:ext cx="1082675" cy="1871663"/>
            <a:chOff x="632" y="1661"/>
            <a:chExt cx="682" cy="1179"/>
          </a:xfrm>
        </p:grpSpPr>
        <p:sp>
          <p:nvSpPr>
            <p:cNvPr id="90158" name="Oval 25"/>
            <p:cNvSpPr>
              <a:spLocks noChangeArrowheads="1"/>
            </p:cNvSpPr>
            <p:nvPr/>
          </p:nvSpPr>
          <p:spPr bwMode="auto">
            <a:xfrm>
              <a:off x="703" y="1842"/>
              <a:ext cx="136" cy="136"/>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9" name="Line 11"/>
            <p:cNvSpPr>
              <a:spLocks noChangeShapeType="1"/>
            </p:cNvSpPr>
            <p:nvPr/>
          </p:nvSpPr>
          <p:spPr bwMode="auto">
            <a:xfrm flipH="1" flipV="1">
              <a:off x="748" y="1888"/>
              <a:ext cx="566" cy="952"/>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90160" name="Line 13"/>
            <p:cNvSpPr>
              <a:spLocks noChangeShapeType="1"/>
            </p:cNvSpPr>
            <p:nvPr/>
          </p:nvSpPr>
          <p:spPr bwMode="auto">
            <a:xfrm flipV="1">
              <a:off x="1310" y="1888"/>
              <a:ext cx="0" cy="95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90161" name="Text Box 18"/>
            <p:cNvSpPr txBox="1">
              <a:spLocks noChangeArrowheads="1"/>
            </p:cNvSpPr>
            <p:nvPr/>
          </p:nvSpPr>
          <p:spPr bwMode="auto">
            <a:xfrm>
              <a:off x="632" y="1661"/>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grpSp>
      <p:sp>
        <p:nvSpPr>
          <p:cNvPr id="532496" name="Text Box 16"/>
          <p:cNvSpPr txBox="1">
            <a:spLocks noChangeArrowheads="1"/>
          </p:cNvSpPr>
          <p:nvPr/>
        </p:nvSpPr>
        <p:spPr bwMode="auto">
          <a:xfrm>
            <a:off x="1516435" y="465259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532497" name="Text Box 17"/>
          <p:cNvSpPr txBox="1">
            <a:spLocks noChangeArrowheads="1"/>
          </p:cNvSpPr>
          <p:nvPr/>
        </p:nvSpPr>
        <p:spPr bwMode="auto">
          <a:xfrm>
            <a:off x="3316660" y="465259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532501" name="Oval 21"/>
          <p:cNvSpPr>
            <a:spLocks noChangeArrowheads="1"/>
          </p:cNvSpPr>
          <p:nvPr/>
        </p:nvSpPr>
        <p:spPr bwMode="auto">
          <a:xfrm>
            <a:off x="3388097" y="4552578"/>
            <a:ext cx="215900" cy="215900"/>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03" name="Line 23"/>
          <p:cNvSpPr>
            <a:spLocks noChangeShapeType="1"/>
          </p:cNvSpPr>
          <p:nvPr/>
        </p:nvSpPr>
        <p:spPr bwMode="auto">
          <a:xfrm>
            <a:off x="1732335" y="4652591"/>
            <a:ext cx="1800225"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532502" name="Oval 22"/>
          <p:cNvSpPr>
            <a:spLocks noChangeArrowheads="1"/>
          </p:cNvSpPr>
          <p:nvPr/>
        </p:nvSpPr>
        <p:spPr bwMode="auto">
          <a:xfrm>
            <a:off x="1587872" y="4509716"/>
            <a:ext cx="215900" cy="215900"/>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09" name="Line 29"/>
          <p:cNvSpPr>
            <a:spLocks noChangeShapeType="1"/>
          </p:cNvSpPr>
          <p:nvPr/>
        </p:nvSpPr>
        <p:spPr bwMode="auto">
          <a:xfrm flipH="1">
            <a:off x="1659310" y="4652591"/>
            <a:ext cx="1800225"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532510" name="Line 30"/>
          <p:cNvSpPr>
            <a:spLocks noChangeShapeType="1"/>
          </p:cNvSpPr>
          <p:nvPr/>
        </p:nvSpPr>
        <p:spPr bwMode="auto">
          <a:xfrm>
            <a:off x="1659310" y="4654178"/>
            <a:ext cx="187325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532511" name="Freeform 31"/>
          <p:cNvSpPr/>
          <p:nvPr/>
        </p:nvSpPr>
        <p:spPr bwMode="auto">
          <a:xfrm>
            <a:off x="1514847" y="4365253"/>
            <a:ext cx="504825" cy="287338"/>
          </a:xfrm>
          <a:custGeom>
            <a:avLst/>
            <a:gdLst>
              <a:gd name="T0" fmla="*/ 2147483646 w 318"/>
              <a:gd name="T1" fmla="*/ 2147483646 h 181"/>
              <a:gd name="T2" fmla="*/ 2147483646 w 318"/>
              <a:gd name="T3" fmla="*/ 2147483646 h 181"/>
              <a:gd name="T4" fmla="*/ 0 w 318"/>
              <a:gd name="T5" fmla="*/ 0 h 181"/>
              <a:gd name="T6" fmla="*/ 0 60000 65536"/>
              <a:gd name="T7" fmla="*/ 0 60000 65536"/>
              <a:gd name="T8" fmla="*/ 0 60000 65536"/>
            </a:gdLst>
            <a:ahLst/>
            <a:cxnLst>
              <a:cxn ang="T6">
                <a:pos x="T0" y="T1"/>
              </a:cxn>
              <a:cxn ang="T7">
                <a:pos x="T2" y="T3"/>
              </a:cxn>
              <a:cxn ang="T8">
                <a:pos x="T4" y="T5"/>
              </a:cxn>
            </a:cxnLst>
            <a:rect l="0" t="0" r="r" b="b"/>
            <a:pathLst>
              <a:path w="318" h="181">
                <a:moveTo>
                  <a:pt x="318" y="181"/>
                </a:moveTo>
                <a:cubicBezTo>
                  <a:pt x="276" y="128"/>
                  <a:pt x="235" y="75"/>
                  <a:pt x="182" y="45"/>
                </a:cubicBezTo>
                <a:cubicBezTo>
                  <a:pt x="129" y="15"/>
                  <a:pt x="64" y="7"/>
                  <a:pt x="0" y="0"/>
                </a:cubicBezTo>
              </a:path>
            </a:pathLst>
          </a:custGeom>
          <a:noFill/>
          <a:ln w="19050" cmpd="sng">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12" name="Freeform 32"/>
          <p:cNvSpPr/>
          <p:nvPr/>
        </p:nvSpPr>
        <p:spPr bwMode="auto">
          <a:xfrm flipH="1">
            <a:off x="3172197" y="4365253"/>
            <a:ext cx="504825" cy="287338"/>
          </a:xfrm>
          <a:custGeom>
            <a:avLst/>
            <a:gdLst>
              <a:gd name="T0" fmla="*/ 2147483646 w 318"/>
              <a:gd name="T1" fmla="*/ 2147483646 h 181"/>
              <a:gd name="T2" fmla="*/ 2147483646 w 318"/>
              <a:gd name="T3" fmla="*/ 2147483646 h 181"/>
              <a:gd name="T4" fmla="*/ 0 w 318"/>
              <a:gd name="T5" fmla="*/ 0 h 181"/>
              <a:gd name="T6" fmla="*/ 0 60000 65536"/>
              <a:gd name="T7" fmla="*/ 0 60000 65536"/>
              <a:gd name="T8" fmla="*/ 0 60000 65536"/>
            </a:gdLst>
            <a:ahLst/>
            <a:cxnLst>
              <a:cxn ang="T6">
                <a:pos x="T0" y="T1"/>
              </a:cxn>
              <a:cxn ang="T7">
                <a:pos x="T2" y="T3"/>
              </a:cxn>
              <a:cxn ang="T8">
                <a:pos x="T4" y="T5"/>
              </a:cxn>
            </a:cxnLst>
            <a:rect l="0" t="0" r="r" b="b"/>
            <a:pathLst>
              <a:path w="318" h="181">
                <a:moveTo>
                  <a:pt x="318" y="181"/>
                </a:moveTo>
                <a:cubicBezTo>
                  <a:pt x="276" y="128"/>
                  <a:pt x="235" y="75"/>
                  <a:pt x="182" y="45"/>
                </a:cubicBezTo>
                <a:cubicBezTo>
                  <a:pt x="129" y="15"/>
                  <a:pt x="64" y="7"/>
                  <a:pt x="0" y="0"/>
                </a:cubicBezTo>
              </a:path>
            </a:pathLst>
          </a:custGeom>
          <a:noFill/>
          <a:ln w="19050" cmpd="sng">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2513" name="Text Box 33"/>
          <p:cNvSpPr txBox="1">
            <a:spLocks noChangeArrowheads="1"/>
          </p:cNvSpPr>
          <p:nvPr/>
        </p:nvSpPr>
        <p:spPr bwMode="auto">
          <a:xfrm>
            <a:off x="1730747" y="3979491"/>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p>
        </p:txBody>
      </p:sp>
      <p:sp>
        <p:nvSpPr>
          <p:cNvPr id="532514" name="Text Box 34"/>
          <p:cNvSpPr txBox="1">
            <a:spLocks noChangeArrowheads="1"/>
          </p:cNvSpPr>
          <p:nvPr/>
        </p:nvSpPr>
        <p:spPr bwMode="auto">
          <a:xfrm>
            <a:off x="3116635" y="4004891"/>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q</a:t>
            </a:r>
          </a:p>
        </p:txBody>
      </p:sp>
      <p:sp>
        <p:nvSpPr>
          <p:cNvPr id="532515" name="Text Box 35"/>
          <p:cNvSpPr txBox="1">
            <a:spLocks noChangeArrowheads="1"/>
          </p:cNvSpPr>
          <p:nvPr/>
        </p:nvSpPr>
        <p:spPr bwMode="auto">
          <a:xfrm>
            <a:off x="478473" y="1891358"/>
            <a:ext cx="536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晶格的根本特性就是</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mn-cs"/>
              </a:rPr>
              <a:t>有限的</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平移对称性</a:t>
            </a:r>
          </a:p>
        </p:txBody>
      </p:sp>
      <p:grpSp>
        <p:nvGrpSpPr>
          <p:cNvPr id="532522" name="Group 42"/>
          <p:cNvGrpSpPr/>
          <p:nvPr/>
        </p:nvGrpSpPr>
        <p:grpSpPr bwMode="auto">
          <a:xfrm>
            <a:off x="4599310" y="2348557"/>
            <a:ext cx="4221162" cy="457200"/>
            <a:chOff x="2517" y="1661"/>
            <a:chExt cx="2659" cy="288"/>
          </a:xfrm>
        </p:grpSpPr>
        <p:sp>
          <p:nvSpPr>
            <p:cNvPr id="90156" name="AutoShape 40"/>
            <p:cNvSpPr>
              <a:spLocks noChangeArrowheads="1"/>
            </p:cNvSpPr>
            <p:nvPr/>
          </p:nvSpPr>
          <p:spPr bwMode="auto">
            <a:xfrm>
              <a:off x="2517" y="1706"/>
              <a:ext cx="454" cy="227"/>
            </a:xfrm>
            <a:prstGeom prst="rightArrow">
              <a:avLst>
                <a:gd name="adj1" fmla="val 50000"/>
                <a:gd name="adj2" fmla="val 50000"/>
              </a:avLst>
            </a:prstGeom>
            <a:gradFill rotWithShape="1">
              <a:gsLst>
                <a:gs pos="0">
                  <a:srgbClr val="6F8CC5"/>
                </a:gs>
                <a:gs pos="100000">
                  <a:srgbClr val="003399"/>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7" name="Text Box 41"/>
            <p:cNvSpPr txBox="1">
              <a:spLocks noChangeArrowheads="1"/>
            </p:cNvSpPr>
            <p:nvPr/>
          </p:nvSpPr>
          <p:spPr bwMode="auto">
            <a:xfrm>
              <a:off x="3140" y="1661"/>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mn-cs"/>
                </a:rPr>
                <a:t>旋转对称性也是有限的</a:t>
              </a:r>
            </a:p>
          </p:txBody>
        </p:sp>
      </p:grpSp>
      <p:sp>
        <p:nvSpPr>
          <p:cNvPr id="532523" name="Text Box 43"/>
          <p:cNvSpPr txBox="1">
            <a:spLocks noChangeArrowheads="1"/>
          </p:cNvSpPr>
          <p:nvPr/>
        </p:nvSpPr>
        <p:spPr bwMode="auto">
          <a:xfrm>
            <a:off x="1067109" y="5044606"/>
            <a:ext cx="59634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所以 </a:t>
            </a:r>
            <a:r>
              <a:rPr kumimoji="0" lang="en-US" altLang="zh-CN" sz="2400" b="1" i="1"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q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2</a:t>
            </a:r>
            <a:r>
              <a:rPr kumimoji="0" lang="en-US" altLang="zh-CN" sz="2400" b="1" i="0" u="none" strike="noStrike" kern="1200" cap="none" spc="0" normalizeH="0" baseline="0" noProof="0" dirty="0">
                <a:ln>
                  <a:noFill/>
                </a:ln>
                <a:solidFill>
                  <a:srgbClr val="000000"/>
                </a:solidFill>
                <a:effectLst/>
                <a:uLnTx/>
                <a:uFillTx/>
                <a:latin typeface="Symbol" panose="05050102010706020507" pitchFamily="18" charset="2"/>
                <a:ea typeface="微软雅黑" panose="020B0503020204020204" pitchFamily="34" charset="-122"/>
                <a:cs typeface="Times New Roman" panose="02020603050405020304" pitchFamily="18" charset="0"/>
              </a:rPr>
              <a:t>p</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只能是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60°, 90°, 120°, 180°</a:t>
            </a:r>
          </a:p>
        </p:txBody>
      </p:sp>
      <p:grpSp>
        <p:nvGrpSpPr>
          <p:cNvPr id="532529" name="Group 49"/>
          <p:cNvGrpSpPr/>
          <p:nvPr/>
        </p:nvGrpSpPr>
        <p:grpSpPr bwMode="auto">
          <a:xfrm>
            <a:off x="5224789" y="3046029"/>
            <a:ext cx="3540125" cy="1739900"/>
            <a:chOff x="3300" y="2053"/>
            <a:chExt cx="2230" cy="1096"/>
          </a:xfrm>
        </p:grpSpPr>
        <p:graphicFrame>
          <p:nvGraphicFramePr>
            <p:cNvPr id="90152" name="Object 5"/>
            <p:cNvGraphicFramePr>
              <a:graphicFrameLocks noChangeAspect="1"/>
            </p:cNvGraphicFramePr>
            <p:nvPr/>
          </p:nvGraphicFramePr>
          <p:xfrm>
            <a:off x="3314" y="2055"/>
            <a:ext cx="1174" cy="278"/>
          </p:xfrm>
          <a:graphic>
            <a:graphicData uri="http://schemas.openxmlformats.org/presentationml/2006/ole">
              <mc:AlternateContent xmlns:mc="http://schemas.openxmlformats.org/markup-compatibility/2006">
                <mc:Choice xmlns:v="urn:schemas-microsoft-com:vml" Requires="v">
                  <p:oleObj spid="_x0000_s185096" name="公式" r:id="rId4" imgW="748665" imgH="177800" progId="Equation.3">
                    <p:embed/>
                  </p:oleObj>
                </mc:Choice>
                <mc:Fallback>
                  <p:oleObj name="公式" r:id="rId4" imgW="748665" imgH="177800" progId="Equation.3">
                    <p:embed/>
                    <p:pic>
                      <p:nvPicPr>
                        <p:cNvPr id="9015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2055"/>
                          <a:ext cx="117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53" name="Object 5"/>
            <p:cNvGraphicFramePr>
              <a:graphicFrameLocks noChangeAspect="1"/>
            </p:cNvGraphicFramePr>
            <p:nvPr/>
          </p:nvGraphicFramePr>
          <p:xfrm>
            <a:off x="3315" y="2418"/>
            <a:ext cx="2087" cy="321"/>
          </p:xfrm>
          <a:graphic>
            <a:graphicData uri="http://schemas.openxmlformats.org/presentationml/2006/ole">
              <mc:AlternateContent xmlns:mc="http://schemas.openxmlformats.org/markup-compatibility/2006">
                <mc:Choice xmlns:v="urn:schemas-microsoft-com:vml" Requires="v">
                  <p:oleObj spid="_x0000_s185097" name="公式" r:id="rId6" imgW="1320165" imgH="203200" progId="Equation.3">
                    <p:embed/>
                  </p:oleObj>
                </mc:Choice>
                <mc:Fallback>
                  <p:oleObj name="公式" r:id="rId6" imgW="1320165" imgH="203200" progId="Equation.3">
                    <p:embed/>
                    <p:pic>
                      <p:nvPicPr>
                        <p:cNvPr id="9015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5" y="2418"/>
                          <a:ext cx="2087"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54" name="Object 5"/>
            <p:cNvGraphicFramePr>
              <a:graphicFrameLocks noChangeAspect="1"/>
            </p:cNvGraphicFramePr>
            <p:nvPr/>
          </p:nvGraphicFramePr>
          <p:xfrm>
            <a:off x="3300" y="2840"/>
            <a:ext cx="1518" cy="309"/>
          </p:xfrm>
          <a:graphic>
            <a:graphicData uri="http://schemas.openxmlformats.org/presentationml/2006/ole">
              <mc:AlternateContent xmlns:mc="http://schemas.openxmlformats.org/markup-compatibility/2006">
                <mc:Choice xmlns:v="urn:schemas-microsoft-com:vml" Requires="v">
                  <p:oleObj spid="_x0000_s185098" name="公式" r:id="rId8" imgW="875665" imgH="177800" progId="Equation.3">
                    <p:embed/>
                  </p:oleObj>
                </mc:Choice>
                <mc:Fallback>
                  <p:oleObj name="公式" r:id="rId8" imgW="875665" imgH="177800" progId="Equation.3">
                    <p:embed/>
                    <p:pic>
                      <p:nvPicPr>
                        <p:cNvPr id="9015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2840"/>
                          <a:ext cx="151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55" name="Text Box 44"/>
            <p:cNvSpPr txBox="1">
              <a:spLocks noChangeArrowheads="1"/>
            </p:cNvSpPr>
            <p:nvPr/>
          </p:nvSpPr>
          <p:spPr bwMode="auto">
            <a:xfrm>
              <a:off x="4513" y="2053"/>
              <a:ext cx="10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1"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 </a:t>
              </a:r>
              <a:r>
                <a:rPr kumimoji="0" lang="zh-CN" altLang="en-US"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是整数</a:t>
              </a:r>
              <a:r>
                <a:rPr kumimoji="0" lang="en-US" altLang="zh-CN" sz="2400" b="1" i="0" u="none" strike="noStrike" kern="1200" cap="none" spc="0" normalizeH="0" baseline="0" noProof="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532525" name="Text Box 45"/>
          <p:cNvSpPr txBox="1">
            <a:spLocks noChangeArrowheads="1"/>
          </p:cNvSpPr>
          <p:nvPr/>
        </p:nvSpPr>
        <p:spPr bwMode="auto">
          <a:xfrm>
            <a:off x="1979613" y="5516563"/>
            <a:ext cx="2873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p>
        </p:txBody>
      </p:sp>
      <p:grpSp>
        <p:nvGrpSpPr>
          <p:cNvPr id="532528" name="Group 48"/>
          <p:cNvGrpSpPr/>
          <p:nvPr/>
        </p:nvGrpSpPr>
        <p:grpSpPr bwMode="auto">
          <a:xfrm>
            <a:off x="4932363" y="5589588"/>
            <a:ext cx="2592387" cy="466725"/>
            <a:chOff x="3107" y="3612"/>
            <a:chExt cx="1633" cy="294"/>
          </a:xfrm>
        </p:grpSpPr>
        <p:sp>
          <p:nvSpPr>
            <p:cNvPr id="90150" name="Text Box 46"/>
            <p:cNvSpPr txBox="1">
              <a:spLocks noChangeArrowheads="1"/>
            </p:cNvSpPr>
            <p:nvPr/>
          </p:nvSpPr>
          <p:spPr bwMode="auto">
            <a:xfrm>
              <a:off x="3695" y="3612"/>
              <a:ext cx="1045" cy="294"/>
            </a:xfrm>
            <a:prstGeom prst="rect">
              <a:avLst/>
            </a:prstGeom>
            <a:noFill/>
            <a:ln w="9525">
              <a:solidFill>
                <a:srgbClr val="0033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 </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重旋转轴</a:t>
              </a:r>
            </a:p>
          </p:txBody>
        </p:sp>
        <p:sp>
          <p:nvSpPr>
            <p:cNvPr id="90151" name="AutoShape 47"/>
            <p:cNvSpPr>
              <a:spLocks noChangeArrowheads="1"/>
            </p:cNvSpPr>
            <p:nvPr/>
          </p:nvSpPr>
          <p:spPr bwMode="auto">
            <a:xfrm>
              <a:off x="3107" y="3657"/>
              <a:ext cx="499" cy="181"/>
            </a:xfrm>
            <a:prstGeom prst="leftArrow">
              <a:avLst>
                <a:gd name="adj1" fmla="val 50000"/>
                <a:gd name="adj2" fmla="val 68923"/>
              </a:avLst>
            </a:prstGeom>
            <a:gradFill rotWithShape="1">
              <a:gsLst>
                <a:gs pos="0">
                  <a:srgbClr val="003399"/>
                </a:gs>
                <a:gs pos="100000">
                  <a:srgbClr val="7591C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2530" name="Text Box 50"/>
          <p:cNvSpPr txBox="1">
            <a:spLocks noChangeArrowheads="1"/>
          </p:cNvSpPr>
          <p:nvPr/>
        </p:nvSpPr>
        <p:spPr bwMode="auto">
          <a:xfrm>
            <a:off x="2282825"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b="1" i="0"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532531" name="Text Box 51"/>
          <p:cNvSpPr txBox="1">
            <a:spLocks noChangeArrowheads="1"/>
          </p:cNvSpPr>
          <p:nvPr/>
        </p:nvSpPr>
        <p:spPr bwMode="auto">
          <a:xfrm>
            <a:off x="2859088"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b="1" i="0"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32532" name="Text Box 52"/>
          <p:cNvSpPr txBox="1">
            <a:spLocks noChangeArrowheads="1"/>
          </p:cNvSpPr>
          <p:nvPr/>
        </p:nvSpPr>
        <p:spPr bwMode="auto">
          <a:xfrm>
            <a:off x="3435350"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b="1" i="0"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32533" name="Text Box 53"/>
          <p:cNvSpPr txBox="1">
            <a:spLocks noChangeArrowheads="1"/>
          </p:cNvSpPr>
          <p:nvPr/>
        </p:nvSpPr>
        <p:spPr bwMode="auto">
          <a:xfrm>
            <a:off x="3967163"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b="1" i="0"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532534" name="Text Box 54"/>
          <p:cNvSpPr txBox="1">
            <a:spLocks noChangeArrowheads="1"/>
          </p:cNvSpPr>
          <p:nvPr/>
        </p:nvSpPr>
        <p:spPr bwMode="auto">
          <a:xfrm>
            <a:off x="4514850" y="5876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b="1" i="0" u="none" strike="noStrike" kern="1200" cap="none" spc="0" normalizeH="0" baseline="-25000" noProof="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p>
        </p:txBody>
      </p:sp>
      <p:grpSp>
        <p:nvGrpSpPr>
          <p:cNvPr id="532537" name="Group 57"/>
          <p:cNvGrpSpPr/>
          <p:nvPr/>
        </p:nvGrpSpPr>
        <p:grpSpPr bwMode="auto">
          <a:xfrm>
            <a:off x="2268538" y="6135302"/>
            <a:ext cx="4122737" cy="457200"/>
            <a:chOff x="1429" y="3838"/>
            <a:chExt cx="2597" cy="288"/>
          </a:xfrm>
        </p:grpSpPr>
        <p:sp>
          <p:nvSpPr>
            <p:cNvPr id="90148" name="Text Box 55"/>
            <p:cNvSpPr txBox="1">
              <a:spLocks noChangeArrowheads="1"/>
            </p:cNvSpPr>
            <p:nvPr/>
          </p:nvSpPr>
          <p:spPr bwMode="auto">
            <a:xfrm>
              <a:off x="3334" y="3838"/>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mn-cs"/>
                </a:rPr>
                <a:t>对称素</a:t>
              </a:r>
            </a:p>
          </p:txBody>
        </p:sp>
        <p:sp>
          <p:nvSpPr>
            <p:cNvPr id="90149" name="Line 56"/>
            <p:cNvSpPr>
              <a:spLocks noChangeShapeType="1"/>
            </p:cNvSpPr>
            <p:nvPr/>
          </p:nvSpPr>
          <p:spPr bwMode="auto">
            <a:xfrm>
              <a:off x="1429" y="3974"/>
              <a:ext cx="1859" cy="0"/>
            </a:xfrm>
            <a:prstGeom prst="line">
              <a:avLst/>
            </a:prstGeom>
            <a:noFill/>
            <a:ln w="76200">
              <a:solidFill>
                <a:srgbClr val="66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grpSp>
      <p:grpSp>
        <p:nvGrpSpPr>
          <p:cNvPr id="532508" name="Group 28"/>
          <p:cNvGrpSpPr/>
          <p:nvPr/>
        </p:nvGrpSpPr>
        <p:grpSpPr bwMode="auto">
          <a:xfrm>
            <a:off x="3503985" y="2780928"/>
            <a:ext cx="1147762" cy="1871663"/>
            <a:chOff x="2454" y="1661"/>
            <a:chExt cx="723" cy="1179"/>
          </a:xfrm>
        </p:grpSpPr>
        <p:sp>
          <p:nvSpPr>
            <p:cNvPr id="90144" name="Line 12"/>
            <p:cNvSpPr>
              <a:spLocks noChangeShapeType="1"/>
            </p:cNvSpPr>
            <p:nvPr/>
          </p:nvSpPr>
          <p:spPr bwMode="auto">
            <a:xfrm flipV="1">
              <a:off x="2454" y="1888"/>
              <a:ext cx="566" cy="952"/>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90145" name="Line 14"/>
            <p:cNvSpPr>
              <a:spLocks noChangeShapeType="1"/>
            </p:cNvSpPr>
            <p:nvPr/>
          </p:nvSpPr>
          <p:spPr bwMode="auto">
            <a:xfrm flipV="1">
              <a:off x="2460" y="1888"/>
              <a:ext cx="0" cy="95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497D"/>
                </a:solidFill>
                <a:effectLst/>
                <a:uLnTx/>
                <a:uFillTx/>
                <a:latin typeface="Arial" panose="020B0604020202020204" pitchFamily="34" charset="0"/>
                <a:ea typeface="楷体_GB2312" pitchFamily="49" charset="-122"/>
                <a:cs typeface="+mn-cs"/>
              </a:endParaRPr>
            </a:p>
          </p:txBody>
        </p:sp>
        <p:sp>
          <p:nvSpPr>
            <p:cNvPr id="90146" name="Text Box 20"/>
            <p:cNvSpPr txBox="1">
              <a:spLocks noChangeArrowheads="1"/>
            </p:cNvSpPr>
            <p:nvPr/>
          </p:nvSpPr>
          <p:spPr bwMode="auto">
            <a:xfrm>
              <a:off x="2925" y="1661"/>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90147" name="Oval 26"/>
            <p:cNvSpPr>
              <a:spLocks noChangeArrowheads="1"/>
            </p:cNvSpPr>
            <p:nvPr/>
          </p:nvSpPr>
          <p:spPr bwMode="auto">
            <a:xfrm>
              <a:off x="2925" y="1842"/>
              <a:ext cx="136" cy="136"/>
            </a:xfrm>
            <a:prstGeom prst="ellipse">
              <a:avLst/>
            </a:prstGeom>
            <a:solidFill>
              <a:schemeClr val="accent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 name="Rectangle 2"/>
          <p:cNvSpPr>
            <a:spLocks noRot="1" noChangeArrowheads="1"/>
          </p:cNvSpPr>
          <p:nvPr/>
        </p:nvSpPr>
        <p:spPr bwMode="auto">
          <a:xfrm>
            <a:off x="2731190" y="188913"/>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晶体的宏观对称性</a:t>
            </a:r>
          </a:p>
        </p:txBody>
      </p:sp>
      <p:sp>
        <p:nvSpPr>
          <p:cNvPr id="53"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54" name="Text Box 4"/>
          <p:cNvSpPr txBox="1">
            <a:spLocks noChangeArrowheads="1"/>
          </p:cNvSpPr>
          <p:nvPr/>
        </p:nvSpPr>
        <p:spPr bwMode="auto">
          <a:xfrm>
            <a:off x="467493" y="1196752"/>
            <a:ext cx="8205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点阵的基本对称变换只有</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平移、旋转、镜反射</a:t>
            </a:r>
          </a:p>
        </p:txBody>
      </p:sp>
      <p:sp>
        <p:nvSpPr>
          <p:cNvPr id="56" name="Text Box 50"/>
          <p:cNvSpPr txBox="1">
            <a:spLocks noChangeArrowheads="1"/>
          </p:cNvSpPr>
          <p:nvPr/>
        </p:nvSpPr>
        <p:spPr bwMode="auto">
          <a:xfrm>
            <a:off x="1142643" y="5060419"/>
            <a:ext cx="6519734" cy="49244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600" b="1" dirty="0">
                <a:solidFill>
                  <a:srgbClr val="663300"/>
                </a:solidFill>
                <a:latin typeface="Times New Roman" panose="02020603050405020304" pitchFamily="18" charset="0"/>
                <a:ea typeface="微软雅黑" panose="020B0503020204020204" pitchFamily="34" charset="-122"/>
              </a:rPr>
              <a:t>由对称素组成的对称操作群，一般称为点群</a:t>
            </a:r>
          </a:p>
        </p:txBody>
      </p:sp>
      <p:sp>
        <p:nvSpPr>
          <p:cNvPr id="55" name="页脚占位符 1">
            <a:extLst>
              <a:ext uri="{FF2B5EF4-FFF2-40B4-BE49-F238E27FC236}">
                <a16:creationId xmlns:a16="http://schemas.microsoft.com/office/drawing/2014/main" id="{D664564C-2911-4A5F-9B6C-74C6B99FFAAC}"/>
              </a:ext>
            </a:extLst>
          </p:cNvPr>
          <p:cNvSpPr>
            <a:spLocks noGrp="1"/>
          </p:cNvSpPr>
          <p:nvPr>
            <p:ph type="ftr" sz="quarter" idx="11"/>
          </p:nvPr>
        </p:nvSpPr>
        <p:spPr>
          <a:xfrm>
            <a:off x="3124200" y="6448251"/>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57" name="灯片编号占位符 2">
            <a:extLst>
              <a:ext uri="{FF2B5EF4-FFF2-40B4-BE49-F238E27FC236}">
                <a16:creationId xmlns:a16="http://schemas.microsoft.com/office/drawing/2014/main" id="{79328A27-4731-4C9A-857F-C5D3897C650E}"/>
              </a:ext>
            </a:extLst>
          </p:cNvPr>
          <p:cNvSpPr>
            <a:spLocks noGrp="1"/>
          </p:cNvSpPr>
          <p:nvPr>
            <p:ph type="sldNum" sz="quarter" idx="12"/>
          </p:nvPr>
        </p:nvSpPr>
        <p:spPr>
          <a:xfrm>
            <a:off x="6553200" y="6448251"/>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76720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13"/>
          <p:cNvSpPr txBox="1">
            <a:spLocks noChangeArrowheads="1"/>
          </p:cNvSpPr>
          <p:nvPr/>
        </p:nvSpPr>
        <p:spPr bwMode="auto">
          <a:xfrm>
            <a:off x="221060" y="1052736"/>
            <a:ext cx="8928992" cy="830997"/>
          </a:xfrm>
          <a:prstGeom prst="rect">
            <a:avLst/>
          </a:prstGeom>
          <a:noFill/>
          <a:ln>
            <a:noFill/>
          </a:ln>
          <a:effec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点群是一个群。群是含有一系列群元素的集合，其中定义了群元素之间的广义“乘法”运算，并且“乘法”是在群内“闭合”的</a:t>
            </a:r>
          </a:p>
        </p:txBody>
      </p:sp>
      <p:sp>
        <p:nvSpPr>
          <p:cNvPr id="535566" name="Text Box 14"/>
          <p:cNvSpPr txBox="1">
            <a:spLocks noChangeArrowheads="1"/>
          </p:cNvSpPr>
          <p:nvPr/>
        </p:nvSpPr>
        <p:spPr bwMode="auto">
          <a:xfrm>
            <a:off x="755650" y="1916832"/>
            <a:ext cx="8064500" cy="128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342900" marR="0" lvl="0" indent="-34290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点群是一种特殊的群，其定义为：</a:t>
            </a:r>
          </a:p>
          <a:p>
            <a:pPr marL="342900" marR="0" lvl="0" indent="-34290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点群元素是点阵的一个对称变换</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。其中“不动”对称 </a:t>
            </a:r>
          </a:p>
          <a:p>
            <a:pPr marL="342900" marR="0" lvl="0" indent="-34290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变换也是一个群元素，相当于普通乘法中的“</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35567" name="Text Box 15"/>
          <p:cNvSpPr txBox="1">
            <a:spLocks noChangeArrowheads="1"/>
          </p:cNvSpPr>
          <p:nvPr/>
        </p:nvSpPr>
        <p:spPr bwMode="auto">
          <a:xfrm>
            <a:off x="755650" y="3199427"/>
            <a:ext cx="7742238" cy="1751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）任何点群对称变换都至少要保持点阵中某一个格点  </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在变换前后是不动的。所以，只有旋转、反射对称</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操作或其组合才是点群的元素。                   </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（注意：没有平移！）</a:t>
            </a:r>
          </a:p>
        </p:txBody>
      </p:sp>
      <p:sp>
        <p:nvSpPr>
          <p:cNvPr id="535568" name="Text Box 16"/>
          <p:cNvSpPr txBox="1">
            <a:spLocks noChangeArrowheads="1"/>
          </p:cNvSpPr>
          <p:nvPr/>
        </p:nvSpPr>
        <p:spPr bwMode="auto">
          <a:xfrm>
            <a:off x="806450" y="4783752"/>
            <a:ext cx="8337550" cy="145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）点群中的“乘法”定义为对点阵的连续两次对称变换。</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连续两次对称变换必然等价于同一点群中的某个元素</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即某个对称变换</a:t>
            </a:r>
            <a:endParaRPr kumimoji="0" lang="zh-CN" altLang="en-US" sz="2400" b="0" i="0" u="none" strike="noStrike" kern="1200" cap="none" spc="0" normalizeH="0" baseline="0" noProof="0" dirty="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2"/>
          <p:cNvSpPr>
            <a:spLocks noRot="1" noChangeArrowheads="1"/>
          </p:cNvSpPr>
          <p:nvPr/>
        </p:nvSpPr>
        <p:spPr bwMode="auto">
          <a:xfrm>
            <a:off x="2731190" y="188913"/>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晶体的宏观对称性</a:t>
            </a:r>
          </a:p>
        </p:txBody>
      </p:sp>
      <p:sp>
        <p:nvSpPr>
          <p:cNvPr id="10"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1" name="页脚占位符 1">
            <a:extLst>
              <a:ext uri="{FF2B5EF4-FFF2-40B4-BE49-F238E27FC236}">
                <a16:creationId xmlns:a16="http://schemas.microsoft.com/office/drawing/2014/main" id="{F50D5B2A-B148-473D-ABA2-739B50A0BC09}"/>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262437E7-4651-4D4F-AB26-BA2E418B3D1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36363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5566"/>
                                        </p:tgtEl>
                                        <p:attrNameLst>
                                          <p:attrName>style.visibility</p:attrName>
                                        </p:attrNameLst>
                                      </p:cBhvr>
                                      <p:to>
                                        <p:strVal val="visible"/>
                                      </p:to>
                                    </p:set>
                                    <p:animEffect transition="in" filter="dissolve">
                                      <p:cBhvr>
                                        <p:cTn id="7" dur="500"/>
                                        <p:tgtEl>
                                          <p:spTgt spid="5355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5567"/>
                                        </p:tgtEl>
                                        <p:attrNameLst>
                                          <p:attrName>style.visibility</p:attrName>
                                        </p:attrNameLst>
                                      </p:cBhvr>
                                      <p:to>
                                        <p:strVal val="visible"/>
                                      </p:to>
                                    </p:set>
                                    <p:animEffect transition="in" filter="dissolve">
                                      <p:cBhvr>
                                        <p:cTn id="12" dur="500"/>
                                        <p:tgtEl>
                                          <p:spTgt spid="5355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5568"/>
                                        </p:tgtEl>
                                        <p:attrNameLst>
                                          <p:attrName>style.visibility</p:attrName>
                                        </p:attrNameLst>
                                      </p:cBhvr>
                                      <p:to>
                                        <p:strVal val="visible"/>
                                      </p:to>
                                    </p:set>
                                    <p:animEffect transition="in" filter="dissolve">
                                      <p:cBhvr>
                                        <p:cTn id="17" dur="500"/>
                                        <p:tgtEl>
                                          <p:spTgt spid="535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6" grpId="0"/>
      <p:bldP spid="535567" grpId="0"/>
      <p:bldP spid="53556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7523931" y="1340570"/>
            <a:ext cx="1152525" cy="57626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092" name="Text Box 4"/>
          <p:cNvSpPr txBox="1">
            <a:spLocks noChangeArrowheads="1"/>
          </p:cNvSpPr>
          <p:nvPr/>
        </p:nvSpPr>
        <p:spPr bwMode="auto">
          <a:xfrm>
            <a:off x="467493" y="1340570"/>
            <a:ext cx="8205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点阵的基本对称变换只有</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种：</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平移、旋转、镜反射</a:t>
            </a:r>
          </a:p>
        </p:txBody>
      </p:sp>
      <p:sp>
        <p:nvSpPr>
          <p:cNvPr id="89093" name="Text Box 5"/>
          <p:cNvSpPr txBox="1">
            <a:spLocks noChangeArrowheads="1"/>
          </p:cNvSpPr>
          <p:nvPr/>
        </p:nvSpPr>
        <p:spPr bwMode="auto">
          <a:xfrm>
            <a:off x="1643616" y="4612048"/>
            <a:ext cx="6340197" cy="94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将某个点阵以一个对称面为准进行反射操作，</a:t>
            </a:r>
          </a:p>
          <a:p>
            <a:pPr marL="0" marR="0" lvl="0" indent="0" algn="l"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而整个点阵还能保持不变</a:t>
            </a:r>
          </a:p>
        </p:txBody>
      </p:sp>
      <p:sp>
        <p:nvSpPr>
          <p:cNvPr id="89094" name="Text Box 6"/>
          <p:cNvSpPr txBox="1">
            <a:spLocks noChangeArrowheads="1"/>
          </p:cNvSpPr>
          <p:nvPr/>
        </p:nvSpPr>
        <p:spPr bwMode="auto">
          <a:xfrm>
            <a:off x="592441" y="4119254"/>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cs typeface="+mn-cs"/>
              </a:rPr>
              <a:t>镜反射对称性</a:t>
            </a:r>
          </a:p>
        </p:txBody>
      </p:sp>
      <p:sp>
        <p:nvSpPr>
          <p:cNvPr id="89095" name="Text Box 6"/>
          <p:cNvSpPr txBox="1">
            <a:spLocks noChangeArrowheads="1"/>
          </p:cNvSpPr>
          <p:nvPr/>
        </p:nvSpPr>
        <p:spPr bwMode="auto">
          <a:xfrm>
            <a:off x="608013" y="2133600"/>
            <a:ext cx="7921625" cy="182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反射对称是指一个物体具有通过一个平面的反射对称，即对平面一边的任一点，在平面的另一边的对应位置上有一个完全一样的点。换句话说，如果物体的一半是另一半的镜像，这个物体就是反射对称的。 </a:t>
            </a:r>
          </a:p>
        </p:txBody>
      </p:sp>
      <p:sp>
        <p:nvSpPr>
          <p:cNvPr id="10" name="Rectangle 2"/>
          <p:cNvSpPr>
            <a:spLocks noRot="1" noChangeArrowheads="1"/>
          </p:cNvSpPr>
          <p:nvPr/>
        </p:nvSpPr>
        <p:spPr bwMode="auto">
          <a:xfrm>
            <a:off x="2731190" y="188913"/>
            <a:ext cx="4248770"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晶体的宏观对称性</a:t>
            </a:r>
          </a:p>
        </p:txBody>
      </p:sp>
      <p:sp>
        <p:nvSpPr>
          <p:cNvPr id="11"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2" name="Text Box 8"/>
          <p:cNvSpPr txBox="1">
            <a:spLocks noChangeArrowheads="1"/>
          </p:cNvSpPr>
          <p:nvPr/>
        </p:nvSpPr>
        <p:spPr bwMode="auto">
          <a:xfrm>
            <a:off x="2195736" y="5588605"/>
            <a:ext cx="4451350" cy="519112"/>
          </a:xfrm>
          <a:prstGeom prst="rect">
            <a:avLst/>
          </a:prstGeom>
          <a:solidFill>
            <a:srgbClr val="FFFF00"/>
          </a:solidFill>
          <a:ln>
            <a:noFill/>
          </a:ln>
          <a:effec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663300"/>
                </a:solidFill>
                <a:latin typeface="Times New Roman" panose="02020603050405020304" pitchFamily="18" charset="0"/>
                <a:ea typeface="微软雅黑" panose="020B0503020204020204" pitchFamily="34" charset="-122"/>
              </a:rPr>
              <a:t>反射对称面就是某一个晶面</a:t>
            </a:r>
          </a:p>
        </p:txBody>
      </p:sp>
      <p:sp>
        <p:nvSpPr>
          <p:cNvPr id="13" name="页脚占位符 1">
            <a:extLst>
              <a:ext uri="{FF2B5EF4-FFF2-40B4-BE49-F238E27FC236}">
                <a16:creationId xmlns:a16="http://schemas.microsoft.com/office/drawing/2014/main" id="{3ED16041-B5CE-4779-988B-EF9559B70CAC}"/>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332F41C7-2EC8-470A-835A-7AF91265420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5694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5"/>
          <p:cNvSpPr txBox="1">
            <a:spLocks noChangeArrowheads="1"/>
          </p:cNvSpPr>
          <p:nvPr/>
        </p:nvSpPr>
        <p:spPr bwMode="auto">
          <a:xfrm>
            <a:off x="676720" y="2939911"/>
            <a:ext cx="8214855"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理想的完美晶体</a:t>
            </a:r>
            <a:r>
              <a:rPr lang="en-US" altLang="zh-CN"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无穷大的单晶体</a:t>
            </a:r>
          </a:p>
          <a:p>
            <a:pPr eaLnBrk="1" hangingPunct="1">
              <a:lnSpc>
                <a:spcPct val="120000"/>
              </a:lnSpc>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由于表面、晶体内部各种缺陷和原子热振动导致的原子排列对周期结构偏离，真实世界上没有完美的晶体</a:t>
            </a:r>
          </a:p>
        </p:txBody>
      </p:sp>
      <p:sp>
        <p:nvSpPr>
          <p:cNvPr id="378886" name="Text Box 6"/>
          <p:cNvSpPr txBox="1">
            <a:spLocks noChangeArrowheads="1"/>
          </p:cNvSpPr>
          <p:nvPr/>
        </p:nvSpPr>
        <p:spPr bwMode="auto">
          <a:xfrm>
            <a:off x="676720" y="4458752"/>
            <a:ext cx="7853432" cy="10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rgbClr val="006600"/>
                </a:solidFill>
                <a:latin typeface="Times New Roman" panose="02020603050405020304" pitchFamily="18" charset="0"/>
                <a:ea typeface="微软雅黑" panose="020B0503020204020204" pitchFamily="34" charset="-122"/>
              </a:rPr>
              <a:t>固体物理的假设：固体表面、缺陷以及原子振动对于</a:t>
            </a:r>
          </a:p>
          <a:p>
            <a:pPr eaLnBrk="1" hangingPunct="1">
              <a:lnSpc>
                <a:spcPct val="120000"/>
              </a:lnSpc>
            </a:pPr>
            <a:r>
              <a:rPr lang="zh-CN" altLang="en-US" sz="2600" b="1" dirty="0">
                <a:solidFill>
                  <a:srgbClr val="006600"/>
                </a:solidFill>
                <a:latin typeface="Times New Roman" panose="02020603050405020304" pitchFamily="18" charset="0"/>
                <a:ea typeface="微软雅黑" panose="020B0503020204020204" pitchFamily="34" charset="-122"/>
              </a:rPr>
              <a:t>具体研究的那种固体性质影响很小，可以忽略</a:t>
            </a:r>
            <a:endParaRPr lang="zh-CN" altLang="en-US" sz="2600" dirty="0">
              <a:solidFill>
                <a:srgbClr val="006600"/>
              </a:solidFill>
              <a:latin typeface="Times New Roman" panose="02020603050405020304" pitchFamily="18" charset="0"/>
              <a:ea typeface="微软雅黑" panose="020B0503020204020204" pitchFamily="34" charset="-122"/>
            </a:endParaRPr>
          </a:p>
        </p:txBody>
      </p:sp>
      <p:sp>
        <p:nvSpPr>
          <p:cNvPr id="2" name="TextBox 1"/>
          <p:cNvSpPr txBox="1">
            <a:spLocks noChangeArrowheads="1"/>
          </p:cNvSpPr>
          <p:nvPr/>
        </p:nvSpPr>
        <p:spPr bwMode="auto">
          <a:xfrm>
            <a:off x="2987824" y="5590278"/>
            <a:ext cx="3416320" cy="523220"/>
          </a:xfrm>
          <a:prstGeom prst="rect">
            <a:avLst/>
          </a:prstGeom>
          <a:solidFill>
            <a:srgbClr val="FFFF00"/>
          </a:solidFill>
          <a:ln>
            <a:noFill/>
          </a:ln>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latin typeface="Times New Roman" panose="02020603050405020304" pitchFamily="18" charset="0"/>
                <a:ea typeface="微软雅黑" panose="020B0503020204020204" pitchFamily="34" charset="-122"/>
              </a:rPr>
              <a:t>什么时候不能忽略？</a:t>
            </a:r>
          </a:p>
        </p:txBody>
      </p:sp>
      <p:sp>
        <p:nvSpPr>
          <p:cNvPr id="10" name="Text Box 7"/>
          <p:cNvSpPr txBox="1">
            <a:spLocks noChangeArrowheads="1"/>
          </p:cNvSpPr>
          <p:nvPr/>
        </p:nvSpPr>
        <p:spPr bwMode="auto">
          <a:xfrm>
            <a:off x="1619672" y="1237048"/>
            <a:ext cx="6288901" cy="53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800" b="1" dirty="0">
                <a:solidFill>
                  <a:srgbClr val="C00000"/>
                </a:solidFill>
                <a:latin typeface="Times New Roman" panose="02020603050405020304" pitchFamily="18" charset="0"/>
                <a:ea typeface="微软雅黑" panose="020B0503020204020204" pitchFamily="34" charset="-122"/>
              </a:rPr>
              <a:t>晶体是原子结构具有空间周期性的固体</a:t>
            </a:r>
          </a:p>
        </p:txBody>
      </p:sp>
      <p:sp>
        <p:nvSpPr>
          <p:cNvPr id="12" name="Rectangle 2"/>
          <p:cNvSpPr txBox="1">
            <a:spLocks noRot="1" noChangeArrowheads="1"/>
          </p:cNvSpPr>
          <p:nvPr/>
        </p:nvSpPr>
        <p:spPr bwMode="auto">
          <a:xfrm>
            <a:off x="1066800" y="118393"/>
            <a:ext cx="7010400" cy="122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晶体的基本特征</a:t>
            </a:r>
          </a:p>
        </p:txBody>
      </p:sp>
      <p:sp>
        <p:nvSpPr>
          <p:cNvPr id="13"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4" name="Text Box 8"/>
          <p:cNvSpPr txBox="1">
            <a:spLocks noChangeArrowheads="1"/>
          </p:cNvSpPr>
          <p:nvPr/>
        </p:nvSpPr>
        <p:spPr bwMode="auto">
          <a:xfrm>
            <a:off x="971600" y="1807416"/>
            <a:ext cx="7760458" cy="10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可以是单晶体（</a:t>
            </a:r>
            <a:r>
              <a:rPr lang="en-US" altLang="zh-CN"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single crystal</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20000"/>
              </a:lnSpc>
            </a:pP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也可以是由很多单晶粒组成的多晶体（</a:t>
            </a:r>
            <a:r>
              <a:rPr lang="en-US" altLang="zh-CN" sz="2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polycrystal</a:t>
            </a:r>
            <a:r>
              <a:rPr lang="zh-CN" altLang="en-US" sz="2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1" name="页脚占位符 1">
            <a:extLst>
              <a:ext uri="{FF2B5EF4-FFF2-40B4-BE49-F238E27FC236}">
                <a16:creationId xmlns:a16="http://schemas.microsoft.com/office/drawing/2014/main" id="{B1B68448-0F10-4C20-953F-808B0578FE3B}"/>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5DB220A8-E902-4A3E-AC04-C2C527606AD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886"/>
                                        </p:tgtEl>
                                        <p:attrNameLst>
                                          <p:attrName>style.visibility</p:attrName>
                                        </p:attrNameLst>
                                      </p:cBhvr>
                                      <p:to>
                                        <p:strVal val="visible"/>
                                      </p:to>
                                    </p:set>
                                    <p:anim calcmode="lin" valueType="num">
                                      <p:cBhvr additive="base">
                                        <p:cTn id="7" dur="500" fill="hold"/>
                                        <p:tgtEl>
                                          <p:spTgt spid="378886"/>
                                        </p:tgtEl>
                                        <p:attrNameLst>
                                          <p:attrName>ppt_x</p:attrName>
                                        </p:attrNameLst>
                                      </p:cBhvr>
                                      <p:tavLst>
                                        <p:tav tm="0">
                                          <p:val>
                                            <p:strVal val="#ppt_x"/>
                                          </p:val>
                                        </p:tav>
                                        <p:tav tm="100000">
                                          <p:val>
                                            <p:strVal val="#ppt_x"/>
                                          </p:val>
                                        </p:tav>
                                      </p:tavLst>
                                    </p:anim>
                                    <p:anim calcmode="lin" valueType="num">
                                      <p:cBhvr additive="base">
                                        <p:cTn id="8" dur="500" fill="hold"/>
                                        <p:tgtEl>
                                          <p:spTgt spid="3788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6" grpId="0"/>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7"/>
          <p:cNvSpPr txBox="1">
            <a:spLocks noChangeArrowheads="1"/>
          </p:cNvSpPr>
          <p:nvPr/>
        </p:nvSpPr>
        <p:spPr bwMode="auto">
          <a:xfrm>
            <a:off x="517525" y="1027640"/>
            <a:ext cx="8108950" cy="1187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由于对称素有限，且组合时受到的严格限制，只能组成</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不相同的点群。即晶体的宏观对称性只有</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个不同类型，</a:t>
            </a:r>
          </a:p>
          <a:p>
            <a:pPr eaLnBrk="1" hangingPunct="1"/>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分别由</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个点群来概括</a:t>
            </a:r>
          </a:p>
        </p:txBody>
      </p:sp>
      <p:sp>
        <p:nvSpPr>
          <p:cNvPr id="94212" name="Text Box 8"/>
          <p:cNvSpPr txBox="1">
            <a:spLocks noChangeArrowheads="1"/>
          </p:cNvSpPr>
          <p:nvPr/>
        </p:nvSpPr>
        <p:spPr bwMode="auto">
          <a:xfrm>
            <a:off x="683568" y="2276872"/>
            <a:ext cx="8352928"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spcBef>
                <a:spcPts val="600"/>
              </a:spcBef>
            </a:pP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只包含一个</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重旋转轴的点群称为回转群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群加上中心反演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群加上反映面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nh</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群加上与</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重轴垂直的反映面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nv</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个含</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重轴的反映面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只包含旋转反演轴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包含一个</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重旋转轴和</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个与之垂直的二重轴的点群称为双面群</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nh</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群加上与</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重轴垂直的反映面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nd</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群加上通过</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重轴及两根二重轴角平分线的反映面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ts val="600"/>
              </a:spcBef>
            </a:pP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b="1" i="1" baseline="-25000"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b="1" i="1" baseline="-25000" dirty="0" err="1">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T </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各有</a:t>
            </a:r>
            <a:r>
              <a:rPr lang="en-US" altLang="zh-CN" sz="20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cxnSp>
        <p:nvCxnSpPr>
          <p:cNvPr id="6" name="直接连接符 5"/>
          <p:cNvCxnSpPr/>
          <p:nvPr/>
        </p:nvCxnSpPr>
        <p:spPr bwMode="auto">
          <a:xfrm>
            <a:off x="683319" y="3033985"/>
            <a:ext cx="3384376"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p:cNvSpPr>
            <a:spLocks noRot="1" noChangeArrowheads="1"/>
          </p:cNvSpPr>
          <p:nvPr/>
        </p:nvSpPr>
        <p:spPr bwMode="auto">
          <a:xfrm>
            <a:off x="1763688" y="206680"/>
            <a:ext cx="6017523"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晶体的宏观对称性</a:t>
            </a: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a:t>
            </a: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点群</a:t>
            </a:r>
          </a:p>
        </p:txBody>
      </p:sp>
      <p:sp>
        <p:nvSpPr>
          <p:cNvPr id="10"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8" name="页脚占位符 1">
            <a:extLst>
              <a:ext uri="{FF2B5EF4-FFF2-40B4-BE49-F238E27FC236}">
                <a16:creationId xmlns:a16="http://schemas.microsoft.com/office/drawing/2014/main" id="{0C3E38AA-00BD-4694-9F93-E785F8420739}"/>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1" name="灯片编号占位符 2">
            <a:extLst>
              <a:ext uri="{FF2B5EF4-FFF2-40B4-BE49-F238E27FC236}">
                <a16:creationId xmlns:a16="http://schemas.microsoft.com/office/drawing/2014/main" id="{BA348B61-4672-47A7-B304-9DCF4DA2856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3528" y="5484470"/>
            <a:ext cx="3871316" cy="892552"/>
          </a:xfrm>
          <a:prstGeom prst="rect">
            <a:avLst/>
          </a:prstGeom>
          <a:noFill/>
        </p:spPr>
        <p:txBody>
          <a:bodyPr wrap="none" rtlCol="0">
            <a:spAutoFit/>
          </a:bodyPr>
          <a:lstStyle/>
          <a:p>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二重旋转对称 </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600" b="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a:t>
            </a:r>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a:t>
            </a:r>
          </a:p>
          <a:p>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中心反演</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600" b="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600" b="1" i="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600" b="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26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1776412" y="980728"/>
            <a:ext cx="5591175" cy="4391025"/>
            <a:chOff x="1776412" y="980728"/>
            <a:chExt cx="5591175" cy="4391025"/>
          </a:xfrm>
        </p:grpSpPr>
        <p:pic>
          <p:nvPicPr>
            <p:cNvPr id="4" name="图片 3"/>
            <p:cNvPicPr>
              <a:picLocks noChangeAspect="1"/>
            </p:cNvPicPr>
            <p:nvPr/>
          </p:nvPicPr>
          <p:blipFill>
            <a:blip r:embed="rId3"/>
            <a:stretch>
              <a:fillRect/>
            </a:stretch>
          </p:blipFill>
          <p:spPr>
            <a:xfrm>
              <a:off x="1776412" y="980728"/>
              <a:ext cx="5591175" cy="4391025"/>
            </a:xfrm>
            <a:prstGeom prst="rect">
              <a:avLst/>
            </a:prstGeom>
          </p:spPr>
        </p:pic>
        <p:cxnSp>
          <p:nvCxnSpPr>
            <p:cNvPr id="10" name="直接连接符 9"/>
            <p:cNvCxnSpPr/>
            <p:nvPr/>
          </p:nvCxnSpPr>
          <p:spPr>
            <a:xfrm flipH="1">
              <a:off x="4716018" y="2240137"/>
              <a:ext cx="1080118" cy="1152128"/>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491880" y="4063211"/>
              <a:ext cx="720083" cy="769214"/>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3347864" y="4832425"/>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2852588" y="4673600"/>
              <a:ext cx="389850" cy="461665"/>
            </a:xfrm>
            <a:prstGeom prst="rect">
              <a:avLst/>
            </a:prstGeom>
            <a:noFill/>
          </p:spPr>
          <p:txBody>
            <a:bodyPr wrap="none" rtlCol="0">
              <a:spAutoFit/>
            </a:bodyPr>
            <a:lstStyle/>
            <a:p>
              <a:r>
                <a:rPr lang="en-US" altLang="zh-CN" sz="2400" b="1" i="1" dirty="0">
                  <a:solidFill>
                    <a:srgbClr val="1F497D"/>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sp>
        <p:nvSpPr>
          <p:cNvPr id="9" name="矩形 8"/>
          <p:cNvSpPr/>
          <p:nvPr/>
        </p:nvSpPr>
        <p:spPr>
          <a:xfrm>
            <a:off x="179512" y="260648"/>
            <a:ext cx="8856984" cy="523220"/>
          </a:xfrm>
          <a:prstGeom prst="rect">
            <a:avLst/>
          </a:prstGeom>
        </p:spPr>
        <p:txBody>
          <a:bodyPr wrap="square">
            <a:spAutoFit/>
          </a:bodyPr>
          <a:lstStyle/>
          <a:p>
            <a:pPr algn="just" eaLnBrk="1" hangingPunct="1">
              <a:spcAft>
                <a:spcPts val="0"/>
              </a:spcAft>
            </a:pPr>
            <a:r>
              <a:rPr lang="zh-CN" altLang="zh-CN" sz="28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什么是中心反演？和</a:t>
            </a:r>
            <a:r>
              <a:rPr lang="en-US" altLang="zh-CN" sz="2800" b="1" i="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800" b="1" kern="10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dirty="0">
                <a:solidFill>
                  <a:srgbClr val="1F497D"/>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重选转对称）</a:t>
            </a:r>
            <a:r>
              <a:rPr lang="zh-CN" altLang="zh-CN" sz="28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有什么区别？</a:t>
            </a:r>
          </a:p>
        </p:txBody>
      </p:sp>
      <p:sp>
        <p:nvSpPr>
          <p:cNvPr id="11" name="页脚占位符 1">
            <a:extLst>
              <a:ext uri="{FF2B5EF4-FFF2-40B4-BE49-F238E27FC236}">
                <a16:creationId xmlns:a16="http://schemas.microsoft.com/office/drawing/2014/main" id="{D7EB4482-DA08-4CA2-9546-DC683363C61B}"/>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3" name="灯片编号占位符 2">
            <a:extLst>
              <a:ext uri="{FF2B5EF4-FFF2-40B4-BE49-F238E27FC236}">
                <a16:creationId xmlns:a16="http://schemas.microsoft.com/office/drawing/2014/main" id="{512EB543-EE5F-4EDA-9718-C4DE19FF21A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7"/>
          <p:cNvSpPr txBox="1">
            <a:spLocks noChangeArrowheads="1"/>
          </p:cNvSpPr>
          <p:nvPr/>
        </p:nvSpPr>
        <p:spPr bwMode="auto">
          <a:xfrm>
            <a:off x="517525" y="1027640"/>
            <a:ext cx="8108950" cy="1187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由于对称素有限，且组合时受到的严格限制，只能组成</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不相同的点群。即晶体的宏观对称性只有</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个不同类型，</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分别由</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个点群来概括</a:t>
            </a:r>
          </a:p>
        </p:txBody>
      </p:sp>
      <p:sp>
        <p:nvSpPr>
          <p:cNvPr id="94212" name="Text Box 8"/>
          <p:cNvSpPr txBox="1">
            <a:spLocks noChangeArrowheads="1"/>
          </p:cNvSpPr>
          <p:nvPr/>
        </p:nvSpPr>
        <p:spPr bwMode="auto">
          <a:xfrm>
            <a:off x="683568" y="2276872"/>
            <a:ext cx="8352928"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只包含一个</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重旋转轴的点群称为回转群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群加上中心反演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群加上反映面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0"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群加上与</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重轴垂直的反映面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nv</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个含</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重轴的反映面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只包含旋转反演轴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包含一个</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重旋转轴和</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个与之垂直的二重轴的点群称为双面群</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nh</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群加上与</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重轴垂直的反映面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nd</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群加上通过</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重轴及两根二重轴角平分线的反映面 </a:t>
            </a:r>
            <a:r>
              <a:rPr kumimoji="0" lang="en-US" altLang="zh-CN"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r>
              <a:rPr kumimoji="0" lang="en-US" altLang="zh-CN" sz="20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r>
              <a:rPr kumimoji="0" lang="en-US" altLang="zh-CN" sz="2000" b="1" i="1" u="none" strike="noStrike" kern="1200" cap="none" spc="0" normalizeH="0" baseline="-25000" noProof="0" dirty="0" err="1">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0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r>
              <a:rPr kumimoji="0" lang="en-US" altLang="zh-CN" sz="2000" b="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b="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各有</a:t>
            </a:r>
            <a:r>
              <a:rPr kumimoji="0" lang="en-US" altLang="zh-CN" sz="2000" b="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9" name="Rectangle 2"/>
          <p:cNvSpPr>
            <a:spLocks noRot="1" noChangeArrowheads="1"/>
          </p:cNvSpPr>
          <p:nvPr/>
        </p:nvSpPr>
        <p:spPr bwMode="auto">
          <a:xfrm>
            <a:off x="1763688" y="206680"/>
            <a:ext cx="6017523" cy="8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晶体的宏观对称性</a:t>
            </a:r>
            <a:r>
              <a:rPr kumimoji="0" lang="en-US" altLang="zh-CN"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a:t>
            </a: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点群</a:t>
            </a:r>
          </a:p>
        </p:txBody>
      </p:sp>
      <p:sp>
        <p:nvSpPr>
          <p:cNvPr id="10" name="Rectangle 37"/>
          <p:cNvSpPr>
            <a:spLocks noChangeArrowheads="1"/>
          </p:cNvSpPr>
          <p:nvPr/>
        </p:nvSpPr>
        <p:spPr bwMode="auto">
          <a:xfrm flipV="1">
            <a:off x="106363" y="908720"/>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cxnSp>
        <p:nvCxnSpPr>
          <p:cNvPr id="8" name="直接连接符 7"/>
          <p:cNvCxnSpPr/>
          <p:nvPr/>
        </p:nvCxnSpPr>
        <p:spPr bwMode="auto">
          <a:xfrm>
            <a:off x="755576" y="3429000"/>
            <a:ext cx="3384376"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755576" y="4581128"/>
            <a:ext cx="3384376"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页脚占位符 1">
            <a:extLst>
              <a:ext uri="{FF2B5EF4-FFF2-40B4-BE49-F238E27FC236}">
                <a16:creationId xmlns:a16="http://schemas.microsoft.com/office/drawing/2014/main" id="{8F8F1774-015C-473D-B8BC-AE43A8B1018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3" name="灯片编号占位符 2">
            <a:extLst>
              <a:ext uri="{FF2B5EF4-FFF2-40B4-BE49-F238E27FC236}">
                <a16:creationId xmlns:a16="http://schemas.microsoft.com/office/drawing/2014/main" id="{916FBC43-1E4C-4C90-8B54-60B098535CA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cxnSp>
        <p:nvCxnSpPr>
          <p:cNvPr id="14" name="直接连接符 13">
            <a:extLst>
              <a:ext uri="{FF2B5EF4-FFF2-40B4-BE49-F238E27FC236}">
                <a16:creationId xmlns:a16="http://schemas.microsoft.com/office/drawing/2014/main" id="{292AFE05-11FC-4A72-8BE9-09E71D38F941}"/>
              </a:ext>
            </a:extLst>
          </p:cNvPr>
          <p:cNvCxnSpPr/>
          <p:nvPr/>
        </p:nvCxnSpPr>
        <p:spPr bwMode="auto">
          <a:xfrm>
            <a:off x="755576" y="3068960"/>
            <a:ext cx="3384376"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148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55576" y="1412776"/>
            <a:ext cx="5591175" cy="4391025"/>
          </a:xfrm>
          <a:prstGeom prst="rect">
            <a:avLst/>
          </a:prstGeom>
        </p:spPr>
      </p:pic>
      <p:sp>
        <p:nvSpPr>
          <p:cNvPr id="7" name="文本框 6"/>
          <p:cNvSpPr txBox="1"/>
          <p:nvPr/>
        </p:nvSpPr>
        <p:spPr>
          <a:xfrm>
            <a:off x="254052" y="366807"/>
            <a:ext cx="7832090" cy="829945"/>
          </a:xfrm>
          <a:prstGeom prst="rect">
            <a:avLst/>
          </a:prstGeom>
          <a:noFill/>
        </p:spPr>
        <p:txBody>
          <a:bodyPr wrap="none" rtlCol="0">
            <a:spAutoFit/>
          </a:bodyPr>
          <a:lstStyle/>
          <a:p>
            <a:r>
              <a:rPr lang="zh-CN" altLang="en-US"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i="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i="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A-B</a:t>
            </a:r>
          </a:p>
          <a:p>
            <a:r>
              <a:rPr lang="zh-CN" altLang="en-US"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i="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i="1" baseline="-25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A-A’-A’’</a:t>
            </a:r>
            <a:r>
              <a:rPr lang="zh-CN" altLang="en-US" sz="2400" b="1" i="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（二重旋转反演操作</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反映面操作）</a:t>
            </a:r>
            <a:endPar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 name="直接连接符 9"/>
          <p:cNvCxnSpPr/>
          <p:nvPr/>
        </p:nvCxnSpPr>
        <p:spPr>
          <a:xfrm flipH="1">
            <a:off x="3695182" y="2672185"/>
            <a:ext cx="1080118" cy="1152128"/>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471044" y="4495259"/>
            <a:ext cx="720083" cy="769214"/>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327028" y="5264473"/>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1831752" y="5105648"/>
            <a:ext cx="389850" cy="461665"/>
          </a:xfrm>
          <a:prstGeom prst="rect">
            <a:avLst/>
          </a:prstGeom>
          <a:noFill/>
        </p:spPr>
        <p:txBody>
          <a:bodyPr wrap="none" rtlCol="0">
            <a:spAutoFit/>
          </a:bodyPr>
          <a:lstStyle/>
          <a:p>
            <a:r>
              <a:rPr lang="en-US" altLang="zh-CN" sz="2400" b="1" i="1" dirty="0">
                <a:solidFill>
                  <a:srgbClr val="1F497D"/>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2" name="矩形 1"/>
          <p:cNvSpPr/>
          <p:nvPr/>
        </p:nvSpPr>
        <p:spPr>
          <a:xfrm>
            <a:off x="6948264" y="1484784"/>
            <a:ext cx="1668399" cy="523220"/>
          </a:xfrm>
          <a:prstGeom prst="rect">
            <a:avLst/>
          </a:prstGeom>
        </p:spPr>
        <p:txBody>
          <a:bodyPr wrap="square">
            <a:spAutoFit/>
          </a:bodyPr>
          <a:lstStyle/>
          <a:p>
            <a:pPr eaLnBrk="1" hangingPunct="1"/>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8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a:t>
            </a:r>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C</a:t>
            </a:r>
            <a:r>
              <a:rPr lang="en-US" altLang="zh-CN" sz="2800" b="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h</a:t>
            </a:r>
            <a:endParaRPr lang="zh-CN" altLang="en-US" sz="28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页脚占位符 1">
            <a:extLst>
              <a:ext uri="{FF2B5EF4-FFF2-40B4-BE49-F238E27FC236}">
                <a16:creationId xmlns:a16="http://schemas.microsoft.com/office/drawing/2014/main" id="{9D0D0C6E-8B04-4082-BA48-56C42C6AE9A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3" name="灯片编号占位符 2">
            <a:extLst>
              <a:ext uri="{FF2B5EF4-FFF2-40B4-BE49-F238E27FC236}">
                <a16:creationId xmlns:a16="http://schemas.microsoft.com/office/drawing/2014/main" id="{D27174B5-A791-42EB-B02C-242F7ABA0CA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1260" y="1665522"/>
            <a:ext cx="6120680" cy="398780"/>
          </a:xfrm>
          <a:prstGeom prst="rect">
            <a:avLst/>
          </a:prstGeom>
        </p:spPr>
        <p:txBody>
          <a:bodyPr wrap="square">
            <a:spAutoFit/>
          </a:bodyPr>
          <a:lstStyle/>
          <a:p>
            <a:pPr marL="0" marR="0" lvl="0" indent="279400" algn="just" defTabSz="914400" rtl="0" eaLnBrk="0" fontAlgn="base" latinLnBrk="0" hangingPunct="0">
              <a:lnSpc>
                <a:spcPts val="2400"/>
              </a:lnSpc>
              <a:spcBef>
                <a:spcPts val="360"/>
              </a:spcBef>
              <a:spcAft>
                <a:spcPts val="0"/>
              </a:spcAft>
              <a:buClrTx/>
              <a:buSzTx/>
              <a:buFontTx/>
              <a:buNone/>
              <a:tabLst/>
              <a:defRPr/>
            </a:pPr>
            <a:r>
              <a:rPr kumimoji="0" lang="zh-CN" altLang="zh-CN" sz="2600" b="1" i="0" u="none" strike="noStrike" kern="1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晶格分为简单晶格和复式晶格两类</a:t>
            </a:r>
          </a:p>
        </p:txBody>
      </p:sp>
      <p:sp>
        <p:nvSpPr>
          <p:cNvPr id="3" name="Rectangle 2"/>
          <p:cNvSpPr txBox="1">
            <a:spLocks noRot="1" noChangeArrowheads="1"/>
          </p:cNvSpPr>
          <p:nvPr/>
        </p:nvSpPr>
        <p:spPr bwMode="auto">
          <a:xfrm>
            <a:off x="1331640" y="67522"/>
            <a:ext cx="9672736" cy="152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简单晶格——布拉菲格子（点阵）</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复式晶格——非布拉菲格子（点阵）</a:t>
            </a:r>
          </a:p>
        </p:txBody>
      </p:sp>
      <p:sp>
        <p:nvSpPr>
          <p:cNvPr id="5" name="Text Box 9"/>
          <p:cNvSpPr txBox="1">
            <a:spLocks noChangeArrowheads="1"/>
          </p:cNvSpPr>
          <p:nvPr/>
        </p:nvSpPr>
        <p:spPr bwMode="auto">
          <a:xfrm>
            <a:off x="299980" y="2060848"/>
            <a:ext cx="15183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简单晶格</a:t>
            </a:r>
          </a:p>
        </p:txBody>
      </p:sp>
      <p:sp>
        <p:nvSpPr>
          <p:cNvPr id="12" name="Rectangle 37"/>
          <p:cNvSpPr>
            <a:spLocks noChangeArrowheads="1"/>
          </p:cNvSpPr>
          <p:nvPr/>
        </p:nvSpPr>
        <p:spPr bwMode="auto">
          <a:xfrm flipV="1">
            <a:off x="107504" y="1448097"/>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矩形 12"/>
          <p:cNvSpPr/>
          <p:nvPr/>
        </p:nvSpPr>
        <p:spPr>
          <a:xfrm>
            <a:off x="424857" y="2558799"/>
            <a:ext cx="8567884" cy="1785104"/>
          </a:xfrm>
          <a:prstGeom prst="rect">
            <a:avLst/>
          </a:prstGeom>
          <a:solidFill>
            <a:srgbClr val="FFFF00"/>
          </a:solidFill>
        </p:spPr>
        <p:txBody>
          <a:bodyPr wrap="square">
            <a:spAutoFit/>
          </a:bodyPr>
          <a:lstStyle/>
          <a:p>
            <a:pPr marL="0" marR="0" lvl="0" indent="0" algn="just" defTabSz="914400" rtl="0" eaLnBrk="0" fontAlgn="base" latinLnBrk="0" hangingPunct="0">
              <a:lnSpc>
                <a:spcPts val="3300"/>
              </a:lnSpc>
              <a:spcBef>
                <a:spcPts val="360"/>
              </a:spcBef>
              <a:spcAft>
                <a:spcPts val="0"/>
              </a:spcAft>
              <a:buClrTx/>
              <a:buSzTx/>
              <a:buFontTx/>
              <a:buNone/>
              <a:tabLst/>
              <a:defRPr/>
            </a:pP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一个理想晶体是由基元这种结构单元在空间无限重复而构成，可以理解成在布拉菲点阵中的每个格点安置上基元构成的。</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布拉菲</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格子（点阵）是纯粹数学抽象的几何图形，</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可以证明</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只可能有十四种布拉菲格子</a:t>
            </a:r>
          </a:p>
        </p:txBody>
      </p:sp>
      <p:grpSp>
        <p:nvGrpSpPr>
          <p:cNvPr id="19" name="组合 18"/>
          <p:cNvGrpSpPr/>
          <p:nvPr/>
        </p:nvGrpSpPr>
        <p:grpSpPr>
          <a:xfrm>
            <a:off x="143508" y="4437112"/>
            <a:ext cx="8856984" cy="1943100"/>
            <a:chOff x="468313" y="4652963"/>
            <a:chExt cx="8064500" cy="1943100"/>
          </a:xfrm>
        </p:grpSpPr>
        <p:sp>
          <p:nvSpPr>
            <p:cNvPr id="20" name="Rectangle 6"/>
            <p:cNvSpPr>
              <a:spLocks noChangeArrowheads="1"/>
            </p:cNvSpPr>
            <p:nvPr/>
          </p:nvSpPr>
          <p:spPr bwMode="auto">
            <a:xfrm>
              <a:off x="611188" y="4652963"/>
              <a:ext cx="7921625" cy="17668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r>
                <a:rPr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法国晶体学家布拉菲（</a:t>
              </a:r>
              <a:r>
                <a:rPr lang="en-US" altLang="zh-CN" sz="2200" b="1" dirty="0" err="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A.Bravais</a:t>
              </a:r>
              <a:r>
                <a:rPr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1850</a:t>
              </a:r>
              <a:r>
                <a:rPr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年用数学群论的方法推导出空间点阵只能有十四种</a:t>
              </a:r>
              <a:r>
                <a:rPr lang="en-US" altLang="zh-CN"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简单三斜、简单单斜、底心单斜、简单正交、底心正交、体心正交、面心正交、简单六方、简单菱方、简单四方、体心四方、简单立方、体心立方、面心立方。根据其对称特点，它们分别属于七个晶系</a:t>
              </a:r>
            </a:p>
          </p:txBody>
        </p:sp>
        <p:sp>
          <p:nvSpPr>
            <p:cNvPr id="21" name="Rectangle 7"/>
            <p:cNvSpPr>
              <a:spLocks noChangeArrowheads="1"/>
            </p:cNvSpPr>
            <p:nvPr/>
          </p:nvSpPr>
          <p:spPr bwMode="auto">
            <a:xfrm>
              <a:off x="468313" y="4652963"/>
              <a:ext cx="8064500" cy="1943100"/>
            </a:xfrm>
            <a:prstGeom prst="rect">
              <a:avLst/>
            </a:prstGeom>
            <a:noFill/>
            <a:ln w="76200">
              <a:solidFill>
                <a:srgbClr val="66FF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页脚占位符 1">
            <a:extLst>
              <a:ext uri="{FF2B5EF4-FFF2-40B4-BE49-F238E27FC236}">
                <a16:creationId xmlns:a16="http://schemas.microsoft.com/office/drawing/2014/main" id="{70FA8D8E-0639-43B1-8A80-19D366FD7A0E}"/>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8014D1D7-A223-4E78-AAA9-18CFA9CB3A86}"/>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4548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63" y="252413"/>
            <a:ext cx="8270875" cy="6156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3" name="Text Box 3"/>
          <p:cNvSpPr txBox="1">
            <a:spLocks noChangeArrowheads="1"/>
          </p:cNvSpPr>
          <p:nvPr/>
        </p:nvSpPr>
        <p:spPr bwMode="auto">
          <a:xfrm>
            <a:off x="7421563" y="1085850"/>
            <a:ext cx="995680" cy="3371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FF0000"/>
                </a:solidFill>
                <a:latin typeface="Times New Roman" panose="02020603050405020304" pitchFamily="18" charset="0"/>
                <a:ea typeface="微软雅黑" panose="020B0503020204020204" pitchFamily="34" charset="-122"/>
              </a:rPr>
              <a:t>简单</a:t>
            </a:r>
            <a:r>
              <a:rPr lang="zh-CN" altLang="en-US" sz="1600" b="1">
                <a:solidFill>
                  <a:srgbClr val="000000"/>
                </a:solidFill>
                <a:latin typeface="Times New Roman" panose="02020603050405020304" pitchFamily="18" charset="0"/>
                <a:ea typeface="微软雅黑" panose="020B0503020204020204" pitchFamily="34" charset="-122"/>
              </a:rPr>
              <a:t>三斜</a:t>
            </a:r>
          </a:p>
        </p:txBody>
      </p:sp>
      <p:sp>
        <p:nvSpPr>
          <p:cNvPr id="107524" name="Rectangle 4"/>
          <p:cNvSpPr>
            <a:spLocks noChangeArrowheads="1"/>
          </p:cNvSpPr>
          <p:nvPr/>
        </p:nvSpPr>
        <p:spPr bwMode="auto">
          <a:xfrm>
            <a:off x="7451725" y="1844675"/>
            <a:ext cx="792163"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525" name="Rectangle 5"/>
          <p:cNvSpPr>
            <a:spLocks noChangeArrowheads="1"/>
          </p:cNvSpPr>
          <p:nvPr/>
        </p:nvSpPr>
        <p:spPr bwMode="auto">
          <a:xfrm>
            <a:off x="7235825" y="2636838"/>
            <a:ext cx="1368425"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526" name="Text Box 6"/>
          <p:cNvSpPr txBox="1">
            <a:spLocks noChangeArrowheads="1"/>
          </p:cNvSpPr>
          <p:nvPr/>
        </p:nvSpPr>
        <p:spPr bwMode="auto">
          <a:xfrm>
            <a:off x="7164388" y="1747838"/>
            <a:ext cx="14874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底心</a:t>
            </a:r>
            <a:r>
              <a:rPr lang="zh-CN" altLang="en-US" sz="1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单斜</a:t>
            </a:r>
          </a:p>
        </p:txBody>
      </p:sp>
      <p:sp>
        <p:nvSpPr>
          <p:cNvPr id="107527" name="Text Box 7"/>
          <p:cNvSpPr txBox="1">
            <a:spLocks noChangeArrowheads="1"/>
          </p:cNvSpPr>
          <p:nvPr/>
        </p:nvSpPr>
        <p:spPr bwMode="auto">
          <a:xfrm>
            <a:off x="7164388" y="2349500"/>
            <a:ext cx="1439862"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底心</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体心</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面心</a:t>
            </a:r>
            <a:r>
              <a:rPr lang="zh-CN" altLang="en-US" sz="1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正交</a:t>
            </a:r>
          </a:p>
        </p:txBody>
      </p:sp>
      <p:sp>
        <p:nvSpPr>
          <p:cNvPr id="107528" name="Rectangle 8"/>
          <p:cNvSpPr>
            <a:spLocks noChangeArrowheads="1"/>
          </p:cNvSpPr>
          <p:nvPr/>
        </p:nvSpPr>
        <p:spPr bwMode="auto">
          <a:xfrm>
            <a:off x="7451725" y="3357563"/>
            <a:ext cx="792163"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algn="ctr" eaLnBrk="1" hangingPunct="1"/>
            <a:r>
              <a:rPr lang="zh-CN" altLang="en-US" sz="1600" b="1">
                <a:solidFill>
                  <a:srgbClr val="000000"/>
                </a:solidFill>
                <a:latin typeface="Times New Roman" panose="02020603050405020304" pitchFamily="18" charset="0"/>
                <a:ea typeface="微软雅黑" panose="020B0503020204020204" pitchFamily="34" charset="-122"/>
              </a:rPr>
              <a:t>三角</a:t>
            </a:r>
          </a:p>
        </p:txBody>
      </p:sp>
      <p:sp>
        <p:nvSpPr>
          <p:cNvPr id="107529" name="Rectangle 9"/>
          <p:cNvSpPr>
            <a:spLocks noChangeArrowheads="1"/>
          </p:cNvSpPr>
          <p:nvPr/>
        </p:nvSpPr>
        <p:spPr bwMode="auto">
          <a:xfrm>
            <a:off x="7524750" y="4076700"/>
            <a:ext cx="792163"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530" name="Text Box 10"/>
          <p:cNvSpPr txBox="1">
            <a:spLocks noChangeArrowheads="1"/>
          </p:cNvSpPr>
          <p:nvPr/>
        </p:nvSpPr>
        <p:spPr bwMode="auto">
          <a:xfrm>
            <a:off x="7164388" y="4124325"/>
            <a:ext cx="15382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体心 </a:t>
            </a:r>
            <a:r>
              <a:rPr lang="zh-CN" altLang="en-US" sz="1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四方</a:t>
            </a:r>
          </a:p>
        </p:txBody>
      </p:sp>
      <p:sp>
        <p:nvSpPr>
          <p:cNvPr id="107531" name="Rectangle 11"/>
          <p:cNvSpPr>
            <a:spLocks noChangeArrowheads="1"/>
          </p:cNvSpPr>
          <p:nvPr/>
        </p:nvSpPr>
        <p:spPr bwMode="auto">
          <a:xfrm>
            <a:off x="7451725" y="5013325"/>
            <a:ext cx="792163"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532" name="Text Box 12"/>
          <p:cNvSpPr txBox="1">
            <a:spLocks noChangeArrowheads="1"/>
          </p:cNvSpPr>
          <p:nvPr/>
        </p:nvSpPr>
        <p:spPr bwMode="auto">
          <a:xfrm>
            <a:off x="7596188" y="4941888"/>
            <a:ext cx="5905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000000"/>
                </a:solidFill>
                <a:latin typeface="Times New Roman" panose="02020603050405020304" pitchFamily="18" charset="0"/>
                <a:ea typeface="微软雅黑" panose="020B0503020204020204" pitchFamily="34" charset="-122"/>
              </a:rPr>
              <a:t>六角</a:t>
            </a:r>
          </a:p>
        </p:txBody>
      </p:sp>
      <p:sp>
        <p:nvSpPr>
          <p:cNvPr id="107533" name="Rectangle 13"/>
          <p:cNvSpPr>
            <a:spLocks noChangeArrowheads="1"/>
          </p:cNvSpPr>
          <p:nvPr/>
        </p:nvSpPr>
        <p:spPr bwMode="auto">
          <a:xfrm>
            <a:off x="7380288" y="5734050"/>
            <a:ext cx="1079500"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534" name="Text Box 14"/>
          <p:cNvSpPr txBox="1">
            <a:spLocks noChangeArrowheads="1"/>
          </p:cNvSpPr>
          <p:nvPr/>
        </p:nvSpPr>
        <p:spPr bwMode="auto">
          <a:xfrm>
            <a:off x="7092950" y="5607050"/>
            <a:ext cx="1692275"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体心</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面心 </a:t>
            </a:r>
          </a:p>
          <a:p>
            <a:pPr eaLnBrk="1" hangingPunct="1"/>
            <a:r>
              <a:rPr lang="zh-CN" altLang="en-US" sz="1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立方</a:t>
            </a:r>
          </a:p>
        </p:txBody>
      </p:sp>
      <p:sp>
        <p:nvSpPr>
          <p:cNvPr id="932879" name="Rectangle 15"/>
          <p:cNvSpPr>
            <a:spLocks noChangeArrowheads="1"/>
          </p:cNvSpPr>
          <p:nvPr/>
        </p:nvSpPr>
        <p:spPr bwMode="auto">
          <a:xfrm>
            <a:off x="395288" y="4724400"/>
            <a:ext cx="8280400" cy="1657350"/>
          </a:xfrm>
          <a:prstGeom prst="rect">
            <a:avLst/>
          </a:prstGeom>
          <a:noFill/>
          <a:ln w="762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7" name="页脚占位符 1">
            <a:extLst>
              <a:ext uri="{FF2B5EF4-FFF2-40B4-BE49-F238E27FC236}">
                <a16:creationId xmlns:a16="http://schemas.microsoft.com/office/drawing/2014/main" id="{7F69BCFE-E4EF-4BDF-AC95-AADB431D675B}"/>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8" name="灯片编号占位符 2">
            <a:extLst>
              <a:ext uri="{FF2B5EF4-FFF2-40B4-BE49-F238E27FC236}">
                <a16:creationId xmlns:a16="http://schemas.microsoft.com/office/drawing/2014/main" id="{08F45142-E73A-4478-BE43-C0CD1D82CD9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2879"/>
                                        </p:tgtEl>
                                        <p:attrNameLst>
                                          <p:attrName>style.visibility</p:attrName>
                                        </p:attrNameLst>
                                      </p:cBhvr>
                                      <p:to>
                                        <p:strVal val="visible"/>
                                      </p:to>
                                    </p:set>
                                    <p:animEffect transition="in" filter="dissolve">
                                      <p:cBhvr>
                                        <p:cTn id="7" dur="500"/>
                                        <p:tgtEl>
                                          <p:spTgt spid="932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0840" y="3717032"/>
            <a:ext cx="3744416"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7" name="页脚占位符 1">
            <a:extLst>
              <a:ext uri="{FF2B5EF4-FFF2-40B4-BE49-F238E27FC236}">
                <a16:creationId xmlns:a16="http://schemas.microsoft.com/office/drawing/2014/main" id="{47DB6DC4-C6F8-4EE8-80F8-DED96555200D}"/>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1" name="灯片编号占位符 2">
            <a:extLst>
              <a:ext uri="{FF2B5EF4-FFF2-40B4-BE49-F238E27FC236}">
                <a16:creationId xmlns:a16="http://schemas.microsoft.com/office/drawing/2014/main" id="{9EFE34B2-6EBE-460F-B43A-B242D31300C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22527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82664" y="1124744"/>
            <a:ext cx="2954337"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时域</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p>
        </p:txBody>
      </p:sp>
      <p:grpSp>
        <p:nvGrpSpPr>
          <p:cNvPr id="1179651" name="Group 3"/>
          <p:cNvGrpSpPr/>
          <p:nvPr/>
        </p:nvGrpSpPr>
        <p:grpSpPr bwMode="auto">
          <a:xfrm>
            <a:off x="4606851" y="1124746"/>
            <a:ext cx="3133725" cy="504825"/>
            <a:chOff x="2426" y="1298"/>
            <a:chExt cx="1974" cy="318"/>
          </a:xfrm>
        </p:grpSpPr>
        <p:sp>
          <p:nvSpPr>
            <p:cNvPr id="52252" name="Text Box 4"/>
            <p:cNvSpPr txBox="1">
              <a:spLocks noChangeArrowheads="1"/>
            </p:cNvSpPr>
            <p:nvPr/>
          </p:nvSpPr>
          <p:spPr bwMode="auto">
            <a:xfrm>
              <a:off x="2971" y="1298"/>
              <a:ext cx="1429"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空间周期</a:t>
              </a: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53" name="AutoShape 5"/>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28" name="Rectangle 2"/>
          <p:cNvSpPr>
            <a:spLocks noRot="1" noChangeArrowheads="1"/>
          </p:cNvSpPr>
          <p:nvPr/>
        </p:nvSpPr>
        <p:spPr bwMode="auto">
          <a:xfrm>
            <a:off x="1382713" y="139879"/>
            <a:ext cx="7510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周期结构的空间频率——倒格矢</a:t>
            </a:r>
          </a:p>
        </p:txBody>
      </p:sp>
      <p:grpSp>
        <p:nvGrpSpPr>
          <p:cNvPr id="1179655" name="Group 7"/>
          <p:cNvGrpSpPr/>
          <p:nvPr/>
        </p:nvGrpSpPr>
        <p:grpSpPr bwMode="auto">
          <a:xfrm>
            <a:off x="1219126" y="1612925"/>
            <a:ext cx="2852738" cy="939800"/>
            <a:chOff x="292" y="1691"/>
            <a:chExt cx="1797" cy="592"/>
          </a:xfrm>
        </p:grpSpPr>
        <p:sp>
          <p:nvSpPr>
            <p:cNvPr id="52250" name="Text Box 8"/>
            <p:cNvSpPr txBox="1">
              <a:spLocks noChangeArrowheads="1"/>
            </p:cNvSpPr>
            <p:nvPr/>
          </p:nvSpPr>
          <p:spPr bwMode="auto">
            <a:xfrm>
              <a:off x="453" y="1691"/>
              <a:ext cx="1572"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时域</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Symbol" panose="05050102010706020507" pitchFamily="18" charset="2"/>
                  <a:ea typeface="微软雅黑" panose="020B0503020204020204" pitchFamily="34" charset="-122"/>
                  <a:cs typeface="Times New Roman" panose="02020603050405020304" pitchFamily="18" charset="0"/>
                </a:rPr>
                <a:t>w</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52251" name="Text Box 9"/>
            <p:cNvSpPr txBox="1">
              <a:spLocks noChangeArrowheads="1"/>
            </p:cNvSpPr>
            <p:nvPr/>
          </p:nvSpPr>
          <p:spPr bwMode="auto">
            <a:xfrm>
              <a:off x="292" y="1973"/>
              <a:ext cx="179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单位时间的周期数</a:t>
              </a:r>
            </a:p>
          </p:txBody>
        </p:sp>
      </p:grpSp>
      <p:grpSp>
        <p:nvGrpSpPr>
          <p:cNvPr id="1179658" name="Group 10"/>
          <p:cNvGrpSpPr/>
          <p:nvPr/>
        </p:nvGrpSpPr>
        <p:grpSpPr bwMode="auto">
          <a:xfrm>
            <a:off x="4606851" y="1628801"/>
            <a:ext cx="3900488" cy="923926"/>
            <a:chOff x="2426" y="1706"/>
            <a:chExt cx="2457" cy="582"/>
          </a:xfrm>
        </p:grpSpPr>
        <p:grpSp>
          <p:nvGrpSpPr>
            <p:cNvPr id="52246" name="Group 11"/>
            <p:cNvGrpSpPr/>
            <p:nvPr/>
          </p:nvGrpSpPr>
          <p:grpSpPr bwMode="auto">
            <a:xfrm>
              <a:off x="2426" y="1706"/>
              <a:ext cx="2440" cy="318"/>
              <a:chOff x="2426" y="1298"/>
              <a:chExt cx="2440" cy="318"/>
            </a:xfrm>
          </p:grpSpPr>
          <p:sp>
            <p:nvSpPr>
              <p:cNvPr id="52248" name="Text Box 12"/>
              <p:cNvSpPr txBox="1">
                <a:spLocks noChangeArrowheads="1"/>
              </p:cNvSpPr>
              <p:nvPr/>
            </p:nvSpPr>
            <p:spPr bwMode="auto">
              <a:xfrm>
                <a:off x="2971" y="1298"/>
                <a:ext cx="1895"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 g</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49" name="AutoShape 13"/>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47" name="Text Box 14"/>
            <p:cNvSpPr txBox="1">
              <a:spLocks noChangeArrowheads="1"/>
            </p:cNvSpPr>
            <p:nvPr/>
          </p:nvSpPr>
          <p:spPr bwMode="auto">
            <a:xfrm>
              <a:off x="2666" y="1978"/>
              <a:ext cx="221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单位距离的空间周期数</a:t>
              </a:r>
            </a:p>
          </p:txBody>
        </p:sp>
      </p:gr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3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9" name="组合 8"/>
          <p:cNvGrpSpPr/>
          <p:nvPr/>
        </p:nvGrpSpPr>
        <p:grpSpPr>
          <a:xfrm>
            <a:off x="1091009" y="2665359"/>
            <a:ext cx="6775617" cy="2137008"/>
            <a:chOff x="862435" y="2858833"/>
            <a:chExt cx="6775617" cy="2137008"/>
          </a:xfrm>
        </p:grpSpPr>
        <p:pic>
          <p:nvPicPr>
            <p:cNvPr id="7" name="图片 6"/>
            <p:cNvPicPr>
              <a:picLocks noChangeAspect="1"/>
            </p:cNvPicPr>
            <p:nvPr/>
          </p:nvPicPr>
          <p:blipFill>
            <a:blip r:embed="rId4"/>
            <a:stretch>
              <a:fillRect/>
            </a:stretch>
          </p:blipFill>
          <p:spPr>
            <a:xfrm>
              <a:off x="862435" y="2858833"/>
              <a:ext cx="3515842" cy="2137008"/>
            </a:xfrm>
            <a:prstGeom prst="rect">
              <a:avLst/>
            </a:prstGeom>
          </p:spPr>
        </p:pic>
        <p:graphicFrame>
          <p:nvGraphicFramePr>
            <p:cNvPr id="42" name="Object 16"/>
            <p:cNvGraphicFramePr>
              <a:graphicFrameLocks noChangeAspect="1"/>
            </p:cNvGraphicFramePr>
            <p:nvPr/>
          </p:nvGraphicFramePr>
          <p:xfrm>
            <a:off x="5652120" y="3092123"/>
            <a:ext cx="1180942" cy="864619"/>
          </p:xfrm>
          <a:graphic>
            <a:graphicData uri="http://schemas.openxmlformats.org/presentationml/2006/ole">
              <mc:AlternateContent xmlns:mc="http://schemas.openxmlformats.org/markup-compatibility/2006">
                <mc:Choice xmlns:v="urn:schemas-microsoft-com:vml" Requires="v">
                  <p:oleObj spid="_x0000_s235720" name="Equation" r:id="rId5" imgW="533160" imgH="393480" progId="Equation.DSMT4">
                    <p:embed/>
                  </p:oleObj>
                </mc:Choice>
                <mc:Fallback>
                  <p:oleObj name="Equation" r:id="rId5" imgW="533160" imgH="393480" progId="Equation.DSMT4">
                    <p:embed/>
                    <p:pic>
                      <p:nvPicPr>
                        <p:cNvPr id="42" name="Object 16"/>
                        <p:cNvPicPr>
                          <a:picLocks noChangeAspect="1" noChangeArrowheads="1"/>
                        </p:cNvPicPr>
                        <p:nvPr/>
                      </p:nvPicPr>
                      <p:blipFill>
                        <a:blip r:embed="rId6"/>
                        <a:srcRect/>
                        <a:stretch>
                          <a:fillRect/>
                        </a:stretch>
                      </p:blipFill>
                      <p:spPr bwMode="auto">
                        <a:xfrm>
                          <a:off x="5652120" y="3092123"/>
                          <a:ext cx="1180942" cy="864619"/>
                        </a:xfrm>
                        <a:prstGeom prst="rect">
                          <a:avLst/>
                        </a:prstGeom>
                        <a:noFill/>
                        <a:ln>
                          <a:noFill/>
                        </a:ln>
                      </p:spPr>
                    </p:pic>
                  </p:oleObj>
                </mc:Fallback>
              </mc:AlternateContent>
            </a:graphicData>
          </a:graphic>
        </p:graphicFrame>
        <p:sp>
          <p:nvSpPr>
            <p:cNvPr id="8" name="文本框 7"/>
            <p:cNvSpPr txBox="1"/>
            <p:nvPr/>
          </p:nvSpPr>
          <p:spPr>
            <a:xfrm>
              <a:off x="5214881" y="4172022"/>
              <a:ext cx="2423171"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单位距离的波长数</a:t>
              </a:r>
            </a:p>
          </p:txBody>
        </p:sp>
      </p:grpSp>
      <p:sp>
        <p:nvSpPr>
          <p:cNvPr id="21" name="Rectangle 2"/>
          <p:cNvSpPr>
            <a:spLocks noChangeArrowheads="1"/>
          </p:cNvSpPr>
          <p:nvPr/>
        </p:nvSpPr>
        <p:spPr bwMode="auto">
          <a:xfrm>
            <a:off x="821551" y="5738714"/>
            <a:ext cx="7854905"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与晶格的空间周期结构相对应， 亦有空间的频率</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倒格矢</a:t>
            </a:r>
          </a:p>
        </p:txBody>
      </p:sp>
      <p:sp>
        <p:nvSpPr>
          <p:cNvPr id="22" name="Text Box 3"/>
          <p:cNvSpPr txBox="1">
            <a:spLocks noChangeArrowheads="1"/>
          </p:cNvSpPr>
          <p:nvPr/>
        </p:nvSpPr>
        <p:spPr bwMode="auto">
          <a:xfrm>
            <a:off x="857271" y="4940286"/>
            <a:ext cx="7611268" cy="8109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波矢的方向为波的传播方向，大小为波长的倒数，其意义是单位长度上的波数（有几个波长的周期），即波的</a:t>
            </a:r>
            <a:r>
              <a:rPr kumimoji="0" lang="zh-CN" altLang="en-US" sz="22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空间频率</a:t>
            </a:r>
            <a:endPar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endParaRPr>
          </a:p>
        </p:txBody>
      </p:sp>
      <p:sp>
        <p:nvSpPr>
          <p:cNvPr id="23" name="页脚占位符 1">
            <a:extLst>
              <a:ext uri="{FF2B5EF4-FFF2-40B4-BE49-F238E27FC236}">
                <a16:creationId xmlns:a16="http://schemas.microsoft.com/office/drawing/2014/main" id="{4B4874CE-AAC9-4098-9D2C-193124D74AA8}"/>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24" name="灯片编号占位符 2">
            <a:extLst>
              <a:ext uri="{FF2B5EF4-FFF2-40B4-BE49-F238E27FC236}">
                <a16:creationId xmlns:a16="http://schemas.microsoft.com/office/drawing/2014/main" id="{8B7A268C-478B-4CAB-92DC-3E6B691EFDEB}"/>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63096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82664" y="1124744"/>
            <a:ext cx="2954337"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时域</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p>
        </p:txBody>
      </p:sp>
      <p:grpSp>
        <p:nvGrpSpPr>
          <p:cNvPr id="1179651" name="Group 3"/>
          <p:cNvGrpSpPr/>
          <p:nvPr/>
        </p:nvGrpSpPr>
        <p:grpSpPr bwMode="auto">
          <a:xfrm>
            <a:off x="4606851" y="1124746"/>
            <a:ext cx="3133725" cy="504825"/>
            <a:chOff x="2426" y="1298"/>
            <a:chExt cx="1974" cy="318"/>
          </a:xfrm>
        </p:grpSpPr>
        <p:sp>
          <p:nvSpPr>
            <p:cNvPr id="52252" name="Text Box 4"/>
            <p:cNvSpPr txBox="1">
              <a:spLocks noChangeArrowheads="1"/>
            </p:cNvSpPr>
            <p:nvPr/>
          </p:nvSpPr>
          <p:spPr bwMode="auto">
            <a:xfrm>
              <a:off x="2971" y="1298"/>
              <a:ext cx="1429"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空间周期</a:t>
              </a: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53" name="AutoShape 5"/>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28" name="Rectangle 2"/>
          <p:cNvSpPr>
            <a:spLocks noRot="1" noChangeArrowheads="1"/>
          </p:cNvSpPr>
          <p:nvPr/>
        </p:nvSpPr>
        <p:spPr bwMode="auto">
          <a:xfrm>
            <a:off x="1382713" y="139879"/>
            <a:ext cx="7510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周期结构的空间频率——倒格矢</a:t>
            </a:r>
          </a:p>
        </p:txBody>
      </p:sp>
      <p:grpSp>
        <p:nvGrpSpPr>
          <p:cNvPr id="1179655" name="Group 7"/>
          <p:cNvGrpSpPr/>
          <p:nvPr/>
        </p:nvGrpSpPr>
        <p:grpSpPr bwMode="auto">
          <a:xfrm>
            <a:off x="1219126" y="1612925"/>
            <a:ext cx="2852738" cy="939800"/>
            <a:chOff x="292" y="1691"/>
            <a:chExt cx="1797" cy="592"/>
          </a:xfrm>
        </p:grpSpPr>
        <p:sp>
          <p:nvSpPr>
            <p:cNvPr id="52250" name="Text Box 8"/>
            <p:cNvSpPr txBox="1">
              <a:spLocks noChangeArrowheads="1"/>
            </p:cNvSpPr>
            <p:nvPr/>
          </p:nvSpPr>
          <p:spPr bwMode="auto">
            <a:xfrm>
              <a:off x="453" y="1691"/>
              <a:ext cx="1572"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lvl="0" eaLnBrk="1" hangingPunct="1">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时域</a:t>
              </a:r>
              <a:r>
                <a:rPr kumimoji="1" lang="en-US" altLang="zh-CN" sz="2600"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Symbol" panose="05050102010706020507" pitchFamily="18" charset="2"/>
                  <a:ea typeface="微软雅黑" panose="020B0503020204020204" pitchFamily="34" charset="-122"/>
                  <a:cs typeface="Times New Roman" panose="02020603050405020304" pitchFamily="18" charset="0"/>
                </a:rPr>
                <a:t>w</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52251" name="Text Box 9"/>
            <p:cNvSpPr txBox="1">
              <a:spLocks noChangeArrowheads="1"/>
            </p:cNvSpPr>
            <p:nvPr/>
          </p:nvSpPr>
          <p:spPr bwMode="auto">
            <a:xfrm>
              <a:off x="292" y="1973"/>
              <a:ext cx="179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单位时间的周期数</a:t>
              </a:r>
            </a:p>
          </p:txBody>
        </p:sp>
      </p:grpSp>
      <p:grpSp>
        <p:nvGrpSpPr>
          <p:cNvPr id="1179658" name="Group 10"/>
          <p:cNvGrpSpPr/>
          <p:nvPr/>
        </p:nvGrpSpPr>
        <p:grpSpPr bwMode="auto">
          <a:xfrm>
            <a:off x="4606851" y="1628801"/>
            <a:ext cx="3900488" cy="923926"/>
            <a:chOff x="2426" y="1706"/>
            <a:chExt cx="2457" cy="582"/>
          </a:xfrm>
        </p:grpSpPr>
        <p:grpSp>
          <p:nvGrpSpPr>
            <p:cNvPr id="52246" name="Group 11"/>
            <p:cNvGrpSpPr/>
            <p:nvPr/>
          </p:nvGrpSpPr>
          <p:grpSpPr bwMode="auto">
            <a:xfrm>
              <a:off x="2426" y="1706"/>
              <a:ext cx="2440" cy="318"/>
              <a:chOff x="2426" y="1298"/>
              <a:chExt cx="2440" cy="318"/>
            </a:xfrm>
          </p:grpSpPr>
          <p:sp>
            <p:nvSpPr>
              <p:cNvPr id="52248" name="Text Box 12"/>
              <p:cNvSpPr txBox="1">
                <a:spLocks noChangeArrowheads="1"/>
              </p:cNvSpPr>
              <p:nvPr/>
            </p:nvSpPr>
            <p:spPr bwMode="auto">
              <a:xfrm>
                <a:off x="2971" y="1298"/>
                <a:ext cx="1895"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 g</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49" name="AutoShape 13"/>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47" name="Text Box 14"/>
            <p:cNvSpPr txBox="1">
              <a:spLocks noChangeArrowheads="1"/>
            </p:cNvSpPr>
            <p:nvPr/>
          </p:nvSpPr>
          <p:spPr bwMode="auto">
            <a:xfrm>
              <a:off x="2666" y="1978"/>
              <a:ext cx="221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单位距离的空间周期数</a:t>
              </a:r>
            </a:p>
          </p:txBody>
        </p:sp>
      </p:grpSp>
      <p:grpSp>
        <p:nvGrpSpPr>
          <p:cNvPr id="1179667" name="Group 19"/>
          <p:cNvGrpSpPr/>
          <p:nvPr/>
        </p:nvGrpSpPr>
        <p:grpSpPr bwMode="auto">
          <a:xfrm>
            <a:off x="2838450" y="3825030"/>
            <a:ext cx="5440363" cy="900114"/>
            <a:chOff x="1788" y="2636"/>
            <a:chExt cx="3427" cy="567"/>
          </a:xfrm>
        </p:grpSpPr>
        <p:graphicFrame>
          <p:nvGraphicFramePr>
            <p:cNvPr id="52243" name="Object 20"/>
            <p:cNvGraphicFramePr>
              <a:graphicFrameLocks noChangeAspect="1"/>
            </p:cNvGraphicFramePr>
            <p:nvPr/>
          </p:nvGraphicFramePr>
          <p:xfrm>
            <a:off x="3401" y="2695"/>
            <a:ext cx="1814" cy="508"/>
          </p:xfrm>
          <a:graphic>
            <a:graphicData uri="http://schemas.openxmlformats.org/presentationml/2006/ole">
              <mc:AlternateContent xmlns:mc="http://schemas.openxmlformats.org/markup-compatibility/2006">
                <mc:Choice xmlns:v="urn:schemas-microsoft-com:vml" Requires="v">
                  <p:oleObj spid="_x0000_s218958" name="Equation" r:id="rId4" imgW="30175200" imgH="8534400" progId="Equation.DSMT4">
                    <p:embed/>
                  </p:oleObj>
                </mc:Choice>
                <mc:Fallback>
                  <p:oleObj name="Equation" r:id="rId4" imgW="30175200" imgH="8534400" progId="Equation.DSMT4">
                    <p:embed/>
                    <p:pic>
                      <p:nvPicPr>
                        <p:cNvPr id="52243" name="Object 20"/>
                        <p:cNvPicPr>
                          <a:picLocks noChangeAspect="1" noChangeArrowheads="1"/>
                        </p:cNvPicPr>
                        <p:nvPr/>
                      </p:nvPicPr>
                      <p:blipFill>
                        <a:blip r:embed="rId5"/>
                        <a:srcRect/>
                        <a:stretch>
                          <a:fillRect/>
                        </a:stretch>
                      </p:blipFill>
                      <p:spPr bwMode="auto">
                        <a:xfrm>
                          <a:off x="3401" y="2695"/>
                          <a:ext cx="181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4" name="Line 21"/>
            <p:cNvSpPr>
              <a:spLocks noChangeShapeType="1"/>
            </p:cNvSpPr>
            <p:nvPr/>
          </p:nvSpPr>
          <p:spPr bwMode="auto">
            <a:xfrm>
              <a:off x="1850" y="2886"/>
              <a:ext cx="1497" cy="0"/>
            </a:xfrm>
            <a:prstGeom prst="line">
              <a:avLst/>
            </a:prstGeom>
            <a:noFill/>
            <a:ln w="7620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2245" name="Text Box 22"/>
            <p:cNvSpPr txBox="1">
              <a:spLocks noChangeArrowheads="1"/>
            </p:cNvSpPr>
            <p:nvPr/>
          </p:nvSpPr>
          <p:spPr bwMode="auto">
            <a:xfrm>
              <a:off x="1788" y="2636"/>
              <a:ext cx="12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展成傅里叶级数</a:t>
              </a:r>
            </a:p>
          </p:txBody>
        </p:sp>
      </p:grpSp>
      <p:grpSp>
        <p:nvGrpSpPr>
          <p:cNvPr id="1179684" name="Group 36"/>
          <p:cNvGrpSpPr/>
          <p:nvPr/>
        </p:nvGrpSpPr>
        <p:grpSpPr bwMode="auto">
          <a:xfrm>
            <a:off x="3067050" y="4349455"/>
            <a:ext cx="4003671" cy="1177925"/>
            <a:chOff x="1932" y="2490"/>
            <a:chExt cx="2522" cy="742"/>
          </a:xfrm>
        </p:grpSpPr>
        <p:graphicFrame>
          <p:nvGraphicFramePr>
            <p:cNvPr id="52241" name="Object 37"/>
            <p:cNvGraphicFramePr>
              <a:graphicFrameLocks noChangeAspect="1"/>
            </p:cNvGraphicFramePr>
            <p:nvPr/>
          </p:nvGraphicFramePr>
          <p:xfrm>
            <a:off x="1932" y="2704"/>
            <a:ext cx="2046" cy="528"/>
          </p:xfrm>
          <a:graphic>
            <a:graphicData uri="http://schemas.openxmlformats.org/presentationml/2006/ole">
              <mc:AlternateContent xmlns:mc="http://schemas.openxmlformats.org/markup-compatibility/2006">
                <mc:Choice xmlns:v="urn:schemas-microsoft-com:vml" Requires="v">
                  <p:oleObj spid="_x0000_s218959" name="Equation" r:id="rId6" imgW="36271200" imgH="9448800" progId="Equation.DSMT4">
                    <p:embed/>
                  </p:oleObj>
                </mc:Choice>
                <mc:Fallback>
                  <p:oleObj name="Equation" r:id="rId6" imgW="36271200" imgH="9448800" progId="Equation.DSMT4">
                    <p:embed/>
                    <p:pic>
                      <p:nvPicPr>
                        <p:cNvPr id="52241" name="Object 37"/>
                        <p:cNvPicPr>
                          <a:picLocks noChangeAspect="1" noChangeArrowheads="1"/>
                        </p:cNvPicPr>
                        <p:nvPr/>
                      </p:nvPicPr>
                      <p:blipFill>
                        <a:blip r:embed="rId7"/>
                        <a:srcRect/>
                        <a:stretch>
                          <a:fillRect/>
                        </a:stretch>
                      </p:blipFill>
                      <p:spPr bwMode="auto">
                        <a:xfrm>
                          <a:off x="1932" y="2704"/>
                          <a:ext cx="2046" cy="528"/>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2" name="Line 38"/>
            <p:cNvSpPr>
              <a:spLocks noChangeShapeType="1"/>
            </p:cNvSpPr>
            <p:nvPr/>
          </p:nvSpPr>
          <p:spPr bwMode="auto">
            <a:xfrm flipV="1">
              <a:off x="3985" y="2490"/>
              <a:ext cx="469" cy="5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1179687" name="Text Box 39"/>
          <p:cNvSpPr txBox="1">
            <a:spLocks noChangeArrowheads="1"/>
          </p:cNvSpPr>
          <p:nvPr/>
        </p:nvSpPr>
        <p:spPr bwMode="auto">
          <a:xfrm>
            <a:off x="752865" y="5661248"/>
            <a:ext cx="7876392" cy="492443"/>
          </a:xfrm>
          <a:prstGeom prst="rect">
            <a:avLst/>
          </a:prstGeom>
          <a:solidFill>
            <a:srgbClr val="FFFF00"/>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 </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的量纲是空间尺度的</a:t>
            </a:r>
            <a:r>
              <a:rPr lang="zh-CN" altLang="en-US" sz="26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倒</a:t>
            </a:r>
            <a:r>
              <a:rPr kumimoji="0" lang="zh-CN" altLang="en-US" sz="26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数，可以理解成“空间频率”</a:t>
            </a:r>
          </a:p>
        </p:txBody>
      </p:sp>
      <p:grpSp>
        <p:nvGrpSpPr>
          <p:cNvPr id="2" name="组合 1"/>
          <p:cNvGrpSpPr/>
          <p:nvPr/>
        </p:nvGrpSpPr>
        <p:grpSpPr>
          <a:xfrm>
            <a:off x="323528" y="3307775"/>
            <a:ext cx="7194550" cy="1100713"/>
            <a:chOff x="323850" y="3068638"/>
            <a:chExt cx="7194550" cy="1100713"/>
          </a:xfrm>
        </p:grpSpPr>
        <p:sp>
          <p:nvSpPr>
            <p:cNvPr id="1179665" name="Text Box 17"/>
            <p:cNvSpPr txBox="1">
              <a:spLocks noChangeArrowheads="1"/>
            </p:cNvSpPr>
            <p:nvPr/>
          </p:nvSpPr>
          <p:spPr bwMode="auto">
            <a:xfrm>
              <a:off x="323850" y="3068638"/>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由于晶格的周期性，其相关物理性质亦为周期函数：</a:t>
              </a:r>
            </a:p>
          </p:txBody>
        </p:sp>
        <p:graphicFrame>
          <p:nvGraphicFramePr>
            <p:cNvPr id="5" name="对象 4"/>
            <p:cNvGraphicFramePr>
              <a:graphicFrameLocks noChangeAspect="1"/>
            </p:cNvGraphicFramePr>
            <p:nvPr/>
          </p:nvGraphicFramePr>
          <p:xfrm>
            <a:off x="527372" y="3724851"/>
            <a:ext cx="2266950" cy="444500"/>
          </p:xfrm>
          <a:graphic>
            <a:graphicData uri="http://schemas.openxmlformats.org/presentationml/2006/ole">
              <mc:AlternateContent xmlns:mc="http://schemas.openxmlformats.org/markup-compatibility/2006">
                <mc:Choice xmlns:v="urn:schemas-microsoft-com:vml" Requires="v">
                  <p:oleObj spid="_x0000_s218960" name="Equation" r:id="rId8" imgW="1028520" imgH="203040" progId="Equation.DSMT4">
                    <p:embed/>
                  </p:oleObj>
                </mc:Choice>
                <mc:Fallback>
                  <p:oleObj name="Equation" r:id="rId8" imgW="1028520" imgH="203040" progId="Equation.DSMT4">
                    <p:embed/>
                    <p:pic>
                      <p:nvPicPr>
                        <p:cNvPr id="5" name="对象 4"/>
                        <p:cNvPicPr>
                          <a:picLocks noChangeAspect="1" noChangeArrowheads="1"/>
                        </p:cNvPicPr>
                        <p:nvPr/>
                      </p:nvPicPr>
                      <p:blipFill>
                        <a:blip r:embed="rId9"/>
                        <a:srcRect/>
                        <a:stretch>
                          <a:fillRect/>
                        </a:stretch>
                      </p:blipFill>
                      <p:spPr bwMode="auto">
                        <a:xfrm>
                          <a:off x="527372" y="3724851"/>
                          <a:ext cx="2266950" cy="444500"/>
                        </a:xfrm>
                        <a:prstGeom prst="rect">
                          <a:avLst/>
                        </a:prstGeom>
                        <a:noFill/>
                      </p:spPr>
                    </p:pic>
                  </p:oleObj>
                </mc:Fallback>
              </mc:AlternateContent>
            </a:graphicData>
          </a:graphic>
        </p:graphicFrame>
      </p:gr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3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6" name="组合 5"/>
          <p:cNvGrpSpPr/>
          <p:nvPr/>
        </p:nvGrpSpPr>
        <p:grpSpPr>
          <a:xfrm>
            <a:off x="1219126" y="2780928"/>
            <a:ext cx="4989572" cy="489334"/>
            <a:chOff x="1219126" y="2780928"/>
            <a:chExt cx="4989572" cy="489334"/>
          </a:xfrm>
        </p:grpSpPr>
        <p:graphicFrame>
          <p:nvGraphicFramePr>
            <p:cNvPr id="30" name="对象 29"/>
            <p:cNvGraphicFramePr>
              <a:graphicFrameLocks noChangeAspect="1"/>
            </p:cNvGraphicFramePr>
            <p:nvPr/>
          </p:nvGraphicFramePr>
          <p:xfrm>
            <a:off x="3250451" y="2780928"/>
            <a:ext cx="2958247" cy="489334"/>
          </p:xfrm>
          <a:graphic>
            <a:graphicData uri="http://schemas.openxmlformats.org/presentationml/2006/ole">
              <mc:AlternateContent xmlns:mc="http://schemas.openxmlformats.org/markup-compatibility/2006">
                <mc:Choice xmlns:v="urn:schemas-microsoft-com:vml" Requires="v">
                  <p:oleObj spid="_x0000_s218961" name="Equation" r:id="rId10" imgW="1371600" imgH="228600" progId="Equation.DSMT4">
                    <p:embed/>
                  </p:oleObj>
                </mc:Choice>
                <mc:Fallback>
                  <p:oleObj name="Equation" r:id="rId10" imgW="1371600" imgH="228600" progId="Equation.DSMT4">
                    <p:embed/>
                    <p:pic>
                      <p:nvPicPr>
                        <p:cNvPr id="30" name="对象 29"/>
                        <p:cNvPicPr>
                          <a:picLocks noChangeAspect="1" noChangeArrowheads="1"/>
                        </p:cNvPicPr>
                        <p:nvPr/>
                      </p:nvPicPr>
                      <p:blipFill>
                        <a:blip r:embed="rId11"/>
                        <a:srcRect/>
                        <a:stretch>
                          <a:fillRect/>
                        </a:stretch>
                      </p:blipFill>
                      <p:spPr bwMode="auto">
                        <a:xfrm>
                          <a:off x="3250451" y="2780928"/>
                          <a:ext cx="2958247" cy="489334"/>
                        </a:xfrm>
                        <a:prstGeom prst="rect">
                          <a:avLst/>
                        </a:prstGeom>
                        <a:solidFill>
                          <a:srgbClr val="FFFF00"/>
                        </a:solidFill>
                      </p:spPr>
                    </p:pic>
                  </p:oleObj>
                </mc:Fallback>
              </mc:AlternateContent>
            </a:graphicData>
          </a:graphic>
        </p:graphicFrame>
        <p:sp>
          <p:nvSpPr>
            <p:cNvPr id="4" name="文本框 3"/>
            <p:cNvSpPr txBox="1"/>
            <p:nvPr/>
          </p:nvSpPr>
          <p:spPr>
            <a:xfrm>
              <a:off x="1219126" y="2780928"/>
              <a:ext cx="2031325" cy="461665"/>
            </a:xfrm>
            <a:prstGeom prst="rect">
              <a:avLst/>
            </a:prstGeom>
            <a:noFill/>
          </p:spPr>
          <p:txBody>
            <a:bodyPr wrap="non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设晶格格点：</a:t>
              </a:r>
            </a:p>
          </p:txBody>
        </p:sp>
      </p:grpSp>
      <p:sp>
        <p:nvSpPr>
          <p:cNvPr id="31" name="页脚占位符 1">
            <a:extLst>
              <a:ext uri="{FF2B5EF4-FFF2-40B4-BE49-F238E27FC236}">
                <a16:creationId xmlns:a16="http://schemas.microsoft.com/office/drawing/2014/main" id="{0353DC48-6424-49ED-87B9-1E125705B47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33" name="灯片编号占位符 2">
            <a:extLst>
              <a:ext uri="{FF2B5EF4-FFF2-40B4-BE49-F238E27FC236}">
                <a16:creationId xmlns:a16="http://schemas.microsoft.com/office/drawing/2014/main" id="{647943A4-CA30-4C8F-83CD-4B048E4BF8E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7745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179667"/>
                                        </p:tgtEl>
                                        <p:attrNameLst>
                                          <p:attrName>style.visibility</p:attrName>
                                        </p:attrNameLst>
                                      </p:cBhvr>
                                      <p:to>
                                        <p:strVal val="visible"/>
                                      </p:to>
                                    </p:set>
                                    <p:anim calcmode="lin" valueType="num">
                                      <p:cBhvr additive="base">
                                        <p:cTn id="17" dur="500"/>
                                        <p:tgtEl>
                                          <p:spTgt spid="1179667"/>
                                        </p:tgtEl>
                                        <p:attrNameLst>
                                          <p:attrName>ppt_x</p:attrName>
                                        </p:attrNameLst>
                                      </p:cBhvr>
                                      <p:tavLst>
                                        <p:tav tm="0">
                                          <p:val>
                                            <p:strVal val="#ppt_x-#ppt_w*1.125000"/>
                                          </p:val>
                                        </p:tav>
                                        <p:tav tm="100000">
                                          <p:val>
                                            <p:strVal val="#ppt_x"/>
                                          </p:val>
                                        </p:tav>
                                      </p:tavLst>
                                    </p:anim>
                                    <p:animEffect transition="in" filter="wipe(right)">
                                      <p:cBhvr>
                                        <p:cTn id="18" dur="500"/>
                                        <p:tgtEl>
                                          <p:spTgt spid="117966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79684"/>
                                        </p:tgtEl>
                                        <p:attrNameLst>
                                          <p:attrName>style.visibility</p:attrName>
                                        </p:attrNameLst>
                                      </p:cBhvr>
                                      <p:to>
                                        <p:strVal val="visible"/>
                                      </p:to>
                                    </p:set>
                                    <p:animEffect transition="in" filter="dissolve">
                                      <p:cBhvr>
                                        <p:cTn id="23" dur="500"/>
                                        <p:tgtEl>
                                          <p:spTgt spid="117968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79687"/>
                                        </p:tgtEl>
                                        <p:attrNameLst>
                                          <p:attrName>style.visibility</p:attrName>
                                        </p:attrNameLst>
                                      </p:cBhvr>
                                      <p:to>
                                        <p:strVal val="visible"/>
                                      </p:to>
                                    </p:set>
                                    <p:animEffect transition="in" filter="dissolve">
                                      <p:cBhvr>
                                        <p:cTn id="28" dur="500"/>
                                        <p:tgtEl>
                                          <p:spTgt spid="1179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87"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82664" y="1124744"/>
            <a:ext cx="2954337" cy="4924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时域</a:t>
            </a: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周期</a:t>
            </a: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t>
            </a:r>
          </a:p>
        </p:txBody>
      </p:sp>
      <p:grpSp>
        <p:nvGrpSpPr>
          <p:cNvPr id="1179651" name="Group 3"/>
          <p:cNvGrpSpPr/>
          <p:nvPr/>
        </p:nvGrpSpPr>
        <p:grpSpPr bwMode="auto">
          <a:xfrm>
            <a:off x="4606851" y="1124746"/>
            <a:ext cx="3133725" cy="504825"/>
            <a:chOff x="2426" y="1298"/>
            <a:chExt cx="1974" cy="318"/>
          </a:xfrm>
        </p:grpSpPr>
        <p:sp>
          <p:nvSpPr>
            <p:cNvPr id="52252" name="Text Box 4"/>
            <p:cNvSpPr txBox="1">
              <a:spLocks noChangeArrowheads="1"/>
            </p:cNvSpPr>
            <p:nvPr/>
          </p:nvSpPr>
          <p:spPr bwMode="auto">
            <a:xfrm>
              <a:off x="2971" y="1298"/>
              <a:ext cx="1429"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空间周期</a:t>
              </a:r>
              <a:r>
                <a:rPr kumimoji="1" lang="en-US" altLang="zh-CN" sz="2600" b="1" i="0"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53" name="AutoShape 5"/>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28" name="Rectangle 2"/>
          <p:cNvSpPr>
            <a:spLocks noRot="1" noChangeArrowheads="1"/>
          </p:cNvSpPr>
          <p:nvPr/>
        </p:nvSpPr>
        <p:spPr bwMode="auto">
          <a:xfrm>
            <a:off x="1382713" y="115888"/>
            <a:ext cx="75104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周期结构的空间频率——倒格矢</a:t>
            </a:r>
          </a:p>
        </p:txBody>
      </p:sp>
      <p:grpSp>
        <p:nvGrpSpPr>
          <p:cNvPr id="1179655" name="Group 7"/>
          <p:cNvGrpSpPr/>
          <p:nvPr/>
        </p:nvGrpSpPr>
        <p:grpSpPr bwMode="auto">
          <a:xfrm>
            <a:off x="1006401" y="1628800"/>
            <a:ext cx="3065463" cy="923925"/>
            <a:chOff x="158" y="1701"/>
            <a:chExt cx="1931" cy="582"/>
          </a:xfrm>
        </p:grpSpPr>
        <p:sp>
          <p:nvSpPr>
            <p:cNvPr id="52250" name="Text Box 8"/>
            <p:cNvSpPr txBox="1">
              <a:spLocks noChangeArrowheads="1"/>
            </p:cNvSpPr>
            <p:nvPr/>
          </p:nvSpPr>
          <p:spPr bwMode="auto">
            <a:xfrm>
              <a:off x="158" y="1701"/>
              <a:ext cx="1801"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（时域）频率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Symbol" panose="05050102010706020507" pitchFamily="18" charset="2"/>
                  <a:ea typeface="微软雅黑" panose="020B0503020204020204" pitchFamily="34" charset="-122"/>
                  <a:cs typeface="Times New Roman" panose="02020603050405020304" pitchFamily="18" charset="0"/>
                </a:rPr>
                <a:t>w</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52251" name="Text Box 9"/>
            <p:cNvSpPr txBox="1">
              <a:spLocks noChangeArrowheads="1"/>
            </p:cNvSpPr>
            <p:nvPr/>
          </p:nvSpPr>
          <p:spPr bwMode="auto">
            <a:xfrm>
              <a:off x="292" y="1973"/>
              <a:ext cx="179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单位时间的周期数</a:t>
              </a:r>
            </a:p>
          </p:txBody>
        </p:sp>
      </p:grpSp>
      <p:grpSp>
        <p:nvGrpSpPr>
          <p:cNvPr id="1179658" name="Group 10"/>
          <p:cNvGrpSpPr/>
          <p:nvPr/>
        </p:nvGrpSpPr>
        <p:grpSpPr bwMode="auto">
          <a:xfrm>
            <a:off x="4606851" y="1628799"/>
            <a:ext cx="4384675" cy="923925"/>
            <a:chOff x="2426" y="1706"/>
            <a:chExt cx="2762" cy="582"/>
          </a:xfrm>
        </p:grpSpPr>
        <p:grpSp>
          <p:nvGrpSpPr>
            <p:cNvPr id="52246" name="Group 11"/>
            <p:cNvGrpSpPr/>
            <p:nvPr/>
          </p:nvGrpSpPr>
          <p:grpSpPr bwMode="auto">
            <a:xfrm>
              <a:off x="2426" y="1706"/>
              <a:ext cx="2440" cy="318"/>
              <a:chOff x="2426" y="1298"/>
              <a:chExt cx="2440" cy="318"/>
            </a:xfrm>
          </p:grpSpPr>
          <p:sp>
            <p:nvSpPr>
              <p:cNvPr id="52248" name="Text Box 12"/>
              <p:cNvSpPr txBox="1">
                <a:spLocks noChangeArrowheads="1"/>
              </p:cNvSpPr>
              <p:nvPr/>
            </p:nvSpPr>
            <p:spPr bwMode="auto">
              <a:xfrm>
                <a:off x="2971" y="1298"/>
                <a:ext cx="1895"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空间频率</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 </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 g</a:t>
                </a:r>
                <a:r>
                  <a:rPr kumimoji="1" lang="en-US" altLang="zh-CN" sz="2600" b="1" i="0"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600" b="1" i="1" u="none" strike="noStrike" kern="1200" cap="none" spc="0" normalizeH="0" baseline="0" noProof="0" dirty="0">
                    <a:ln>
                      <a:noFill/>
                    </a:ln>
                    <a:solidFill>
                      <a:srgbClr val="0000CC"/>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49" name="AutoShape 13"/>
              <p:cNvSpPr>
                <a:spLocks noChangeArrowheads="1"/>
              </p:cNvSpPr>
              <p:nvPr/>
            </p:nvSpPr>
            <p:spPr bwMode="auto">
              <a:xfrm>
                <a:off x="2426" y="1389"/>
                <a:ext cx="499" cy="227"/>
              </a:xfrm>
              <a:prstGeom prst="rightArrow">
                <a:avLst>
                  <a:gd name="adj1" fmla="val 50000"/>
                  <a:gd name="adj2" fmla="val 54956"/>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247" name="Text Box 14"/>
            <p:cNvSpPr txBox="1">
              <a:spLocks noChangeArrowheads="1"/>
            </p:cNvSpPr>
            <p:nvPr/>
          </p:nvSpPr>
          <p:spPr bwMode="auto">
            <a:xfrm>
              <a:off x="2971" y="1978"/>
              <a:ext cx="2217"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单位距离的空间周期数</a:t>
              </a:r>
            </a:p>
          </p:txBody>
        </p:sp>
      </p:grpSp>
      <p:grpSp>
        <p:nvGrpSpPr>
          <p:cNvPr id="1179667" name="Group 19"/>
          <p:cNvGrpSpPr/>
          <p:nvPr/>
        </p:nvGrpSpPr>
        <p:grpSpPr bwMode="auto">
          <a:xfrm>
            <a:off x="2838450" y="3825030"/>
            <a:ext cx="5334000" cy="900114"/>
            <a:chOff x="1788" y="2636"/>
            <a:chExt cx="3360" cy="567"/>
          </a:xfrm>
        </p:grpSpPr>
        <p:graphicFrame>
          <p:nvGraphicFramePr>
            <p:cNvPr id="52243" name="Object 20"/>
            <p:cNvGraphicFramePr>
              <a:graphicFrameLocks noChangeAspect="1"/>
            </p:cNvGraphicFramePr>
            <p:nvPr/>
          </p:nvGraphicFramePr>
          <p:xfrm>
            <a:off x="3334" y="2695"/>
            <a:ext cx="1814" cy="508"/>
          </p:xfrm>
          <a:graphic>
            <a:graphicData uri="http://schemas.openxmlformats.org/presentationml/2006/ole">
              <mc:AlternateContent xmlns:mc="http://schemas.openxmlformats.org/markup-compatibility/2006">
                <mc:Choice xmlns:v="urn:schemas-microsoft-com:vml" Requires="v">
                  <p:oleObj spid="_x0000_s265460" name="Equation" r:id="rId4" imgW="30175200" imgH="8534400" progId="Equation.DSMT4">
                    <p:embed/>
                  </p:oleObj>
                </mc:Choice>
                <mc:Fallback>
                  <p:oleObj name="Equation" r:id="rId4" imgW="30175200" imgH="8534400" progId="Equation.DSMT4">
                    <p:embed/>
                    <p:pic>
                      <p:nvPicPr>
                        <p:cNvPr id="52243" name="Object 20"/>
                        <p:cNvPicPr>
                          <a:picLocks noChangeAspect="1" noChangeArrowheads="1"/>
                        </p:cNvPicPr>
                        <p:nvPr/>
                      </p:nvPicPr>
                      <p:blipFill>
                        <a:blip r:embed="rId5"/>
                        <a:srcRect/>
                        <a:stretch>
                          <a:fillRect/>
                        </a:stretch>
                      </p:blipFill>
                      <p:spPr bwMode="auto">
                        <a:xfrm>
                          <a:off x="3334" y="2695"/>
                          <a:ext cx="181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4" name="Line 21"/>
            <p:cNvSpPr>
              <a:spLocks noChangeShapeType="1"/>
            </p:cNvSpPr>
            <p:nvPr/>
          </p:nvSpPr>
          <p:spPr bwMode="auto">
            <a:xfrm>
              <a:off x="1850" y="2886"/>
              <a:ext cx="1497" cy="0"/>
            </a:xfrm>
            <a:prstGeom prst="line">
              <a:avLst/>
            </a:prstGeom>
            <a:noFill/>
            <a:ln w="7620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2245" name="Text Box 22"/>
            <p:cNvSpPr txBox="1">
              <a:spLocks noChangeArrowheads="1"/>
            </p:cNvSpPr>
            <p:nvPr/>
          </p:nvSpPr>
          <p:spPr bwMode="auto">
            <a:xfrm>
              <a:off x="1788" y="2636"/>
              <a:ext cx="12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展成傅里叶级数</a:t>
              </a:r>
            </a:p>
          </p:txBody>
        </p:sp>
      </p:grpSp>
      <p:grpSp>
        <p:nvGrpSpPr>
          <p:cNvPr id="2" name="组合 1"/>
          <p:cNvGrpSpPr/>
          <p:nvPr/>
        </p:nvGrpSpPr>
        <p:grpSpPr>
          <a:xfrm>
            <a:off x="323528" y="3307775"/>
            <a:ext cx="7194550" cy="1100713"/>
            <a:chOff x="323850" y="3068638"/>
            <a:chExt cx="7194550" cy="1100713"/>
          </a:xfrm>
        </p:grpSpPr>
        <p:sp>
          <p:nvSpPr>
            <p:cNvPr id="1179665" name="Text Box 17"/>
            <p:cNvSpPr txBox="1">
              <a:spLocks noChangeArrowheads="1"/>
            </p:cNvSpPr>
            <p:nvPr/>
          </p:nvSpPr>
          <p:spPr bwMode="auto">
            <a:xfrm>
              <a:off x="323850" y="3068638"/>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由于晶格的周期性，其相关物理性质亦为周期函数：</a:t>
              </a:r>
            </a:p>
          </p:txBody>
        </p:sp>
        <p:graphicFrame>
          <p:nvGraphicFramePr>
            <p:cNvPr id="5" name="对象 4"/>
            <p:cNvGraphicFramePr>
              <a:graphicFrameLocks noChangeAspect="1"/>
            </p:cNvGraphicFramePr>
            <p:nvPr/>
          </p:nvGraphicFramePr>
          <p:xfrm>
            <a:off x="527372" y="3724851"/>
            <a:ext cx="2266950" cy="444500"/>
          </p:xfrm>
          <a:graphic>
            <a:graphicData uri="http://schemas.openxmlformats.org/presentationml/2006/ole">
              <mc:AlternateContent xmlns:mc="http://schemas.openxmlformats.org/markup-compatibility/2006">
                <mc:Choice xmlns:v="urn:schemas-microsoft-com:vml" Requires="v">
                  <p:oleObj spid="_x0000_s265461" name="Equation" r:id="rId6" imgW="1028520" imgH="203040" progId="Equation.DSMT4">
                    <p:embed/>
                  </p:oleObj>
                </mc:Choice>
                <mc:Fallback>
                  <p:oleObj name="Equation" r:id="rId6" imgW="1028520" imgH="203040" progId="Equation.DSMT4">
                    <p:embed/>
                    <p:pic>
                      <p:nvPicPr>
                        <p:cNvPr id="5" name="对象 4"/>
                        <p:cNvPicPr>
                          <a:picLocks noChangeAspect="1" noChangeArrowheads="1"/>
                        </p:cNvPicPr>
                        <p:nvPr/>
                      </p:nvPicPr>
                      <p:blipFill>
                        <a:blip r:embed="rId7"/>
                        <a:srcRect/>
                        <a:stretch>
                          <a:fillRect/>
                        </a:stretch>
                      </p:blipFill>
                      <p:spPr bwMode="auto">
                        <a:xfrm>
                          <a:off x="527372" y="3724851"/>
                          <a:ext cx="2266950" cy="444500"/>
                        </a:xfrm>
                        <a:prstGeom prst="rect">
                          <a:avLst/>
                        </a:prstGeom>
                        <a:noFill/>
                      </p:spPr>
                    </p:pic>
                  </p:oleObj>
                </mc:Fallback>
              </mc:AlternateContent>
            </a:graphicData>
          </a:graphic>
        </p:graphicFrame>
      </p:gr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3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6" name="组合 5"/>
          <p:cNvGrpSpPr/>
          <p:nvPr/>
        </p:nvGrpSpPr>
        <p:grpSpPr>
          <a:xfrm>
            <a:off x="1219126" y="2780928"/>
            <a:ext cx="4989572" cy="489334"/>
            <a:chOff x="1219126" y="2780928"/>
            <a:chExt cx="4989572" cy="489334"/>
          </a:xfrm>
        </p:grpSpPr>
        <p:graphicFrame>
          <p:nvGraphicFramePr>
            <p:cNvPr id="30" name="对象 29"/>
            <p:cNvGraphicFramePr>
              <a:graphicFrameLocks noChangeAspect="1"/>
            </p:cNvGraphicFramePr>
            <p:nvPr/>
          </p:nvGraphicFramePr>
          <p:xfrm>
            <a:off x="3250451" y="2780928"/>
            <a:ext cx="2958247" cy="489334"/>
          </p:xfrm>
          <a:graphic>
            <a:graphicData uri="http://schemas.openxmlformats.org/presentationml/2006/ole">
              <mc:AlternateContent xmlns:mc="http://schemas.openxmlformats.org/markup-compatibility/2006">
                <mc:Choice xmlns:v="urn:schemas-microsoft-com:vml" Requires="v">
                  <p:oleObj spid="_x0000_s265462" name="Equation" r:id="rId8" imgW="1371600" imgH="228600" progId="Equation.DSMT4">
                    <p:embed/>
                  </p:oleObj>
                </mc:Choice>
                <mc:Fallback>
                  <p:oleObj name="Equation" r:id="rId8" imgW="1371600" imgH="228600" progId="Equation.DSMT4">
                    <p:embed/>
                    <p:pic>
                      <p:nvPicPr>
                        <p:cNvPr id="30" name="对象 29"/>
                        <p:cNvPicPr>
                          <a:picLocks noChangeAspect="1" noChangeArrowheads="1"/>
                        </p:cNvPicPr>
                        <p:nvPr/>
                      </p:nvPicPr>
                      <p:blipFill>
                        <a:blip r:embed="rId9"/>
                        <a:srcRect/>
                        <a:stretch>
                          <a:fillRect/>
                        </a:stretch>
                      </p:blipFill>
                      <p:spPr bwMode="auto">
                        <a:xfrm>
                          <a:off x="3250451" y="2780928"/>
                          <a:ext cx="2958247" cy="489334"/>
                        </a:xfrm>
                        <a:prstGeom prst="rect">
                          <a:avLst/>
                        </a:prstGeom>
                        <a:solidFill>
                          <a:srgbClr val="FFFF00"/>
                        </a:solidFill>
                      </p:spPr>
                    </p:pic>
                  </p:oleObj>
                </mc:Fallback>
              </mc:AlternateContent>
            </a:graphicData>
          </a:graphic>
        </p:graphicFrame>
        <p:sp>
          <p:nvSpPr>
            <p:cNvPr id="4" name="文本框 3"/>
            <p:cNvSpPr txBox="1"/>
            <p:nvPr/>
          </p:nvSpPr>
          <p:spPr>
            <a:xfrm>
              <a:off x="1219126" y="2780928"/>
              <a:ext cx="203132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设晶格格点：</a:t>
              </a:r>
            </a:p>
          </p:txBody>
        </p:sp>
      </p:grpSp>
      <p:graphicFrame>
        <p:nvGraphicFramePr>
          <p:cNvPr id="31" name="Object 20"/>
          <p:cNvGraphicFramePr>
            <a:graphicFrameLocks noChangeAspect="1"/>
          </p:cNvGraphicFramePr>
          <p:nvPr/>
        </p:nvGraphicFramePr>
        <p:xfrm>
          <a:off x="5220072" y="4617365"/>
          <a:ext cx="3649062" cy="783691"/>
        </p:xfrm>
        <a:graphic>
          <a:graphicData uri="http://schemas.openxmlformats.org/presentationml/2006/ole">
            <mc:AlternateContent xmlns:mc="http://schemas.openxmlformats.org/markup-compatibility/2006">
              <mc:Choice xmlns:v="urn:schemas-microsoft-com:vml" Requires="v">
                <p:oleObj spid="_x0000_s265463" name="Equation" r:id="rId10" imgW="1650960" imgH="355320" progId="Equation.DSMT4">
                  <p:embed/>
                </p:oleObj>
              </mc:Choice>
              <mc:Fallback>
                <p:oleObj name="Equation" r:id="rId10" imgW="1650960" imgH="355320" progId="Equation.DSMT4">
                  <p:embed/>
                  <p:pic>
                    <p:nvPicPr>
                      <p:cNvPr id="31" name="Object 20"/>
                      <p:cNvPicPr>
                        <a:picLocks noChangeAspect="1" noChangeArrowheads="1"/>
                      </p:cNvPicPr>
                      <p:nvPr/>
                    </p:nvPicPr>
                    <p:blipFill>
                      <a:blip r:embed="rId11"/>
                      <a:srcRect/>
                      <a:stretch>
                        <a:fillRect/>
                      </a:stretch>
                    </p:blipFill>
                    <p:spPr bwMode="auto">
                      <a:xfrm>
                        <a:off x="5220072" y="4617365"/>
                        <a:ext cx="3649062" cy="783691"/>
                      </a:xfrm>
                      <a:prstGeom prst="rect">
                        <a:avLst/>
                      </a:prstGeom>
                      <a:noFill/>
                      <a:ln>
                        <a:noFill/>
                      </a:ln>
                    </p:spPr>
                  </p:pic>
                </p:oleObj>
              </mc:Fallback>
            </mc:AlternateContent>
          </a:graphicData>
        </a:graphic>
      </p:graphicFrame>
      <p:sp>
        <p:nvSpPr>
          <p:cNvPr id="33" name="矩形 32"/>
          <p:cNvSpPr/>
          <p:nvPr/>
        </p:nvSpPr>
        <p:spPr bwMode="auto">
          <a:xfrm>
            <a:off x="4731835" y="3825030"/>
            <a:ext cx="4086282" cy="1576026"/>
          </a:xfrm>
          <a:prstGeom prst="rect">
            <a:avLst/>
          </a:prstGeom>
          <a:no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4" name="Object 37"/>
          <p:cNvGraphicFramePr>
            <a:graphicFrameLocks noChangeAspect="1"/>
          </p:cNvGraphicFramePr>
          <p:nvPr/>
        </p:nvGraphicFramePr>
        <p:xfrm>
          <a:off x="5937096" y="5520951"/>
          <a:ext cx="2946326" cy="760342"/>
        </p:xfrm>
        <a:graphic>
          <a:graphicData uri="http://schemas.openxmlformats.org/presentationml/2006/ole">
            <mc:AlternateContent xmlns:mc="http://schemas.openxmlformats.org/markup-compatibility/2006">
              <mc:Choice xmlns:v="urn:schemas-microsoft-com:vml" Requires="v">
                <p:oleObj spid="_x0000_s265464" name="Equation" r:id="rId12" imgW="36271200" imgH="9448800" progId="Equation.DSMT4">
                  <p:embed/>
                </p:oleObj>
              </mc:Choice>
              <mc:Fallback>
                <p:oleObj name="Equation" r:id="rId12" imgW="36271200" imgH="9448800" progId="Equation.DSMT4">
                  <p:embed/>
                  <p:pic>
                    <p:nvPicPr>
                      <p:cNvPr id="34" name="Object 37"/>
                      <p:cNvPicPr>
                        <a:picLocks noChangeAspect="1" noChangeArrowheads="1"/>
                      </p:cNvPicPr>
                      <p:nvPr/>
                    </p:nvPicPr>
                    <p:blipFill>
                      <a:blip r:embed="rId13"/>
                      <a:srcRect/>
                      <a:stretch>
                        <a:fillRect/>
                      </a:stretch>
                    </p:blipFill>
                    <p:spPr bwMode="auto">
                      <a:xfrm>
                        <a:off x="5937096" y="5520951"/>
                        <a:ext cx="2946326" cy="760342"/>
                      </a:xfrm>
                      <a:prstGeom prst="rect">
                        <a:avLst/>
                      </a:prstGeom>
                      <a:noFill/>
                      <a:ln w="9525">
                        <a:solidFill>
                          <a:srgbClr val="006600"/>
                        </a:solidFill>
                        <a:miter lim="800000"/>
                        <a:headEnd/>
                        <a:tailEnd/>
                      </a:ln>
                    </p:spPr>
                  </p:pic>
                </p:oleObj>
              </mc:Fallback>
            </mc:AlternateContent>
          </a:graphicData>
        </a:graphic>
      </p:graphicFrame>
      <p:cxnSp>
        <p:nvCxnSpPr>
          <p:cNvPr id="35" name="直接箭头连接符 34"/>
          <p:cNvCxnSpPr/>
          <p:nvPr/>
        </p:nvCxnSpPr>
        <p:spPr bwMode="auto">
          <a:xfrm flipH="1">
            <a:off x="1840334" y="4689475"/>
            <a:ext cx="2875682" cy="30793"/>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6" name="Object 28"/>
          <p:cNvGraphicFramePr>
            <a:graphicFrameLocks noChangeAspect="1"/>
          </p:cNvGraphicFramePr>
          <p:nvPr/>
        </p:nvGraphicFramePr>
        <p:xfrm>
          <a:off x="1107075" y="5366020"/>
          <a:ext cx="1321362" cy="535102"/>
        </p:xfrm>
        <a:graphic>
          <a:graphicData uri="http://schemas.openxmlformats.org/presentationml/2006/ole">
            <mc:AlternateContent xmlns:mc="http://schemas.openxmlformats.org/markup-compatibility/2006">
              <mc:Choice xmlns:v="urn:schemas-microsoft-com:vml" Requires="v">
                <p:oleObj spid="_x0000_s265465" name="Equation" r:id="rId14" imgW="495000" imgH="203040" progId="Equation.DSMT4">
                  <p:embed/>
                </p:oleObj>
              </mc:Choice>
              <mc:Fallback>
                <p:oleObj name="Equation" r:id="rId14" imgW="495000" imgH="203040" progId="Equation.DSMT4">
                  <p:embed/>
                  <p:pic>
                    <p:nvPicPr>
                      <p:cNvPr id="36" name="Object 28"/>
                      <p:cNvPicPr>
                        <a:picLocks noChangeAspect="1" noChangeArrowheads="1"/>
                      </p:cNvPicPr>
                      <p:nvPr/>
                    </p:nvPicPr>
                    <p:blipFill>
                      <a:blip r:embed="rId15"/>
                      <a:srcRect/>
                      <a:stretch>
                        <a:fillRect/>
                      </a:stretch>
                    </p:blipFill>
                    <p:spPr bwMode="auto">
                      <a:xfrm>
                        <a:off x="1107075" y="5366020"/>
                        <a:ext cx="1321362" cy="535102"/>
                      </a:xfrm>
                      <a:prstGeom prst="rect">
                        <a:avLst/>
                      </a:prstGeom>
                      <a:noFill/>
                      <a:ln w="57150">
                        <a:solidFill>
                          <a:srgbClr val="006600"/>
                        </a:solidFill>
                        <a:miter lim="800000"/>
                        <a:headEnd/>
                        <a:tailEnd/>
                      </a:ln>
                    </p:spPr>
                  </p:pic>
                </p:oleObj>
              </mc:Fallback>
            </mc:AlternateContent>
          </a:graphicData>
        </a:graphic>
      </p:graphicFrame>
      <p:cxnSp>
        <p:nvCxnSpPr>
          <p:cNvPr id="37" name="直接箭头连接符 36"/>
          <p:cNvCxnSpPr/>
          <p:nvPr/>
        </p:nvCxnSpPr>
        <p:spPr bwMode="auto">
          <a:xfrm>
            <a:off x="1835696" y="4509120"/>
            <a:ext cx="0" cy="792088"/>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页脚占位符 1">
            <a:extLst>
              <a:ext uri="{FF2B5EF4-FFF2-40B4-BE49-F238E27FC236}">
                <a16:creationId xmlns:a16="http://schemas.microsoft.com/office/drawing/2014/main" id="{6702BF7C-F8F9-43D6-ABB4-0223B11C70E9}"/>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39" name="灯片编号占位符 2">
            <a:extLst>
              <a:ext uri="{FF2B5EF4-FFF2-40B4-BE49-F238E27FC236}">
                <a16:creationId xmlns:a16="http://schemas.microsoft.com/office/drawing/2014/main" id="{452C3B10-8405-4943-BFD3-38D276754825}"/>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03130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p:tgtEl>
                                          <p:spTgt spid="35"/>
                                        </p:tgtEl>
                                        <p:attrNameLst>
                                          <p:attrName>ppt_x</p:attrName>
                                        </p:attrNameLst>
                                      </p:cBhvr>
                                      <p:tavLst>
                                        <p:tav tm="0">
                                          <p:val>
                                            <p:strVal val="#ppt_x+#ppt_w*1.125000"/>
                                          </p:val>
                                        </p:tav>
                                        <p:tav tm="100000">
                                          <p:val>
                                            <p:strVal val="#ppt_x"/>
                                          </p:val>
                                        </p:tav>
                                      </p:tavLst>
                                    </p:anim>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p:tgtEl>
                                          <p:spTgt spid="37"/>
                                        </p:tgtEl>
                                        <p:attrNameLst>
                                          <p:attrName>ppt_y</p:attrName>
                                        </p:attrNameLst>
                                      </p:cBhvr>
                                      <p:tavLst>
                                        <p:tav tm="0">
                                          <p:val>
                                            <p:strVal val="#ppt_y-#ppt_h*1.125000"/>
                                          </p:val>
                                        </p:tav>
                                        <p:tav tm="100000">
                                          <p:val>
                                            <p:strVal val="#ppt_y"/>
                                          </p:val>
                                        </p:tav>
                                      </p:tavLst>
                                    </p:anim>
                                    <p:animEffect transition="in" filter="wipe(down)">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15816" y="1196752"/>
            <a:ext cx="2952328"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晶格与点阵</a:t>
            </a: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1.2.1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晶胞</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1.2.2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晶向、晶面       </a:t>
            </a: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pPr>
            <a:r>
              <a:rPr lang="en-US" altLang="zh-CN"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1.7  </a:t>
            </a:r>
            <a:r>
              <a:rPr lang="zh-CN" altLang="en-US" sz="2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7" name="页脚占位符 1">
            <a:extLst>
              <a:ext uri="{FF2B5EF4-FFF2-40B4-BE49-F238E27FC236}">
                <a16:creationId xmlns:a16="http://schemas.microsoft.com/office/drawing/2014/main" id="{8DCCB4D1-F4F3-4683-8E07-A44DBC838179}"/>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0" name="灯片编号占位符 2">
            <a:extLst>
              <a:ext uri="{FF2B5EF4-FFF2-40B4-BE49-F238E27FC236}">
                <a16:creationId xmlns:a16="http://schemas.microsoft.com/office/drawing/2014/main" id="{EDC0194B-128C-4341-8448-1786DF8F82F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51245" y="0"/>
            <a:ext cx="1540435" cy="16363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0" name="Rectangle 24"/>
          <p:cNvSpPr>
            <a:spLocks noChangeArrowheads="1"/>
          </p:cNvSpPr>
          <p:nvPr/>
        </p:nvSpPr>
        <p:spPr bwMode="auto">
          <a:xfrm>
            <a:off x="2812293" y="147243"/>
            <a:ext cx="38909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 格 矢 的 概 念</a:t>
            </a:r>
          </a:p>
        </p:txBody>
      </p:sp>
      <p:sp>
        <p:nvSpPr>
          <p:cNvPr id="6" name="Rectangle 8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4214" name="Text Box 22"/>
          <p:cNvSpPr txBox="1">
            <a:spLocks noChangeArrowheads="1"/>
          </p:cNvSpPr>
          <p:nvPr/>
        </p:nvSpPr>
        <p:spPr bwMode="auto">
          <a:xfrm>
            <a:off x="1388897" y="5805264"/>
            <a:ext cx="69733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的全部</a:t>
            </a:r>
            <a:r>
              <a:rPr kumimoji="0" lang="en-US" altLang="zh-CN" sz="24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0" i="1" u="none" strike="noStrike" kern="1200" cap="none" spc="0" normalizeH="0" baseline="-2500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端点的集合，构成该布拉菲格子的倒格子</a:t>
            </a: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5" name="Rectangle 37"/>
          <p:cNvSpPr>
            <a:spLocks noChangeArrowheads="1"/>
          </p:cNvSpPr>
          <p:nvPr/>
        </p:nvSpPr>
        <p:spPr bwMode="auto">
          <a:xfrm flipV="1">
            <a:off x="122625" y="87862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13" name="组合 12"/>
          <p:cNvGrpSpPr/>
          <p:nvPr/>
        </p:nvGrpSpPr>
        <p:grpSpPr>
          <a:xfrm>
            <a:off x="1581192" y="3786917"/>
            <a:ext cx="6588794" cy="1931583"/>
            <a:chOff x="179512" y="3768411"/>
            <a:chExt cx="6588794" cy="1931583"/>
          </a:xfrm>
        </p:grpSpPr>
        <p:sp>
          <p:nvSpPr>
            <p:cNvPr id="9" name="矩形 8"/>
            <p:cNvSpPr/>
            <p:nvPr/>
          </p:nvSpPr>
          <p:spPr>
            <a:xfrm>
              <a:off x="179512" y="4106487"/>
              <a:ext cx="6588794" cy="1593507"/>
            </a:xfrm>
            <a:prstGeom prst="rect">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 name="组合 3"/>
            <p:cNvGrpSpPr/>
            <p:nvPr/>
          </p:nvGrpSpPr>
          <p:grpSpPr>
            <a:xfrm>
              <a:off x="258848" y="4179131"/>
              <a:ext cx="6453454" cy="1452722"/>
              <a:chOff x="258848" y="4179131"/>
              <a:chExt cx="6379591" cy="1452722"/>
            </a:xfrm>
          </p:grpSpPr>
          <p:sp>
            <p:nvSpPr>
              <p:cNvPr id="1544208" name="Text Box 16"/>
              <p:cNvSpPr txBox="1">
                <a:spLocks noChangeArrowheads="1"/>
              </p:cNvSpPr>
              <p:nvPr/>
            </p:nvSpPr>
            <p:spPr bwMode="auto">
              <a:xfrm>
                <a:off x="258848" y="4179131"/>
                <a:ext cx="6379591" cy="83099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对布拉菲格子中的所有格矢量</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满足上式的</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nm</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，记为</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1544213" name="Text Box 21"/>
              <p:cNvSpPr txBox="1">
                <a:spLocks noChangeArrowheads="1"/>
              </p:cNvSpPr>
              <p:nvPr/>
            </p:nvSpPr>
            <p:spPr bwMode="auto">
              <a:xfrm>
                <a:off x="2477988" y="512517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p>
            </p:txBody>
          </p:sp>
          <p:sp>
            <p:nvSpPr>
              <p:cNvPr id="1544215" name="Text Box 23"/>
              <p:cNvSpPr txBox="1">
                <a:spLocks noChangeArrowheads="1"/>
              </p:cNvSpPr>
              <p:nvPr/>
            </p:nvSpPr>
            <p:spPr bwMode="auto">
              <a:xfrm>
                <a:off x="4904338" y="5117219"/>
                <a:ext cx="1670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为整数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922950" y="5068105"/>
              <a:ext cx="1474569" cy="525189"/>
            </p:xfrm>
            <a:graphic>
              <a:graphicData uri="http://schemas.openxmlformats.org/presentationml/2006/ole">
                <mc:AlternateContent xmlns:mc="http://schemas.openxmlformats.org/markup-compatibility/2006">
                  <mc:Choice xmlns:v="urn:schemas-microsoft-com:vml" Requires="v">
                    <p:oleObj spid="_x0000_s263518" name="Equation" r:id="rId4" imgW="584200" imgH="203200" progId="Equation.DSMT4">
                      <p:embed/>
                    </p:oleObj>
                  </mc:Choice>
                  <mc:Fallback>
                    <p:oleObj name="Equation" r:id="rId4" imgW="584200" imgH="20320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950" y="5068105"/>
                            <a:ext cx="1474569" cy="525189"/>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3090638" y="5110359"/>
              <a:ext cx="2017169" cy="521494"/>
            </p:xfrm>
            <a:graphic>
              <a:graphicData uri="http://schemas.openxmlformats.org/presentationml/2006/ole">
                <mc:AlternateContent xmlns:mc="http://schemas.openxmlformats.org/markup-compatibility/2006">
                  <mc:Choice xmlns:v="urn:schemas-microsoft-com:vml" Requires="v">
                    <p:oleObj spid="_x0000_s263519" name="Equation" r:id="rId6" imgW="889000" imgH="228600" progId="Equation.DSMT4">
                      <p:embed/>
                    </p:oleObj>
                  </mc:Choice>
                  <mc:Fallback>
                    <p:oleObj name="Equation" r:id="rId6" imgW="889000" imgH="22860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0638" y="5110359"/>
                            <a:ext cx="2017169" cy="521494"/>
                          </a:xfrm>
                          <a:prstGeom prst="rect">
                            <a:avLst/>
                          </a:prstGeom>
                          <a:noFill/>
                        </p:spPr>
                      </p:pic>
                    </p:oleObj>
                  </mc:Fallback>
                </mc:AlternateContent>
              </a:graphicData>
            </a:graphic>
          </p:graphicFrame>
        </p:grpSp>
        <p:sp>
          <p:nvSpPr>
            <p:cNvPr id="30" name="Line 21"/>
            <p:cNvSpPr>
              <a:spLocks noChangeShapeType="1"/>
            </p:cNvSpPr>
            <p:nvPr/>
          </p:nvSpPr>
          <p:spPr bwMode="auto">
            <a:xfrm flipH="1" flipV="1">
              <a:off x="3471942" y="3768411"/>
              <a:ext cx="0" cy="338076"/>
            </a:xfrm>
            <a:prstGeom prst="line">
              <a:avLst/>
            </a:prstGeom>
            <a:noFill/>
            <a:ln w="2857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2" name="组合 1"/>
          <p:cNvGrpSpPr/>
          <p:nvPr/>
        </p:nvGrpSpPr>
        <p:grpSpPr>
          <a:xfrm>
            <a:off x="484971" y="991654"/>
            <a:ext cx="8545606" cy="2725378"/>
            <a:chOff x="323528" y="3307775"/>
            <a:chExt cx="8545606" cy="2725378"/>
          </a:xfrm>
        </p:grpSpPr>
        <p:grpSp>
          <p:nvGrpSpPr>
            <p:cNvPr id="29" name="Group 19"/>
            <p:cNvGrpSpPr/>
            <p:nvPr/>
          </p:nvGrpSpPr>
          <p:grpSpPr bwMode="auto">
            <a:xfrm>
              <a:off x="2838450" y="3825030"/>
              <a:ext cx="5334000" cy="900114"/>
              <a:chOff x="1788" y="2636"/>
              <a:chExt cx="3360" cy="567"/>
            </a:xfrm>
          </p:grpSpPr>
          <p:graphicFrame>
            <p:nvGraphicFramePr>
              <p:cNvPr id="31" name="Object 20"/>
              <p:cNvGraphicFramePr>
                <a:graphicFrameLocks noChangeAspect="1"/>
              </p:cNvGraphicFramePr>
              <p:nvPr/>
            </p:nvGraphicFramePr>
            <p:xfrm>
              <a:off x="3334" y="2695"/>
              <a:ext cx="1814" cy="508"/>
            </p:xfrm>
            <a:graphic>
              <a:graphicData uri="http://schemas.openxmlformats.org/presentationml/2006/ole">
                <mc:AlternateContent xmlns:mc="http://schemas.openxmlformats.org/markup-compatibility/2006">
                  <mc:Choice xmlns:v="urn:schemas-microsoft-com:vml" Requires="v">
                    <p:oleObj spid="_x0000_s263520" name="Equation" r:id="rId8" imgW="30175200" imgH="8534400" progId="Equation.DSMT4">
                      <p:embed/>
                    </p:oleObj>
                  </mc:Choice>
                  <mc:Fallback>
                    <p:oleObj name="Equation" r:id="rId8" imgW="30175200" imgH="8534400" progId="Equation.DSMT4">
                      <p:embed/>
                      <p:pic>
                        <p:nvPicPr>
                          <p:cNvPr id="31" name="Object 20"/>
                          <p:cNvPicPr>
                            <a:picLocks noChangeAspect="1" noChangeArrowheads="1"/>
                          </p:cNvPicPr>
                          <p:nvPr/>
                        </p:nvPicPr>
                        <p:blipFill>
                          <a:blip r:embed="rId9"/>
                          <a:srcRect/>
                          <a:stretch>
                            <a:fillRect/>
                          </a:stretch>
                        </p:blipFill>
                        <p:spPr bwMode="auto">
                          <a:xfrm>
                            <a:off x="3334" y="2695"/>
                            <a:ext cx="181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Line 21"/>
              <p:cNvSpPr>
                <a:spLocks noChangeShapeType="1"/>
              </p:cNvSpPr>
              <p:nvPr/>
            </p:nvSpPr>
            <p:spPr bwMode="auto">
              <a:xfrm>
                <a:off x="1850" y="2886"/>
                <a:ext cx="1497" cy="0"/>
              </a:xfrm>
              <a:prstGeom prst="line">
                <a:avLst/>
              </a:prstGeom>
              <a:noFill/>
              <a:ln w="76200">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45" name="Text Box 22"/>
              <p:cNvSpPr txBox="1">
                <a:spLocks noChangeArrowheads="1"/>
              </p:cNvSpPr>
              <p:nvPr/>
            </p:nvSpPr>
            <p:spPr bwMode="auto">
              <a:xfrm>
                <a:off x="1788" y="2636"/>
                <a:ext cx="12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展成傅里叶级数</a:t>
                </a:r>
              </a:p>
            </p:txBody>
          </p:sp>
        </p:grpSp>
        <p:grpSp>
          <p:nvGrpSpPr>
            <p:cNvPr id="46" name="组合 45"/>
            <p:cNvGrpSpPr/>
            <p:nvPr/>
          </p:nvGrpSpPr>
          <p:grpSpPr>
            <a:xfrm>
              <a:off x="323528" y="3307775"/>
              <a:ext cx="7194550" cy="1100713"/>
              <a:chOff x="323850" y="3068638"/>
              <a:chExt cx="7194550" cy="1100713"/>
            </a:xfrm>
          </p:grpSpPr>
          <p:sp>
            <p:nvSpPr>
              <p:cNvPr id="47" name="Text Box 17"/>
              <p:cNvSpPr txBox="1">
                <a:spLocks noChangeArrowheads="1"/>
              </p:cNvSpPr>
              <p:nvPr/>
            </p:nvSpPr>
            <p:spPr bwMode="auto">
              <a:xfrm>
                <a:off x="323850" y="3068638"/>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由于晶格的周期性，其相关物理性质亦为周期函数：</a:t>
                </a:r>
              </a:p>
            </p:txBody>
          </p:sp>
          <p:graphicFrame>
            <p:nvGraphicFramePr>
              <p:cNvPr id="48" name="对象 47"/>
              <p:cNvGraphicFramePr>
                <a:graphicFrameLocks noChangeAspect="1"/>
              </p:cNvGraphicFramePr>
              <p:nvPr/>
            </p:nvGraphicFramePr>
            <p:xfrm>
              <a:off x="527372" y="3724851"/>
              <a:ext cx="2266950" cy="444500"/>
            </p:xfrm>
            <a:graphic>
              <a:graphicData uri="http://schemas.openxmlformats.org/presentationml/2006/ole">
                <mc:AlternateContent xmlns:mc="http://schemas.openxmlformats.org/markup-compatibility/2006">
                  <mc:Choice xmlns:v="urn:schemas-microsoft-com:vml" Requires="v">
                    <p:oleObj spid="_x0000_s263521" name="Equation" r:id="rId10" imgW="1028520" imgH="203040" progId="Equation.DSMT4">
                      <p:embed/>
                    </p:oleObj>
                  </mc:Choice>
                  <mc:Fallback>
                    <p:oleObj name="Equation" r:id="rId10" imgW="1028520" imgH="203040" progId="Equation.DSMT4">
                      <p:embed/>
                      <p:pic>
                        <p:nvPicPr>
                          <p:cNvPr id="48" name="对象 47"/>
                          <p:cNvPicPr>
                            <a:picLocks noChangeAspect="1" noChangeArrowheads="1"/>
                          </p:cNvPicPr>
                          <p:nvPr/>
                        </p:nvPicPr>
                        <p:blipFill>
                          <a:blip r:embed="rId11"/>
                          <a:srcRect/>
                          <a:stretch>
                            <a:fillRect/>
                          </a:stretch>
                        </p:blipFill>
                        <p:spPr bwMode="auto">
                          <a:xfrm>
                            <a:off x="527372" y="3724851"/>
                            <a:ext cx="2266950" cy="444500"/>
                          </a:xfrm>
                          <a:prstGeom prst="rect">
                            <a:avLst/>
                          </a:prstGeom>
                          <a:noFill/>
                        </p:spPr>
                      </p:pic>
                    </p:oleObj>
                  </mc:Fallback>
                </mc:AlternateContent>
              </a:graphicData>
            </a:graphic>
          </p:graphicFrame>
        </p:grpSp>
        <p:graphicFrame>
          <p:nvGraphicFramePr>
            <p:cNvPr id="49" name="Object 20"/>
            <p:cNvGraphicFramePr>
              <a:graphicFrameLocks noChangeAspect="1"/>
            </p:cNvGraphicFramePr>
            <p:nvPr/>
          </p:nvGraphicFramePr>
          <p:xfrm>
            <a:off x="5220072" y="4617365"/>
            <a:ext cx="3649062" cy="783691"/>
          </p:xfrm>
          <a:graphic>
            <a:graphicData uri="http://schemas.openxmlformats.org/presentationml/2006/ole">
              <mc:AlternateContent xmlns:mc="http://schemas.openxmlformats.org/markup-compatibility/2006">
                <mc:Choice xmlns:v="urn:schemas-microsoft-com:vml" Requires="v">
                  <p:oleObj spid="_x0000_s263522" name="Equation" r:id="rId12" imgW="1650960" imgH="355320" progId="Equation.DSMT4">
                    <p:embed/>
                  </p:oleObj>
                </mc:Choice>
                <mc:Fallback>
                  <p:oleObj name="Equation" r:id="rId12" imgW="1650960" imgH="355320" progId="Equation.DSMT4">
                    <p:embed/>
                    <p:pic>
                      <p:nvPicPr>
                        <p:cNvPr id="49" name="Object 20"/>
                        <p:cNvPicPr>
                          <a:picLocks noChangeAspect="1" noChangeArrowheads="1"/>
                        </p:cNvPicPr>
                        <p:nvPr/>
                      </p:nvPicPr>
                      <p:blipFill>
                        <a:blip r:embed="rId13"/>
                        <a:srcRect/>
                        <a:stretch>
                          <a:fillRect/>
                        </a:stretch>
                      </p:blipFill>
                      <p:spPr bwMode="auto">
                        <a:xfrm>
                          <a:off x="5220072" y="4617365"/>
                          <a:ext cx="3649062" cy="783691"/>
                        </a:xfrm>
                        <a:prstGeom prst="rect">
                          <a:avLst/>
                        </a:prstGeom>
                        <a:noFill/>
                        <a:ln>
                          <a:noFill/>
                        </a:ln>
                      </p:spPr>
                    </p:pic>
                  </p:oleObj>
                </mc:Fallback>
              </mc:AlternateContent>
            </a:graphicData>
          </a:graphic>
        </p:graphicFrame>
        <p:sp>
          <p:nvSpPr>
            <p:cNvPr id="50" name="矩形 49"/>
            <p:cNvSpPr/>
            <p:nvPr/>
          </p:nvSpPr>
          <p:spPr bwMode="auto">
            <a:xfrm>
              <a:off x="4731835" y="3825030"/>
              <a:ext cx="4086282" cy="1576026"/>
            </a:xfrm>
            <a:prstGeom prst="rect">
              <a:avLst/>
            </a:prstGeom>
            <a:no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2" name="直接箭头连接符 51"/>
            <p:cNvCxnSpPr/>
            <p:nvPr/>
          </p:nvCxnSpPr>
          <p:spPr bwMode="auto">
            <a:xfrm flipH="1">
              <a:off x="1840334" y="4689475"/>
              <a:ext cx="2875682" cy="30793"/>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3" name="Object 28"/>
            <p:cNvGraphicFramePr>
              <a:graphicFrameLocks noChangeAspect="1"/>
            </p:cNvGraphicFramePr>
            <p:nvPr/>
          </p:nvGraphicFramePr>
          <p:xfrm>
            <a:off x="1107075" y="5498051"/>
            <a:ext cx="1321362" cy="535102"/>
          </p:xfrm>
          <a:graphic>
            <a:graphicData uri="http://schemas.openxmlformats.org/presentationml/2006/ole">
              <mc:AlternateContent xmlns:mc="http://schemas.openxmlformats.org/markup-compatibility/2006">
                <mc:Choice xmlns:v="urn:schemas-microsoft-com:vml" Requires="v">
                  <p:oleObj spid="_x0000_s263523" name="Equation" r:id="rId14" imgW="495000" imgH="203040" progId="Equation.DSMT4">
                    <p:embed/>
                  </p:oleObj>
                </mc:Choice>
                <mc:Fallback>
                  <p:oleObj name="Equation" r:id="rId14" imgW="495000" imgH="203040" progId="Equation.DSMT4">
                    <p:embed/>
                    <p:pic>
                      <p:nvPicPr>
                        <p:cNvPr id="53" name="Object 28"/>
                        <p:cNvPicPr>
                          <a:picLocks noChangeAspect="1" noChangeArrowheads="1"/>
                        </p:cNvPicPr>
                        <p:nvPr/>
                      </p:nvPicPr>
                      <p:blipFill>
                        <a:blip r:embed="rId15"/>
                        <a:srcRect/>
                        <a:stretch>
                          <a:fillRect/>
                        </a:stretch>
                      </p:blipFill>
                      <p:spPr bwMode="auto">
                        <a:xfrm>
                          <a:off x="1107075" y="5498051"/>
                          <a:ext cx="1321362" cy="535102"/>
                        </a:xfrm>
                        <a:prstGeom prst="rect">
                          <a:avLst/>
                        </a:prstGeom>
                        <a:noFill/>
                        <a:ln w="57150">
                          <a:solidFill>
                            <a:srgbClr val="006600"/>
                          </a:solidFill>
                          <a:miter lim="800000"/>
                          <a:headEnd/>
                          <a:tailEnd/>
                        </a:ln>
                      </p:spPr>
                    </p:pic>
                  </p:oleObj>
                </mc:Fallback>
              </mc:AlternateContent>
            </a:graphicData>
          </a:graphic>
        </p:graphicFrame>
        <p:cxnSp>
          <p:nvCxnSpPr>
            <p:cNvPr id="54" name="直接箭头连接符 53"/>
            <p:cNvCxnSpPr/>
            <p:nvPr/>
          </p:nvCxnSpPr>
          <p:spPr bwMode="auto">
            <a:xfrm>
              <a:off x="1835696" y="4509120"/>
              <a:ext cx="4638" cy="891936"/>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 name="组合 14"/>
          <p:cNvGrpSpPr/>
          <p:nvPr/>
        </p:nvGrpSpPr>
        <p:grpSpPr>
          <a:xfrm>
            <a:off x="2723661" y="3216025"/>
            <a:ext cx="3771404" cy="530225"/>
            <a:chOff x="2723661" y="3216025"/>
            <a:chExt cx="3771404" cy="530225"/>
          </a:xfrm>
        </p:grpSpPr>
        <p:graphicFrame>
          <p:nvGraphicFramePr>
            <p:cNvPr id="11" name="对象 10"/>
            <p:cNvGraphicFramePr>
              <a:graphicFrameLocks noChangeAspect="1"/>
            </p:cNvGraphicFramePr>
            <p:nvPr/>
          </p:nvGraphicFramePr>
          <p:xfrm>
            <a:off x="3291490" y="3216025"/>
            <a:ext cx="3203575" cy="530225"/>
          </p:xfrm>
          <a:graphic>
            <a:graphicData uri="http://schemas.openxmlformats.org/presentationml/2006/ole">
              <mc:AlternateContent xmlns:mc="http://schemas.openxmlformats.org/markup-compatibility/2006">
                <mc:Choice xmlns:v="urn:schemas-microsoft-com:vml" Requires="v">
                  <p:oleObj spid="_x0000_s263524" name="Equation" r:id="rId16" imgW="1371600" imgH="215640" progId="Equation.DSMT4">
                    <p:embed/>
                  </p:oleObj>
                </mc:Choice>
                <mc:Fallback>
                  <p:oleObj name="Equation" r:id="rId16" imgW="1371600" imgH="215640" progId="Equation.DSMT4">
                    <p:embed/>
                    <p:pic>
                      <p:nvPicPr>
                        <p:cNvPr id="11" name="对象 10"/>
                        <p:cNvPicPr>
                          <a:picLocks noChangeAspect="1" noChangeArrowheads="1"/>
                        </p:cNvPicPr>
                        <p:nvPr/>
                      </p:nvPicPr>
                      <p:blipFill>
                        <a:blip r:embed="rId17"/>
                        <a:srcRect/>
                        <a:stretch>
                          <a:fillRect/>
                        </a:stretch>
                      </p:blipFill>
                      <p:spPr bwMode="auto">
                        <a:xfrm>
                          <a:off x="3291490" y="3216025"/>
                          <a:ext cx="3203575" cy="530225"/>
                        </a:xfrm>
                        <a:prstGeom prst="rect">
                          <a:avLst/>
                        </a:prstGeom>
                        <a:noFill/>
                        <a:ln w="57150">
                          <a:solidFill>
                            <a:srgbClr val="008000"/>
                          </a:solidFill>
                        </a:ln>
                      </p:spPr>
                    </p:pic>
                  </p:oleObj>
                </mc:Fallback>
              </mc:AlternateContent>
            </a:graphicData>
          </a:graphic>
        </p:graphicFrame>
        <p:sp>
          <p:nvSpPr>
            <p:cNvPr id="14" name="右箭头 13"/>
            <p:cNvSpPr/>
            <p:nvPr/>
          </p:nvSpPr>
          <p:spPr>
            <a:xfrm>
              <a:off x="2723661" y="3358849"/>
              <a:ext cx="463563" cy="260832"/>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3" name="页脚占位符 1">
            <a:extLst>
              <a:ext uri="{FF2B5EF4-FFF2-40B4-BE49-F238E27FC236}">
                <a16:creationId xmlns:a16="http://schemas.microsoft.com/office/drawing/2014/main" id="{7977F9D6-832D-4D85-8726-D5230ADD0657}"/>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34" name="灯片编号占位符 2">
            <a:extLst>
              <a:ext uri="{FF2B5EF4-FFF2-40B4-BE49-F238E27FC236}">
                <a16:creationId xmlns:a16="http://schemas.microsoft.com/office/drawing/2014/main" id="{4513AAFB-CE35-4535-B5F2-955E765F9D4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51319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4214"/>
                                        </p:tgtEl>
                                        <p:attrNameLst>
                                          <p:attrName>style.visibility</p:attrName>
                                        </p:attrNameLst>
                                      </p:cBhvr>
                                      <p:to>
                                        <p:strVal val="visible"/>
                                      </p:to>
                                    </p:set>
                                    <p:anim calcmode="lin" valueType="num">
                                      <p:cBhvr additive="base">
                                        <p:cTn id="19" dur="500" fill="hold"/>
                                        <p:tgtEl>
                                          <p:spTgt spid="1544214"/>
                                        </p:tgtEl>
                                        <p:attrNameLst>
                                          <p:attrName>ppt_x</p:attrName>
                                        </p:attrNameLst>
                                      </p:cBhvr>
                                      <p:tavLst>
                                        <p:tav tm="0">
                                          <p:val>
                                            <p:strVal val="#ppt_x"/>
                                          </p:val>
                                        </p:tav>
                                        <p:tav tm="100000">
                                          <p:val>
                                            <p:strVal val="#ppt_x"/>
                                          </p:val>
                                        </p:tav>
                                      </p:tavLst>
                                    </p:anim>
                                    <p:anim calcmode="lin" valueType="num">
                                      <p:cBhvr additive="base">
                                        <p:cTn id="20" dur="500" fill="hold"/>
                                        <p:tgtEl>
                                          <p:spTgt spid="1544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2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51245" y="0"/>
            <a:ext cx="1540435" cy="16363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290" name="Rectangle 24"/>
          <p:cNvSpPr>
            <a:spLocks noChangeArrowheads="1"/>
          </p:cNvSpPr>
          <p:nvPr/>
        </p:nvSpPr>
        <p:spPr bwMode="auto">
          <a:xfrm>
            <a:off x="2812293" y="147243"/>
            <a:ext cx="38909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 格 矢 的 概 念</a:t>
            </a:r>
          </a:p>
        </p:txBody>
      </p:sp>
      <p:sp>
        <p:nvSpPr>
          <p:cNvPr id="6" name="Rectangle 8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5" name="Rectangle 37"/>
          <p:cNvSpPr>
            <a:spLocks noChangeArrowheads="1"/>
          </p:cNvSpPr>
          <p:nvPr/>
        </p:nvSpPr>
        <p:spPr bwMode="auto">
          <a:xfrm flipV="1">
            <a:off x="122625" y="87862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34" name="Text Box 223"/>
          <p:cNvSpPr txBox="1">
            <a:spLocks noChangeArrowheads="1"/>
          </p:cNvSpPr>
          <p:nvPr/>
        </p:nvSpPr>
        <p:spPr bwMode="auto">
          <a:xfrm>
            <a:off x="683568" y="1484784"/>
            <a:ext cx="5184576" cy="1532727"/>
          </a:xfrm>
          <a:prstGeom prst="rect">
            <a:avLst/>
          </a:prstGeom>
          <a:no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倒格矢</a:t>
            </a:r>
            <a:r>
              <a:rPr kumimoji="0" lang="en-US" altLang="zh-CN" sz="26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600" b="0"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的量纲是空间尺度的倒数，与波矢相同；倒格空间就是波矢空间，倒格子是波矢空间的格子</a:t>
            </a:r>
          </a:p>
        </p:txBody>
      </p:sp>
      <p:sp>
        <p:nvSpPr>
          <p:cNvPr id="35" name="Text Box 22"/>
          <p:cNvSpPr txBox="1">
            <a:spLocks noChangeArrowheads="1"/>
          </p:cNvSpPr>
          <p:nvPr/>
        </p:nvSpPr>
        <p:spPr bwMode="auto">
          <a:xfrm>
            <a:off x="1388897" y="5805264"/>
            <a:ext cx="69733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的全部</a:t>
            </a:r>
            <a:r>
              <a:rPr kumimoji="0" lang="en-US" altLang="zh-CN" sz="24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0" i="1" u="none" strike="noStrike" kern="1200" cap="none" spc="0" normalizeH="0" baseline="-2500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端点的集合，构成该布拉菲格子的倒格子</a:t>
            </a:r>
          </a:p>
        </p:txBody>
      </p:sp>
      <p:grpSp>
        <p:nvGrpSpPr>
          <p:cNvPr id="18" name="组合 17"/>
          <p:cNvGrpSpPr/>
          <p:nvPr/>
        </p:nvGrpSpPr>
        <p:grpSpPr>
          <a:xfrm>
            <a:off x="1581192" y="3786917"/>
            <a:ext cx="6588794" cy="1931583"/>
            <a:chOff x="179512" y="3768411"/>
            <a:chExt cx="6588794" cy="1931583"/>
          </a:xfrm>
        </p:grpSpPr>
        <p:sp>
          <p:nvSpPr>
            <p:cNvPr id="19" name="矩形 18"/>
            <p:cNvSpPr/>
            <p:nvPr/>
          </p:nvSpPr>
          <p:spPr>
            <a:xfrm>
              <a:off x="179512" y="4106487"/>
              <a:ext cx="6588794" cy="1593507"/>
            </a:xfrm>
            <a:prstGeom prst="rect">
              <a:avLst/>
            </a:prstGeom>
            <a:solidFill>
              <a:srgbClr val="FFFF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0" name="组合 19"/>
            <p:cNvGrpSpPr/>
            <p:nvPr/>
          </p:nvGrpSpPr>
          <p:grpSpPr>
            <a:xfrm>
              <a:off x="258848" y="4179131"/>
              <a:ext cx="6453454" cy="1452722"/>
              <a:chOff x="258848" y="4179131"/>
              <a:chExt cx="6379591" cy="1452722"/>
            </a:xfrm>
          </p:grpSpPr>
          <p:sp>
            <p:nvSpPr>
              <p:cNvPr id="22" name="Text Box 16"/>
              <p:cNvSpPr txBox="1">
                <a:spLocks noChangeArrowheads="1"/>
              </p:cNvSpPr>
              <p:nvPr/>
            </p:nvSpPr>
            <p:spPr bwMode="auto">
              <a:xfrm>
                <a:off x="258848" y="4179131"/>
                <a:ext cx="6379591" cy="83099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对布拉菲格子中的所有格矢量</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满足上式的</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nm</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，记为</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23" name="Text Box 21"/>
              <p:cNvSpPr txBox="1">
                <a:spLocks noChangeArrowheads="1"/>
              </p:cNvSpPr>
              <p:nvPr/>
            </p:nvSpPr>
            <p:spPr bwMode="auto">
              <a:xfrm>
                <a:off x="2477988" y="512517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或</a:t>
                </a:r>
              </a:p>
            </p:txBody>
          </p:sp>
          <p:sp>
            <p:nvSpPr>
              <p:cNvPr id="24" name="Text Box 23"/>
              <p:cNvSpPr txBox="1">
                <a:spLocks noChangeArrowheads="1"/>
              </p:cNvSpPr>
              <p:nvPr/>
            </p:nvSpPr>
            <p:spPr bwMode="auto">
              <a:xfrm>
                <a:off x="4904338" y="5117219"/>
                <a:ext cx="1670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为整数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 name="对象 25"/>
              <p:cNvGraphicFramePr>
                <a:graphicFrameLocks noChangeAspect="1"/>
              </p:cNvGraphicFramePr>
              <p:nvPr/>
            </p:nvGraphicFramePr>
            <p:xfrm>
              <a:off x="922950" y="5068105"/>
              <a:ext cx="1474569" cy="525189"/>
            </p:xfrm>
            <a:graphic>
              <a:graphicData uri="http://schemas.openxmlformats.org/presentationml/2006/ole">
                <mc:AlternateContent xmlns:mc="http://schemas.openxmlformats.org/markup-compatibility/2006">
                  <mc:Choice xmlns:v="urn:schemas-microsoft-com:vml" Requires="v">
                    <p:oleObj spid="_x0000_s221608" name="Equation" r:id="rId4" imgW="584200" imgH="203200" progId="Equation.DSMT4">
                      <p:embed/>
                    </p:oleObj>
                  </mc:Choice>
                  <mc:Fallback>
                    <p:oleObj name="Equation" r:id="rId4" imgW="584200" imgH="20320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950" y="5068105"/>
                            <a:ext cx="1474569" cy="525189"/>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3090638" y="5110359"/>
              <a:ext cx="2017169" cy="521494"/>
            </p:xfrm>
            <a:graphic>
              <a:graphicData uri="http://schemas.openxmlformats.org/presentationml/2006/ole">
                <mc:AlternateContent xmlns:mc="http://schemas.openxmlformats.org/markup-compatibility/2006">
                  <mc:Choice xmlns:v="urn:schemas-microsoft-com:vml" Requires="v">
                    <p:oleObj spid="_x0000_s221609" name="Equation" r:id="rId6" imgW="889000" imgH="228600" progId="Equation.DSMT4">
                      <p:embed/>
                    </p:oleObj>
                  </mc:Choice>
                  <mc:Fallback>
                    <p:oleObj name="Equation" r:id="rId6" imgW="889000" imgH="22860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0638" y="5110359"/>
                            <a:ext cx="2017169" cy="521494"/>
                          </a:xfrm>
                          <a:prstGeom prst="rect">
                            <a:avLst/>
                          </a:prstGeom>
                          <a:noFill/>
                        </p:spPr>
                      </p:pic>
                    </p:oleObj>
                  </mc:Fallback>
                </mc:AlternateContent>
              </a:graphicData>
            </a:graphic>
          </p:graphicFrame>
        </p:grpSp>
        <p:sp>
          <p:nvSpPr>
            <p:cNvPr id="21" name="Line 21"/>
            <p:cNvSpPr>
              <a:spLocks noChangeShapeType="1"/>
            </p:cNvSpPr>
            <p:nvPr/>
          </p:nvSpPr>
          <p:spPr bwMode="auto">
            <a:xfrm flipH="1" flipV="1">
              <a:off x="3471942" y="3768411"/>
              <a:ext cx="0" cy="338076"/>
            </a:xfrm>
            <a:prstGeom prst="line">
              <a:avLst/>
            </a:prstGeom>
            <a:noFill/>
            <a:ln w="28575">
              <a:solidFill>
                <a:srgbClr val="A5002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sp>
        <p:nvSpPr>
          <p:cNvPr id="28" name="页脚占位符 1">
            <a:extLst>
              <a:ext uri="{FF2B5EF4-FFF2-40B4-BE49-F238E27FC236}">
                <a16:creationId xmlns:a16="http://schemas.microsoft.com/office/drawing/2014/main" id="{14AC42FB-44B4-41FA-9074-54F0F52FD252}"/>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29" name="灯片编号占位符 2">
            <a:extLst>
              <a:ext uri="{FF2B5EF4-FFF2-40B4-BE49-F238E27FC236}">
                <a16:creationId xmlns:a16="http://schemas.microsoft.com/office/drawing/2014/main" id="{3811B4C8-B1B7-4D8A-96DD-967F396CCD86}"/>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pic>
        <p:nvPicPr>
          <p:cNvPr id="4" name="图片 3">
            <a:extLst>
              <a:ext uri="{FF2B5EF4-FFF2-40B4-BE49-F238E27FC236}">
                <a16:creationId xmlns:a16="http://schemas.microsoft.com/office/drawing/2014/main" id="{B635F36D-1B25-4713-B140-273846B5761F}"/>
              </a:ext>
            </a:extLst>
          </p:cNvPr>
          <p:cNvPicPr>
            <a:picLocks noChangeAspect="1"/>
          </p:cNvPicPr>
          <p:nvPr/>
        </p:nvPicPr>
        <p:blipFill>
          <a:blip r:embed="rId8"/>
          <a:stretch>
            <a:fillRect/>
          </a:stretch>
        </p:blipFill>
        <p:spPr>
          <a:xfrm>
            <a:off x="5652867" y="933815"/>
            <a:ext cx="3408040" cy="3076463"/>
          </a:xfrm>
          <a:prstGeom prst="rect">
            <a:avLst/>
          </a:prstGeom>
        </p:spPr>
      </p:pic>
    </p:spTree>
    <p:extLst>
      <p:ext uri="{BB962C8B-B14F-4D97-AF65-F5344CB8AC3E}">
        <p14:creationId xmlns:p14="http://schemas.microsoft.com/office/powerpoint/2010/main" val="19636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04251" y="985443"/>
            <a:ext cx="2132245" cy="14067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 name="页脚占位符 1"/>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25" name="Rectangle 37"/>
          <p:cNvSpPr>
            <a:spLocks noChangeArrowheads="1"/>
          </p:cNvSpPr>
          <p:nvPr/>
        </p:nvSpPr>
        <p:spPr bwMode="auto">
          <a:xfrm flipV="1">
            <a:off x="122625" y="87862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Rectangle 24"/>
          <p:cNvSpPr>
            <a:spLocks noChangeArrowheads="1"/>
          </p:cNvSpPr>
          <p:nvPr/>
        </p:nvSpPr>
        <p:spPr bwMode="auto">
          <a:xfrm>
            <a:off x="2812293" y="147243"/>
            <a:ext cx="38909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 格 矢 的 概 念</a:t>
            </a:r>
          </a:p>
        </p:txBody>
      </p:sp>
      <p:sp>
        <p:nvSpPr>
          <p:cNvPr id="8" name="Text Box 22"/>
          <p:cNvSpPr txBox="1">
            <a:spLocks noChangeArrowheads="1"/>
          </p:cNvSpPr>
          <p:nvPr/>
        </p:nvSpPr>
        <p:spPr bwMode="auto">
          <a:xfrm>
            <a:off x="1043608" y="5775647"/>
            <a:ext cx="295465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正格空间（实空间）</a:t>
            </a:r>
          </a:p>
        </p:txBody>
      </p:sp>
      <p:sp>
        <p:nvSpPr>
          <p:cNvPr id="9" name="Text Box 22"/>
          <p:cNvSpPr txBox="1">
            <a:spLocks noChangeArrowheads="1"/>
          </p:cNvSpPr>
          <p:nvPr/>
        </p:nvSpPr>
        <p:spPr bwMode="auto">
          <a:xfrm>
            <a:off x="5004048" y="5774786"/>
            <a:ext cx="343395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倒格空间（波矢</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a:t>
            </a:r>
          </a:p>
        </p:txBody>
      </p:sp>
      <p:grpSp>
        <p:nvGrpSpPr>
          <p:cNvPr id="10" name="Group 39"/>
          <p:cNvGrpSpPr>
            <a:grpSpLocks/>
          </p:cNvGrpSpPr>
          <p:nvPr/>
        </p:nvGrpSpPr>
        <p:grpSpPr bwMode="auto">
          <a:xfrm>
            <a:off x="1437807" y="1350525"/>
            <a:ext cx="2690019" cy="3474094"/>
            <a:chOff x="1973" y="1871"/>
            <a:chExt cx="1158" cy="1514"/>
          </a:xfrm>
        </p:grpSpPr>
        <p:grpSp>
          <p:nvGrpSpPr>
            <p:cNvPr id="11" name="Group 40"/>
            <p:cNvGrpSpPr>
              <a:grpSpLocks/>
            </p:cNvGrpSpPr>
            <p:nvPr/>
          </p:nvGrpSpPr>
          <p:grpSpPr bwMode="auto">
            <a:xfrm>
              <a:off x="1973" y="2205"/>
              <a:ext cx="862" cy="1180"/>
              <a:chOff x="2154" y="2432"/>
              <a:chExt cx="862" cy="1180"/>
            </a:xfrm>
          </p:grpSpPr>
          <p:sp>
            <p:nvSpPr>
              <p:cNvPr id="16" name="Oval 41"/>
              <p:cNvSpPr>
                <a:spLocks noChangeArrowheads="1"/>
              </p:cNvSpPr>
              <p:nvPr/>
            </p:nvSpPr>
            <p:spPr bwMode="auto">
              <a:xfrm>
                <a:off x="2155"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Oval 42"/>
              <p:cNvSpPr>
                <a:spLocks noChangeArrowheads="1"/>
              </p:cNvSpPr>
              <p:nvPr/>
            </p:nvSpPr>
            <p:spPr bwMode="auto">
              <a:xfrm>
                <a:off x="2291"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Oval 43"/>
              <p:cNvSpPr>
                <a:spLocks noChangeArrowheads="1"/>
              </p:cNvSpPr>
              <p:nvPr/>
            </p:nvSpPr>
            <p:spPr bwMode="auto">
              <a:xfrm>
                <a:off x="2427"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Oval 44"/>
              <p:cNvSpPr>
                <a:spLocks noChangeArrowheads="1"/>
              </p:cNvSpPr>
              <p:nvPr/>
            </p:nvSpPr>
            <p:spPr bwMode="auto">
              <a:xfrm>
                <a:off x="2563"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Oval 45"/>
              <p:cNvSpPr>
                <a:spLocks noChangeArrowheads="1"/>
              </p:cNvSpPr>
              <p:nvPr/>
            </p:nvSpPr>
            <p:spPr bwMode="auto">
              <a:xfrm>
                <a:off x="2699"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Oval 46"/>
              <p:cNvSpPr>
                <a:spLocks noChangeArrowheads="1"/>
              </p:cNvSpPr>
              <p:nvPr/>
            </p:nvSpPr>
            <p:spPr bwMode="auto">
              <a:xfrm>
                <a:off x="2835"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Oval 47"/>
              <p:cNvSpPr>
                <a:spLocks noChangeArrowheads="1"/>
              </p:cNvSpPr>
              <p:nvPr/>
            </p:nvSpPr>
            <p:spPr bwMode="auto">
              <a:xfrm>
                <a:off x="2971"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Oval 48"/>
              <p:cNvSpPr>
                <a:spLocks noChangeArrowheads="1"/>
              </p:cNvSpPr>
              <p:nvPr/>
            </p:nvSpPr>
            <p:spPr bwMode="auto">
              <a:xfrm>
                <a:off x="2154"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Oval 49"/>
              <p:cNvSpPr>
                <a:spLocks noChangeArrowheads="1"/>
              </p:cNvSpPr>
              <p:nvPr/>
            </p:nvSpPr>
            <p:spPr bwMode="auto">
              <a:xfrm>
                <a:off x="2290"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Oval 50"/>
              <p:cNvSpPr>
                <a:spLocks noChangeArrowheads="1"/>
              </p:cNvSpPr>
              <p:nvPr/>
            </p:nvSpPr>
            <p:spPr bwMode="auto">
              <a:xfrm>
                <a:off x="2426"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 name="Oval 51"/>
              <p:cNvSpPr>
                <a:spLocks noChangeArrowheads="1"/>
              </p:cNvSpPr>
              <p:nvPr/>
            </p:nvSpPr>
            <p:spPr bwMode="auto">
              <a:xfrm>
                <a:off x="2562"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Oval 52"/>
              <p:cNvSpPr>
                <a:spLocks noChangeArrowheads="1"/>
              </p:cNvSpPr>
              <p:nvPr/>
            </p:nvSpPr>
            <p:spPr bwMode="auto">
              <a:xfrm>
                <a:off x="2698"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Oval 53"/>
              <p:cNvSpPr>
                <a:spLocks noChangeArrowheads="1"/>
              </p:cNvSpPr>
              <p:nvPr/>
            </p:nvSpPr>
            <p:spPr bwMode="auto">
              <a:xfrm>
                <a:off x="2834"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Oval 54"/>
              <p:cNvSpPr>
                <a:spLocks noChangeArrowheads="1"/>
              </p:cNvSpPr>
              <p:nvPr/>
            </p:nvSpPr>
            <p:spPr bwMode="auto">
              <a:xfrm>
                <a:off x="2970"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Oval 55"/>
              <p:cNvSpPr>
                <a:spLocks noChangeArrowheads="1"/>
              </p:cNvSpPr>
              <p:nvPr/>
            </p:nvSpPr>
            <p:spPr bwMode="auto">
              <a:xfrm>
                <a:off x="2155"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Oval 56"/>
              <p:cNvSpPr>
                <a:spLocks noChangeArrowheads="1"/>
              </p:cNvSpPr>
              <p:nvPr/>
            </p:nvSpPr>
            <p:spPr bwMode="auto">
              <a:xfrm>
                <a:off x="2291"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Oval 57"/>
              <p:cNvSpPr>
                <a:spLocks noChangeArrowheads="1"/>
              </p:cNvSpPr>
              <p:nvPr/>
            </p:nvSpPr>
            <p:spPr bwMode="auto">
              <a:xfrm>
                <a:off x="2427"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Oval 58"/>
              <p:cNvSpPr>
                <a:spLocks noChangeArrowheads="1"/>
              </p:cNvSpPr>
              <p:nvPr/>
            </p:nvSpPr>
            <p:spPr bwMode="auto">
              <a:xfrm>
                <a:off x="2563"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Oval 59"/>
              <p:cNvSpPr>
                <a:spLocks noChangeArrowheads="1"/>
              </p:cNvSpPr>
              <p:nvPr/>
            </p:nvSpPr>
            <p:spPr bwMode="auto">
              <a:xfrm>
                <a:off x="2699"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 name="Oval 60"/>
              <p:cNvSpPr>
                <a:spLocks noChangeArrowheads="1"/>
              </p:cNvSpPr>
              <p:nvPr/>
            </p:nvSpPr>
            <p:spPr bwMode="auto">
              <a:xfrm>
                <a:off x="2835"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 name="Oval 61"/>
              <p:cNvSpPr>
                <a:spLocks noChangeArrowheads="1"/>
              </p:cNvSpPr>
              <p:nvPr/>
            </p:nvSpPr>
            <p:spPr bwMode="auto">
              <a:xfrm>
                <a:off x="2971"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 name="Oval 62"/>
              <p:cNvSpPr>
                <a:spLocks noChangeArrowheads="1"/>
              </p:cNvSpPr>
              <p:nvPr/>
            </p:nvSpPr>
            <p:spPr bwMode="auto">
              <a:xfrm>
                <a:off x="2154"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Oval 63"/>
              <p:cNvSpPr>
                <a:spLocks noChangeArrowheads="1"/>
              </p:cNvSpPr>
              <p:nvPr/>
            </p:nvSpPr>
            <p:spPr bwMode="auto">
              <a:xfrm>
                <a:off x="2290"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 name="Oval 64"/>
              <p:cNvSpPr>
                <a:spLocks noChangeArrowheads="1"/>
              </p:cNvSpPr>
              <p:nvPr/>
            </p:nvSpPr>
            <p:spPr bwMode="auto">
              <a:xfrm>
                <a:off x="2426"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 name="Oval 65"/>
              <p:cNvSpPr>
                <a:spLocks noChangeArrowheads="1"/>
              </p:cNvSpPr>
              <p:nvPr/>
            </p:nvSpPr>
            <p:spPr bwMode="auto">
              <a:xfrm>
                <a:off x="2562"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 name="Oval 66"/>
              <p:cNvSpPr>
                <a:spLocks noChangeArrowheads="1"/>
              </p:cNvSpPr>
              <p:nvPr/>
            </p:nvSpPr>
            <p:spPr bwMode="auto">
              <a:xfrm>
                <a:off x="2698"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Oval 67"/>
              <p:cNvSpPr>
                <a:spLocks noChangeArrowheads="1"/>
              </p:cNvSpPr>
              <p:nvPr/>
            </p:nvSpPr>
            <p:spPr bwMode="auto">
              <a:xfrm>
                <a:off x="2834"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Oval 68"/>
              <p:cNvSpPr>
                <a:spLocks noChangeArrowheads="1"/>
              </p:cNvSpPr>
              <p:nvPr/>
            </p:nvSpPr>
            <p:spPr bwMode="auto">
              <a:xfrm>
                <a:off x="2970"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Oval 69"/>
              <p:cNvSpPr>
                <a:spLocks noChangeArrowheads="1"/>
              </p:cNvSpPr>
              <p:nvPr/>
            </p:nvSpPr>
            <p:spPr bwMode="auto">
              <a:xfrm>
                <a:off x="2154"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 name="Oval 70"/>
              <p:cNvSpPr>
                <a:spLocks noChangeArrowheads="1"/>
              </p:cNvSpPr>
              <p:nvPr/>
            </p:nvSpPr>
            <p:spPr bwMode="auto">
              <a:xfrm>
                <a:off x="2290"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 name="Oval 71"/>
              <p:cNvSpPr>
                <a:spLocks noChangeArrowheads="1"/>
              </p:cNvSpPr>
              <p:nvPr/>
            </p:nvSpPr>
            <p:spPr bwMode="auto">
              <a:xfrm>
                <a:off x="2426"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 name="Oval 72"/>
              <p:cNvSpPr>
                <a:spLocks noChangeArrowheads="1"/>
              </p:cNvSpPr>
              <p:nvPr/>
            </p:nvSpPr>
            <p:spPr bwMode="auto">
              <a:xfrm>
                <a:off x="2562" y="3340"/>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8" name="Oval 73"/>
              <p:cNvSpPr>
                <a:spLocks noChangeArrowheads="1"/>
              </p:cNvSpPr>
              <p:nvPr/>
            </p:nvSpPr>
            <p:spPr bwMode="auto">
              <a:xfrm>
                <a:off x="2698"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Oval 74"/>
              <p:cNvSpPr>
                <a:spLocks noChangeArrowheads="1"/>
              </p:cNvSpPr>
              <p:nvPr/>
            </p:nvSpPr>
            <p:spPr bwMode="auto">
              <a:xfrm>
                <a:off x="2834"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 name="Oval 75"/>
              <p:cNvSpPr>
                <a:spLocks noChangeArrowheads="1"/>
              </p:cNvSpPr>
              <p:nvPr/>
            </p:nvSpPr>
            <p:spPr bwMode="auto">
              <a:xfrm>
                <a:off x="2970"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Oval 76"/>
              <p:cNvSpPr>
                <a:spLocks noChangeArrowheads="1"/>
              </p:cNvSpPr>
              <p:nvPr/>
            </p:nvSpPr>
            <p:spPr bwMode="auto">
              <a:xfrm>
                <a:off x="2154"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Oval 77"/>
              <p:cNvSpPr>
                <a:spLocks noChangeArrowheads="1"/>
              </p:cNvSpPr>
              <p:nvPr/>
            </p:nvSpPr>
            <p:spPr bwMode="auto">
              <a:xfrm>
                <a:off x="2290"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Oval 78"/>
              <p:cNvSpPr>
                <a:spLocks noChangeArrowheads="1"/>
              </p:cNvSpPr>
              <p:nvPr/>
            </p:nvSpPr>
            <p:spPr bwMode="auto">
              <a:xfrm>
                <a:off x="2426"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Oval 79"/>
              <p:cNvSpPr>
                <a:spLocks noChangeArrowheads="1"/>
              </p:cNvSpPr>
              <p:nvPr/>
            </p:nvSpPr>
            <p:spPr bwMode="auto">
              <a:xfrm>
                <a:off x="2562"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Oval 80"/>
              <p:cNvSpPr>
                <a:spLocks noChangeArrowheads="1"/>
              </p:cNvSpPr>
              <p:nvPr/>
            </p:nvSpPr>
            <p:spPr bwMode="auto">
              <a:xfrm>
                <a:off x="2698"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 name="Oval 81"/>
              <p:cNvSpPr>
                <a:spLocks noChangeArrowheads="1"/>
              </p:cNvSpPr>
              <p:nvPr/>
            </p:nvSpPr>
            <p:spPr bwMode="auto">
              <a:xfrm>
                <a:off x="2834"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Oval 82"/>
              <p:cNvSpPr>
                <a:spLocks noChangeArrowheads="1"/>
              </p:cNvSpPr>
              <p:nvPr/>
            </p:nvSpPr>
            <p:spPr bwMode="auto">
              <a:xfrm>
                <a:off x="2970"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Line 83"/>
            <p:cNvSpPr>
              <a:spLocks noChangeShapeType="1"/>
            </p:cNvSpPr>
            <p:nvPr/>
          </p:nvSpPr>
          <p:spPr bwMode="auto">
            <a:xfrm>
              <a:off x="2011" y="3135"/>
              <a:ext cx="1089"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13" name="Line 84"/>
            <p:cNvSpPr>
              <a:spLocks noChangeShapeType="1"/>
            </p:cNvSpPr>
            <p:nvPr/>
          </p:nvSpPr>
          <p:spPr bwMode="auto">
            <a:xfrm flipH="1" flipV="1">
              <a:off x="2132" y="1960"/>
              <a:ext cx="5" cy="140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14" name="Text Box 85"/>
            <p:cNvSpPr txBox="1">
              <a:spLocks noChangeArrowheads="1"/>
            </p:cNvSpPr>
            <p:nvPr/>
          </p:nvSpPr>
          <p:spPr bwMode="auto">
            <a:xfrm>
              <a:off x="2993" y="3081"/>
              <a:ext cx="138" cy="2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15" name="Text Box 86"/>
            <p:cNvSpPr txBox="1">
              <a:spLocks noChangeArrowheads="1"/>
            </p:cNvSpPr>
            <p:nvPr/>
          </p:nvSpPr>
          <p:spPr bwMode="auto">
            <a:xfrm>
              <a:off x="1996" y="1871"/>
              <a:ext cx="138" cy="2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p>
          </p:txBody>
        </p:sp>
      </p:grpSp>
      <p:grpSp>
        <p:nvGrpSpPr>
          <p:cNvPr id="6" name="组合 5"/>
          <p:cNvGrpSpPr/>
          <p:nvPr/>
        </p:nvGrpSpPr>
        <p:grpSpPr>
          <a:xfrm>
            <a:off x="1043608" y="2157705"/>
            <a:ext cx="2635461" cy="2993325"/>
            <a:chOff x="1043608" y="1971298"/>
            <a:chExt cx="2635461" cy="2993325"/>
          </a:xfrm>
        </p:grpSpPr>
        <p:sp>
          <p:nvSpPr>
            <p:cNvPr id="59" name="Text Box 138"/>
            <p:cNvSpPr txBox="1">
              <a:spLocks noChangeArrowheads="1"/>
            </p:cNvSpPr>
            <p:nvPr/>
          </p:nvSpPr>
          <p:spPr bwMode="auto">
            <a:xfrm rot="170916">
              <a:off x="1043608" y="4103299"/>
              <a:ext cx="40183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cxnSp>
          <p:nvCxnSpPr>
            <p:cNvPr id="64" name="直接连接符 63"/>
            <p:cNvCxnSpPr/>
            <p:nvPr/>
          </p:nvCxnSpPr>
          <p:spPr>
            <a:xfrm flipV="1">
              <a:off x="1222783" y="4604229"/>
              <a:ext cx="1355" cy="36039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222783" y="3721017"/>
              <a:ext cx="0" cy="366128"/>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57006" y="4586372"/>
              <a:ext cx="404236" cy="1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60123" y="4074251"/>
              <a:ext cx="404236" cy="1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277019" y="4582341"/>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1209727" y="3549689"/>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1218014" y="3024315"/>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201890" y="2497978"/>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209037" y="1971298"/>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478335" y="1806154"/>
            <a:ext cx="1908282" cy="3469003"/>
            <a:chOff x="1478335" y="1619747"/>
            <a:chExt cx="1908282" cy="3469003"/>
          </a:xfrm>
        </p:grpSpPr>
        <p:sp>
          <p:nvSpPr>
            <p:cNvPr id="58" name="Text Box 137"/>
            <p:cNvSpPr txBox="1">
              <a:spLocks noChangeArrowheads="1"/>
            </p:cNvSpPr>
            <p:nvPr/>
          </p:nvSpPr>
          <p:spPr bwMode="auto">
            <a:xfrm>
              <a:off x="1785174" y="4627085"/>
              <a:ext cx="338554" cy="46166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p>
          </p:txBody>
        </p:sp>
        <p:cxnSp>
          <p:nvCxnSpPr>
            <p:cNvPr id="60" name="直接连接符 59"/>
            <p:cNvCxnSpPr/>
            <p:nvPr/>
          </p:nvCxnSpPr>
          <p:spPr>
            <a:xfrm flipH="1">
              <a:off x="1808471" y="4546487"/>
              <a:ext cx="5660" cy="353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130376" y="4610880"/>
              <a:ext cx="1250" cy="301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557650" y="4856983"/>
              <a:ext cx="256872" cy="1078"/>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126093" y="4849615"/>
              <a:ext cx="323828" cy="458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478335" y="1636439"/>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124668" y="1628615"/>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34002" y="162853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757265" y="162379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58354" y="162626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82324" y="161974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2" name="Group 88"/>
          <p:cNvGrpSpPr>
            <a:grpSpLocks/>
          </p:cNvGrpSpPr>
          <p:nvPr/>
        </p:nvGrpSpPr>
        <p:grpSpPr bwMode="auto">
          <a:xfrm>
            <a:off x="4648109" y="1754312"/>
            <a:ext cx="3624715" cy="3511044"/>
            <a:chOff x="3606" y="2069"/>
            <a:chExt cx="1587" cy="1452"/>
          </a:xfrm>
        </p:grpSpPr>
        <p:grpSp>
          <p:nvGrpSpPr>
            <p:cNvPr id="105" name="Group 89"/>
            <p:cNvGrpSpPr>
              <a:grpSpLocks/>
            </p:cNvGrpSpPr>
            <p:nvPr/>
          </p:nvGrpSpPr>
          <p:grpSpPr bwMode="auto">
            <a:xfrm rot="-5400000">
              <a:off x="3810" y="2273"/>
              <a:ext cx="862" cy="1180"/>
              <a:chOff x="2154" y="2432"/>
              <a:chExt cx="862" cy="1180"/>
            </a:xfrm>
          </p:grpSpPr>
          <p:sp>
            <p:nvSpPr>
              <p:cNvPr id="110" name="Oval 90"/>
              <p:cNvSpPr>
                <a:spLocks noChangeArrowheads="1"/>
              </p:cNvSpPr>
              <p:nvPr/>
            </p:nvSpPr>
            <p:spPr bwMode="auto">
              <a:xfrm>
                <a:off x="2155"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Oval 91"/>
              <p:cNvSpPr>
                <a:spLocks noChangeArrowheads="1"/>
              </p:cNvSpPr>
              <p:nvPr/>
            </p:nvSpPr>
            <p:spPr bwMode="auto">
              <a:xfrm>
                <a:off x="2291"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Oval 92"/>
              <p:cNvSpPr>
                <a:spLocks noChangeArrowheads="1"/>
              </p:cNvSpPr>
              <p:nvPr/>
            </p:nvSpPr>
            <p:spPr bwMode="auto">
              <a:xfrm>
                <a:off x="2427"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Oval 93"/>
              <p:cNvSpPr>
                <a:spLocks noChangeArrowheads="1"/>
              </p:cNvSpPr>
              <p:nvPr/>
            </p:nvSpPr>
            <p:spPr bwMode="auto">
              <a:xfrm>
                <a:off x="2563"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Oval 94"/>
              <p:cNvSpPr>
                <a:spLocks noChangeArrowheads="1"/>
              </p:cNvSpPr>
              <p:nvPr/>
            </p:nvSpPr>
            <p:spPr bwMode="auto">
              <a:xfrm>
                <a:off x="2699"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Oval 95"/>
              <p:cNvSpPr>
                <a:spLocks noChangeArrowheads="1"/>
              </p:cNvSpPr>
              <p:nvPr/>
            </p:nvSpPr>
            <p:spPr bwMode="auto">
              <a:xfrm>
                <a:off x="2835"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Oval 96"/>
              <p:cNvSpPr>
                <a:spLocks noChangeArrowheads="1"/>
              </p:cNvSpPr>
              <p:nvPr/>
            </p:nvSpPr>
            <p:spPr bwMode="auto">
              <a:xfrm>
                <a:off x="2971"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Oval 97"/>
              <p:cNvSpPr>
                <a:spLocks noChangeArrowheads="1"/>
              </p:cNvSpPr>
              <p:nvPr/>
            </p:nvSpPr>
            <p:spPr bwMode="auto">
              <a:xfrm>
                <a:off x="2154"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Oval 98"/>
              <p:cNvSpPr>
                <a:spLocks noChangeArrowheads="1"/>
              </p:cNvSpPr>
              <p:nvPr/>
            </p:nvSpPr>
            <p:spPr bwMode="auto">
              <a:xfrm>
                <a:off x="2290"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Oval 99"/>
              <p:cNvSpPr>
                <a:spLocks noChangeArrowheads="1"/>
              </p:cNvSpPr>
              <p:nvPr/>
            </p:nvSpPr>
            <p:spPr bwMode="auto">
              <a:xfrm>
                <a:off x="2426"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Oval 100"/>
              <p:cNvSpPr>
                <a:spLocks noChangeArrowheads="1"/>
              </p:cNvSpPr>
              <p:nvPr/>
            </p:nvSpPr>
            <p:spPr bwMode="auto">
              <a:xfrm>
                <a:off x="2562"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Oval 101"/>
              <p:cNvSpPr>
                <a:spLocks noChangeArrowheads="1"/>
              </p:cNvSpPr>
              <p:nvPr/>
            </p:nvSpPr>
            <p:spPr bwMode="auto">
              <a:xfrm>
                <a:off x="2698"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Oval 102"/>
              <p:cNvSpPr>
                <a:spLocks noChangeArrowheads="1"/>
              </p:cNvSpPr>
              <p:nvPr/>
            </p:nvSpPr>
            <p:spPr bwMode="auto">
              <a:xfrm>
                <a:off x="2834"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Oval 103"/>
              <p:cNvSpPr>
                <a:spLocks noChangeArrowheads="1"/>
              </p:cNvSpPr>
              <p:nvPr/>
            </p:nvSpPr>
            <p:spPr bwMode="auto">
              <a:xfrm>
                <a:off x="2970"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Oval 104"/>
              <p:cNvSpPr>
                <a:spLocks noChangeArrowheads="1"/>
              </p:cNvSpPr>
              <p:nvPr/>
            </p:nvSpPr>
            <p:spPr bwMode="auto">
              <a:xfrm>
                <a:off x="2155"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Oval 105"/>
              <p:cNvSpPr>
                <a:spLocks noChangeArrowheads="1"/>
              </p:cNvSpPr>
              <p:nvPr/>
            </p:nvSpPr>
            <p:spPr bwMode="auto">
              <a:xfrm>
                <a:off x="2291"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Oval 106"/>
              <p:cNvSpPr>
                <a:spLocks noChangeArrowheads="1"/>
              </p:cNvSpPr>
              <p:nvPr/>
            </p:nvSpPr>
            <p:spPr bwMode="auto">
              <a:xfrm>
                <a:off x="2427"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7" name="Oval 107"/>
              <p:cNvSpPr>
                <a:spLocks noChangeArrowheads="1"/>
              </p:cNvSpPr>
              <p:nvPr/>
            </p:nvSpPr>
            <p:spPr bwMode="auto">
              <a:xfrm>
                <a:off x="2563"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8" name="Oval 108"/>
              <p:cNvSpPr>
                <a:spLocks noChangeArrowheads="1"/>
              </p:cNvSpPr>
              <p:nvPr/>
            </p:nvSpPr>
            <p:spPr bwMode="auto">
              <a:xfrm>
                <a:off x="2699"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Oval 109"/>
              <p:cNvSpPr>
                <a:spLocks noChangeArrowheads="1"/>
              </p:cNvSpPr>
              <p:nvPr/>
            </p:nvSpPr>
            <p:spPr bwMode="auto">
              <a:xfrm>
                <a:off x="2835"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 name="Oval 110"/>
              <p:cNvSpPr>
                <a:spLocks noChangeArrowheads="1"/>
              </p:cNvSpPr>
              <p:nvPr/>
            </p:nvSpPr>
            <p:spPr bwMode="auto">
              <a:xfrm>
                <a:off x="2971"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Oval 111"/>
              <p:cNvSpPr>
                <a:spLocks noChangeArrowheads="1"/>
              </p:cNvSpPr>
              <p:nvPr/>
            </p:nvSpPr>
            <p:spPr bwMode="auto">
              <a:xfrm>
                <a:off x="2154"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 name="Oval 112"/>
              <p:cNvSpPr>
                <a:spLocks noChangeArrowheads="1"/>
              </p:cNvSpPr>
              <p:nvPr/>
            </p:nvSpPr>
            <p:spPr bwMode="auto">
              <a:xfrm>
                <a:off x="2290"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 name="Oval 113"/>
              <p:cNvSpPr>
                <a:spLocks noChangeArrowheads="1"/>
              </p:cNvSpPr>
              <p:nvPr/>
            </p:nvSpPr>
            <p:spPr bwMode="auto">
              <a:xfrm>
                <a:off x="2426"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Oval 114"/>
              <p:cNvSpPr>
                <a:spLocks noChangeArrowheads="1"/>
              </p:cNvSpPr>
              <p:nvPr/>
            </p:nvSpPr>
            <p:spPr bwMode="auto">
              <a:xfrm>
                <a:off x="2562"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Oval 115"/>
              <p:cNvSpPr>
                <a:spLocks noChangeArrowheads="1"/>
              </p:cNvSpPr>
              <p:nvPr/>
            </p:nvSpPr>
            <p:spPr bwMode="auto">
              <a:xfrm>
                <a:off x="2698"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Oval 116"/>
              <p:cNvSpPr>
                <a:spLocks noChangeArrowheads="1"/>
              </p:cNvSpPr>
              <p:nvPr/>
            </p:nvSpPr>
            <p:spPr bwMode="auto">
              <a:xfrm>
                <a:off x="2834"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 name="Oval 117"/>
              <p:cNvSpPr>
                <a:spLocks noChangeArrowheads="1"/>
              </p:cNvSpPr>
              <p:nvPr/>
            </p:nvSpPr>
            <p:spPr bwMode="auto">
              <a:xfrm>
                <a:off x="2970" y="3113"/>
                <a:ext cx="45" cy="46"/>
              </a:xfrm>
              <a:prstGeom prst="ellipse">
                <a:avLst/>
              </a:prstGeom>
              <a:solidFill>
                <a:schemeClr val="bg1">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8" name="Oval 118"/>
              <p:cNvSpPr>
                <a:spLocks noChangeArrowheads="1"/>
              </p:cNvSpPr>
              <p:nvPr/>
            </p:nvSpPr>
            <p:spPr bwMode="auto">
              <a:xfrm>
                <a:off x="2154"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9" name="Oval 119"/>
              <p:cNvSpPr>
                <a:spLocks noChangeArrowheads="1"/>
              </p:cNvSpPr>
              <p:nvPr/>
            </p:nvSpPr>
            <p:spPr bwMode="auto">
              <a:xfrm>
                <a:off x="2290"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Oval 120"/>
              <p:cNvSpPr>
                <a:spLocks noChangeArrowheads="1"/>
              </p:cNvSpPr>
              <p:nvPr/>
            </p:nvSpPr>
            <p:spPr bwMode="auto">
              <a:xfrm>
                <a:off x="2426"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Oval 121"/>
              <p:cNvSpPr>
                <a:spLocks noChangeArrowheads="1"/>
              </p:cNvSpPr>
              <p:nvPr/>
            </p:nvSpPr>
            <p:spPr bwMode="auto">
              <a:xfrm>
                <a:off x="2562" y="3340"/>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2" name="Oval 122"/>
              <p:cNvSpPr>
                <a:spLocks noChangeArrowheads="1"/>
              </p:cNvSpPr>
              <p:nvPr/>
            </p:nvSpPr>
            <p:spPr bwMode="auto">
              <a:xfrm>
                <a:off x="2698"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 name="Oval 123"/>
              <p:cNvSpPr>
                <a:spLocks noChangeArrowheads="1"/>
              </p:cNvSpPr>
              <p:nvPr/>
            </p:nvSpPr>
            <p:spPr bwMode="auto">
              <a:xfrm>
                <a:off x="2834"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Oval 124"/>
              <p:cNvSpPr>
                <a:spLocks noChangeArrowheads="1"/>
              </p:cNvSpPr>
              <p:nvPr/>
            </p:nvSpPr>
            <p:spPr bwMode="auto">
              <a:xfrm>
                <a:off x="2970"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 name="Oval 125"/>
              <p:cNvSpPr>
                <a:spLocks noChangeArrowheads="1"/>
              </p:cNvSpPr>
              <p:nvPr/>
            </p:nvSpPr>
            <p:spPr bwMode="auto">
              <a:xfrm>
                <a:off x="2154"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 name="Oval 126"/>
              <p:cNvSpPr>
                <a:spLocks noChangeArrowheads="1"/>
              </p:cNvSpPr>
              <p:nvPr/>
            </p:nvSpPr>
            <p:spPr bwMode="auto">
              <a:xfrm>
                <a:off x="2290"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7" name="Oval 127"/>
              <p:cNvSpPr>
                <a:spLocks noChangeArrowheads="1"/>
              </p:cNvSpPr>
              <p:nvPr/>
            </p:nvSpPr>
            <p:spPr bwMode="auto">
              <a:xfrm>
                <a:off x="2426"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8" name="Oval 128"/>
              <p:cNvSpPr>
                <a:spLocks noChangeArrowheads="1"/>
              </p:cNvSpPr>
              <p:nvPr/>
            </p:nvSpPr>
            <p:spPr bwMode="auto">
              <a:xfrm>
                <a:off x="2562"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9" name="Oval 129"/>
              <p:cNvSpPr>
                <a:spLocks noChangeArrowheads="1"/>
              </p:cNvSpPr>
              <p:nvPr/>
            </p:nvSpPr>
            <p:spPr bwMode="auto">
              <a:xfrm>
                <a:off x="2698"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0" name="Oval 130"/>
              <p:cNvSpPr>
                <a:spLocks noChangeArrowheads="1"/>
              </p:cNvSpPr>
              <p:nvPr/>
            </p:nvSpPr>
            <p:spPr bwMode="auto">
              <a:xfrm>
                <a:off x="2834"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Oval 131"/>
              <p:cNvSpPr>
                <a:spLocks noChangeArrowheads="1"/>
              </p:cNvSpPr>
              <p:nvPr/>
            </p:nvSpPr>
            <p:spPr bwMode="auto">
              <a:xfrm>
                <a:off x="2970"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6" name="Line 132"/>
            <p:cNvSpPr>
              <a:spLocks noChangeShapeType="1"/>
            </p:cNvSpPr>
            <p:nvPr/>
          </p:nvSpPr>
          <p:spPr bwMode="auto">
            <a:xfrm>
              <a:off x="3606" y="2996"/>
              <a:ext cx="154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Line 133"/>
            <p:cNvSpPr>
              <a:spLocks noChangeShapeType="1"/>
            </p:cNvSpPr>
            <p:nvPr/>
          </p:nvSpPr>
          <p:spPr bwMode="auto">
            <a:xfrm flipV="1">
              <a:off x="4126" y="2115"/>
              <a:ext cx="0" cy="14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Text Box 134"/>
            <p:cNvSpPr txBox="1">
              <a:spLocks noChangeArrowheads="1"/>
            </p:cNvSpPr>
            <p:nvPr/>
          </p:nvSpPr>
          <p:spPr bwMode="auto">
            <a:xfrm>
              <a:off x="5012" y="2976"/>
              <a:ext cx="1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endPar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Text Box 135"/>
            <p:cNvSpPr txBox="1">
              <a:spLocks noChangeArrowheads="1"/>
            </p:cNvSpPr>
            <p:nvPr/>
          </p:nvSpPr>
          <p:spPr bwMode="auto">
            <a:xfrm>
              <a:off x="4105" y="2069"/>
              <a:ext cx="1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endPar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3" name="Oval 138"/>
          <p:cNvSpPr>
            <a:spLocks noChangeArrowheads="1"/>
          </p:cNvSpPr>
          <p:nvPr/>
        </p:nvSpPr>
        <p:spPr bwMode="auto">
          <a:xfrm>
            <a:off x="5787826" y="3947505"/>
            <a:ext cx="105064" cy="11123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4" name="Group 151"/>
          <p:cNvGrpSpPr>
            <a:grpSpLocks/>
          </p:cNvGrpSpPr>
          <p:nvPr/>
        </p:nvGrpSpPr>
        <p:grpSpPr bwMode="auto">
          <a:xfrm>
            <a:off x="4750617" y="2963720"/>
            <a:ext cx="2695125" cy="1748269"/>
            <a:chOff x="3651" y="2574"/>
            <a:chExt cx="1180" cy="723"/>
          </a:xfrm>
          <a:solidFill>
            <a:schemeClr val="bg1"/>
          </a:solidFill>
        </p:grpSpPr>
        <p:sp>
          <p:nvSpPr>
            <p:cNvPr id="101" name="Oval 154"/>
            <p:cNvSpPr>
              <a:spLocks noChangeArrowheads="1"/>
            </p:cNvSpPr>
            <p:nvPr/>
          </p:nvSpPr>
          <p:spPr bwMode="auto">
            <a:xfrm>
              <a:off x="4558" y="2709"/>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Oval 155"/>
            <p:cNvSpPr>
              <a:spLocks noChangeArrowheads="1"/>
            </p:cNvSpPr>
            <p:nvPr/>
          </p:nvSpPr>
          <p:spPr bwMode="auto">
            <a:xfrm>
              <a:off x="4785" y="2574"/>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Oval 156"/>
            <p:cNvSpPr>
              <a:spLocks noChangeArrowheads="1"/>
            </p:cNvSpPr>
            <p:nvPr/>
          </p:nvSpPr>
          <p:spPr bwMode="auto">
            <a:xfrm>
              <a:off x="3878" y="3117"/>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Oval 157"/>
            <p:cNvSpPr>
              <a:spLocks noChangeArrowheads="1"/>
            </p:cNvSpPr>
            <p:nvPr/>
          </p:nvSpPr>
          <p:spPr bwMode="auto">
            <a:xfrm>
              <a:off x="3651" y="3251"/>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49" name="组合 448"/>
          <p:cNvGrpSpPr/>
          <p:nvPr/>
        </p:nvGrpSpPr>
        <p:grpSpPr>
          <a:xfrm>
            <a:off x="5107190" y="1673819"/>
            <a:ext cx="769390" cy="2032933"/>
            <a:chOff x="5107190" y="1487412"/>
            <a:chExt cx="769390" cy="2032933"/>
          </a:xfrm>
        </p:grpSpPr>
        <p:graphicFrame>
          <p:nvGraphicFramePr>
            <p:cNvPr id="85" name="对象 84"/>
            <p:cNvGraphicFramePr>
              <a:graphicFrameLocks noChangeAspect="1"/>
            </p:cNvGraphicFramePr>
            <p:nvPr/>
          </p:nvGraphicFramePr>
          <p:xfrm>
            <a:off x="5107190" y="1487412"/>
            <a:ext cx="413591" cy="712992"/>
          </p:xfrm>
          <a:graphic>
            <a:graphicData uri="http://schemas.openxmlformats.org/presentationml/2006/ole">
              <mc:AlternateContent xmlns:mc="http://schemas.openxmlformats.org/markup-compatibility/2006">
                <mc:Choice xmlns:v="urn:schemas-microsoft-com:vml" Requires="v">
                  <p:oleObj spid="_x0000_s223042" name="Equation" r:id="rId4" imgW="241200" imgH="393480" progId="Equation.DSMT4">
                    <p:embed/>
                  </p:oleObj>
                </mc:Choice>
                <mc:Fallback>
                  <p:oleObj name="Equation" r:id="rId4" imgW="241200" imgH="393480" progId="Equation.DSMT4">
                    <p:embed/>
                    <p:pic>
                      <p:nvPicPr>
                        <p:cNvPr id="85" name="对象 84"/>
                        <p:cNvPicPr>
                          <a:picLocks noChangeAspect="1" noChangeArrowheads="1"/>
                        </p:cNvPicPr>
                        <p:nvPr/>
                      </p:nvPicPr>
                      <p:blipFill>
                        <a:blip r:embed="rId5"/>
                        <a:srcRect/>
                        <a:stretch>
                          <a:fillRect/>
                        </a:stretch>
                      </p:blipFill>
                      <p:spPr bwMode="auto">
                        <a:xfrm>
                          <a:off x="5107190" y="1487412"/>
                          <a:ext cx="413591" cy="712992"/>
                        </a:xfrm>
                        <a:prstGeom prst="rect">
                          <a:avLst/>
                        </a:prstGeom>
                        <a:noFill/>
                      </p:spPr>
                    </p:pic>
                  </p:oleObj>
                </mc:Fallback>
              </mc:AlternateContent>
            </a:graphicData>
          </a:graphic>
        </p:graphicFrame>
        <p:cxnSp>
          <p:nvCxnSpPr>
            <p:cNvPr id="88" name="直接连接符 87"/>
            <p:cNvCxnSpPr/>
            <p:nvPr/>
          </p:nvCxnSpPr>
          <p:spPr>
            <a:xfrm flipH="1" flipV="1">
              <a:off x="5374421" y="2177812"/>
              <a:ext cx="413405" cy="1266658"/>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5808443" y="3450706"/>
              <a:ext cx="68137" cy="696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48" name="组合 447"/>
          <p:cNvGrpSpPr/>
          <p:nvPr/>
        </p:nvGrpSpPr>
        <p:grpSpPr>
          <a:xfrm>
            <a:off x="6324574" y="3968593"/>
            <a:ext cx="520475" cy="1485684"/>
            <a:chOff x="6324384" y="3771740"/>
            <a:chExt cx="520475" cy="1485684"/>
          </a:xfrm>
        </p:grpSpPr>
        <p:graphicFrame>
          <p:nvGraphicFramePr>
            <p:cNvPr id="86" name="对象 85"/>
            <p:cNvGraphicFramePr>
              <a:graphicFrameLocks noChangeAspect="1"/>
            </p:cNvGraphicFramePr>
            <p:nvPr/>
          </p:nvGraphicFramePr>
          <p:xfrm>
            <a:off x="6431454" y="4544091"/>
            <a:ext cx="413405" cy="713333"/>
          </p:xfrm>
          <a:graphic>
            <a:graphicData uri="http://schemas.openxmlformats.org/presentationml/2006/ole">
              <mc:AlternateContent xmlns:mc="http://schemas.openxmlformats.org/markup-compatibility/2006">
                <mc:Choice xmlns:v="urn:schemas-microsoft-com:vml" Requires="v">
                  <p:oleObj spid="_x0000_s223043" name="Equation" r:id="rId6" imgW="241200" imgH="393480" progId="Equation.DSMT4">
                    <p:embed/>
                  </p:oleObj>
                </mc:Choice>
                <mc:Fallback>
                  <p:oleObj name="Equation" r:id="rId6" imgW="241200" imgH="393480" progId="Equation.DSMT4">
                    <p:embed/>
                    <p:pic>
                      <p:nvPicPr>
                        <p:cNvPr id="86" name="对象 85"/>
                        <p:cNvPicPr>
                          <a:picLocks noChangeAspect="1" noChangeArrowheads="1"/>
                        </p:cNvPicPr>
                        <p:nvPr/>
                      </p:nvPicPr>
                      <p:blipFill>
                        <a:blip r:embed="rId7"/>
                        <a:srcRect/>
                        <a:stretch>
                          <a:fillRect/>
                        </a:stretch>
                      </p:blipFill>
                      <p:spPr bwMode="auto">
                        <a:xfrm>
                          <a:off x="6431454" y="4544091"/>
                          <a:ext cx="413405" cy="713333"/>
                        </a:xfrm>
                        <a:prstGeom prst="rect">
                          <a:avLst/>
                        </a:prstGeom>
                        <a:noFill/>
                      </p:spPr>
                    </p:pic>
                  </p:oleObj>
                </mc:Fallback>
              </mc:AlternateContent>
            </a:graphicData>
          </a:graphic>
        </p:graphicFrame>
        <p:cxnSp>
          <p:nvCxnSpPr>
            <p:cNvPr id="87" name="直接连接符 86"/>
            <p:cNvCxnSpPr/>
            <p:nvPr/>
          </p:nvCxnSpPr>
          <p:spPr>
            <a:xfrm>
              <a:off x="6399438" y="3840560"/>
              <a:ext cx="271193" cy="743888"/>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6324384" y="3771740"/>
              <a:ext cx="68137" cy="6963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8" name="椭圆 97"/>
          <p:cNvSpPr/>
          <p:nvPr/>
        </p:nvSpPr>
        <p:spPr>
          <a:xfrm>
            <a:off x="6324575" y="2653836"/>
            <a:ext cx="68137" cy="696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2" name="对象 151"/>
          <p:cNvGraphicFramePr>
            <a:graphicFrameLocks noChangeAspect="1"/>
          </p:cNvGraphicFramePr>
          <p:nvPr/>
        </p:nvGraphicFramePr>
        <p:xfrm>
          <a:off x="6907350" y="962398"/>
          <a:ext cx="2040524" cy="521494"/>
        </p:xfrm>
        <a:graphic>
          <a:graphicData uri="http://schemas.openxmlformats.org/presentationml/2006/ole">
            <mc:AlternateContent xmlns:mc="http://schemas.openxmlformats.org/markup-compatibility/2006">
              <mc:Choice xmlns:v="urn:schemas-microsoft-com:vml" Requires="v">
                <p:oleObj spid="_x0000_s223044" name="Equation" r:id="rId8" imgW="889000" imgH="228600" progId="Equation.DSMT4">
                  <p:embed/>
                </p:oleObj>
              </mc:Choice>
              <mc:Fallback>
                <p:oleObj name="Equation" r:id="rId8" imgW="889000" imgH="228600" progId="Equation.DSMT4">
                  <p:embed/>
                  <p:pic>
                    <p:nvPicPr>
                      <p:cNvPr id="152" name="对象 1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7350" y="962398"/>
                        <a:ext cx="2040524" cy="521494"/>
                      </a:xfrm>
                      <a:prstGeom prst="rect">
                        <a:avLst/>
                      </a:prstGeom>
                      <a:noFill/>
                    </p:spPr>
                  </p:pic>
                </p:oleObj>
              </mc:Fallback>
            </mc:AlternateContent>
          </a:graphicData>
        </a:graphic>
      </p:graphicFrame>
      <p:graphicFrame>
        <p:nvGraphicFramePr>
          <p:cNvPr id="153" name="对象 152"/>
          <p:cNvGraphicFramePr>
            <a:graphicFrameLocks noChangeAspect="1"/>
          </p:cNvGraphicFramePr>
          <p:nvPr/>
        </p:nvGraphicFramePr>
        <p:xfrm>
          <a:off x="7323150" y="1445854"/>
          <a:ext cx="1660525" cy="1012825"/>
        </p:xfrm>
        <a:graphic>
          <a:graphicData uri="http://schemas.openxmlformats.org/presentationml/2006/ole">
            <mc:AlternateContent xmlns:mc="http://schemas.openxmlformats.org/markup-compatibility/2006">
              <mc:Choice xmlns:v="urn:schemas-microsoft-com:vml" Requires="v">
                <p:oleObj spid="_x0000_s223045" name="Equation" r:id="rId10" imgW="723600" imgH="444240" progId="Equation.DSMT4">
                  <p:embed/>
                </p:oleObj>
              </mc:Choice>
              <mc:Fallback>
                <p:oleObj name="Equation" r:id="rId10" imgW="723600" imgH="444240" progId="Equation.DSMT4">
                  <p:embed/>
                  <p:pic>
                    <p:nvPicPr>
                      <p:cNvPr id="153" name="对象 152"/>
                      <p:cNvPicPr>
                        <a:picLocks noChangeAspect="1" noChangeArrowheads="1"/>
                      </p:cNvPicPr>
                      <p:nvPr/>
                    </p:nvPicPr>
                    <p:blipFill>
                      <a:blip r:embed="rId11"/>
                      <a:srcRect/>
                      <a:stretch>
                        <a:fillRect/>
                      </a:stretch>
                    </p:blipFill>
                    <p:spPr bwMode="auto">
                      <a:xfrm>
                        <a:off x="7323150" y="1445854"/>
                        <a:ext cx="1660525" cy="1012825"/>
                      </a:xfrm>
                      <a:prstGeom prst="rect">
                        <a:avLst/>
                      </a:prstGeom>
                      <a:noFill/>
                    </p:spPr>
                  </p:pic>
                </p:oleObj>
              </mc:Fallback>
            </mc:AlternateContent>
          </a:graphicData>
        </a:graphic>
      </p:graphicFrame>
      <p:sp>
        <p:nvSpPr>
          <p:cNvPr id="154" name="Oval 116"/>
          <p:cNvSpPr>
            <a:spLocks noChangeArrowheads="1"/>
          </p:cNvSpPr>
          <p:nvPr/>
        </p:nvSpPr>
        <p:spPr bwMode="auto">
          <a:xfrm rot="16200000">
            <a:off x="6306042" y="2633947"/>
            <a:ext cx="108813" cy="105064"/>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页脚占位符 1">
            <a:extLst>
              <a:ext uri="{FF2B5EF4-FFF2-40B4-BE49-F238E27FC236}">
                <a16:creationId xmlns:a16="http://schemas.microsoft.com/office/drawing/2014/main" id="{611C70FD-FCB5-481C-AFF4-B9A13BFD62A1}"/>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56" name="灯片编号占位符 2">
            <a:extLst>
              <a:ext uri="{FF2B5EF4-FFF2-40B4-BE49-F238E27FC236}">
                <a16:creationId xmlns:a16="http://schemas.microsoft.com/office/drawing/2014/main" id="{04F4F12E-3F3F-487D-832F-4BFD1111732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55292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500"/>
                                        <p:tgtEl>
                                          <p:spTgt spid="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9"/>
                                        </p:tgtEl>
                                        <p:attrNameLst>
                                          <p:attrName>style.visibility</p:attrName>
                                        </p:attrNameLst>
                                      </p:cBhvr>
                                      <p:to>
                                        <p:strVal val="visible"/>
                                      </p:to>
                                    </p:set>
                                    <p:animEffect transition="in" filter="fade">
                                      <p:cBhvr>
                                        <p:cTn id="22"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val 123"/>
          <p:cNvSpPr>
            <a:spLocks noChangeArrowheads="1"/>
          </p:cNvSpPr>
          <p:nvPr/>
        </p:nvSpPr>
        <p:spPr bwMode="auto">
          <a:xfrm rot="16200000">
            <a:off x="6303370" y="2647530"/>
            <a:ext cx="108813" cy="105064"/>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页脚占位符 1"/>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25" name="Rectangle 37"/>
          <p:cNvSpPr>
            <a:spLocks noChangeArrowheads="1"/>
          </p:cNvSpPr>
          <p:nvPr/>
        </p:nvSpPr>
        <p:spPr bwMode="auto">
          <a:xfrm flipV="1">
            <a:off x="122625" y="878629"/>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7" name="Rectangle 24"/>
          <p:cNvSpPr>
            <a:spLocks noChangeArrowheads="1"/>
          </p:cNvSpPr>
          <p:nvPr/>
        </p:nvSpPr>
        <p:spPr bwMode="auto">
          <a:xfrm>
            <a:off x="2812293" y="147243"/>
            <a:ext cx="38909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 格 矢 的 概 念</a:t>
            </a:r>
          </a:p>
        </p:txBody>
      </p:sp>
      <p:grpSp>
        <p:nvGrpSpPr>
          <p:cNvPr id="9" name="Group 88"/>
          <p:cNvGrpSpPr>
            <a:grpSpLocks/>
          </p:cNvGrpSpPr>
          <p:nvPr/>
        </p:nvGrpSpPr>
        <p:grpSpPr bwMode="auto">
          <a:xfrm>
            <a:off x="4647127" y="1763492"/>
            <a:ext cx="3624714" cy="3511045"/>
            <a:chOff x="3606" y="2069"/>
            <a:chExt cx="1587" cy="1452"/>
          </a:xfrm>
        </p:grpSpPr>
        <p:grpSp>
          <p:nvGrpSpPr>
            <p:cNvPr id="10" name="Group 89"/>
            <p:cNvGrpSpPr>
              <a:grpSpLocks/>
            </p:cNvGrpSpPr>
            <p:nvPr/>
          </p:nvGrpSpPr>
          <p:grpSpPr bwMode="auto">
            <a:xfrm rot="-5400000">
              <a:off x="3810" y="2273"/>
              <a:ext cx="862" cy="1180"/>
              <a:chOff x="2154" y="2432"/>
              <a:chExt cx="862" cy="1180"/>
            </a:xfrm>
          </p:grpSpPr>
          <p:sp>
            <p:nvSpPr>
              <p:cNvPr id="17" name="Oval 90"/>
              <p:cNvSpPr>
                <a:spLocks noChangeArrowheads="1"/>
              </p:cNvSpPr>
              <p:nvPr/>
            </p:nvSpPr>
            <p:spPr bwMode="auto">
              <a:xfrm>
                <a:off x="2155"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Oval 91"/>
              <p:cNvSpPr>
                <a:spLocks noChangeArrowheads="1"/>
              </p:cNvSpPr>
              <p:nvPr/>
            </p:nvSpPr>
            <p:spPr bwMode="auto">
              <a:xfrm>
                <a:off x="2291"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Oval 92"/>
              <p:cNvSpPr>
                <a:spLocks noChangeArrowheads="1"/>
              </p:cNvSpPr>
              <p:nvPr/>
            </p:nvSpPr>
            <p:spPr bwMode="auto">
              <a:xfrm>
                <a:off x="2427"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Oval 93"/>
              <p:cNvSpPr>
                <a:spLocks noChangeArrowheads="1"/>
              </p:cNvSpPr>
              <p:nvPr/>
            </p:nvSpPr>
            <p:spPr bwMode="auto">
              <a:xfrm>
                <a:off x="2563"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Oval 94"/>
              <p:cNvSpPr>
                <a:spLocks noChangeArrowheads="1"/>
              </p:cNvSpPr>
              <p:nvPr/>
            </p:nvSpPr>
            <p:spPr bwMode="auto">
              <a:xfrm>
                <a:off x="2699"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Oval 95"/>
              <p:cNvSpPr>
                <a:spLocks noChangeArrowheads="1"/>
              </p:cNvSpPr>
              <p:nvPr/>
            </p:nvSpPr>
            <p:spPr bwMode="auto">
              <a:xfrm>
                <a:off x="2835"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Oval 96"/>
              <p:cNvSpPr>
                <a:spLocks noChangeArrowheads="1"/>
              </p:cNvSpPr>
              <p:nvPr/>
            </p:nvSpPr>
            <p:spPr bwMode="auto">
              <a:xfrm>
                <a:off x="2971" y="2432"/>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Oval 97"/>
              <p:cNvSpPr>
                <a:spLocks noChangeArrowheads="1"/>
              </p:cNvSpPr>
              <p:nvPr/>
            </p:nvSpPr>
            <p:spPr bwMode="auto">
              <a:xfrm>
                <a:off x="2154"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Oval 98"/>
              <p:cNvSpPr>
                <a:spLocks noChangeArrowheads="1"/>
              </p:cNvSpPr>
              <p:nvPr/>
            </p:nvSpPr>
            <p:spPr bwMode="auto">
              <a:xfrm>
                <a:off x="2290"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Oval 99"/>
              <p:cNvSpPr>
                <a:spLocks noChangeArrowheads="1"/>
              </p:cNvSpPr>
              <p:nvPr/>
            </p:nvSpPr>
            <p:spPr bwMode="auto">
              <a:xfrm>
                <a:off x="2426"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Oval 100"/>
              <p:cNvSpPr>
                <a:spLocks noChangeArrowheads="1"/>
              </p:cNvSpPr>
              <p:nvPr/>
            </p:nvSpPr>
            <p:spPr bwMode="auto">
              <a:xfrm>
                <a:off x="2562"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Oval 101"/>
              <p:cNvSpPr>
                <a:spLocks noChangeArrowheads="1"/>
              </p:cNvSpPr>
              <p:nvPr/>
            </p:nvSpPr>
            <p:spPr bwMode="auto">
              <a:xfrm>
                <a:off x="2698"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Oval 102"/>
              <p:cNvSpPr>
                <a:spLocks noChangeArrowheads="1"/>
              </p:cNvSpPr>
              <p:nvPr/>
            </p:nvSpPr>
            <p:spPr bwMode="auto">
              <a:xfrm>
                <a:off x="2834"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103"/>
              <p:cNvSpPr>
                <a:spLocks noChangeArrowheads="1"/>
              </p:cNvSpPr>
              <p:nvPr/>
            </p:nvSpPr>
            <p:spPr bwMode="auto">
              <a:xfrm>
                <a:off x="2970" y="265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Oval 104"/>
              <p:cNvSpPr>
                <a:spLocks noChangeArrowheads="1"/>
              </p:cNvSpPr>
              <p:nvPr/>
            </p:nvSpPr>
            <p:spPr bwMode="auto">
              <a:xfrm>
                <a:off x="2155"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Oval 105"/>
              <p:cNvSpPr>
                <a:spLocks noChangeArrowheads="1"/>
              </p:cNvSpPr>
              <p:nvPr/>
            </p:nvSpPr>
            <p:spPr bwMode="auto">
              <a:xfrm>
                <a:off x="2291"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Oval 106"/>
              <p:cNvSpPr>
                <a:spLocks noChangeArrowheads="1"/>
              </p:cNvSpPr>
              <p:nvPr/>
            </p:nvSpPr>
            <p:spPr bwMode="auto">
              <a:xfrm>
                <a:off x="2427"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Oval 107"/>
              <p:cNvSpPr>
                <a:spLocks noChangeArrowheads="1"/>
              </p:cNvSpPr>
              <p:nvPr/>
            </p:nvSpPr>
            <p:spPr bwMode="auto">
              <a:xfrm>
                <a:off x="2563"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Oval 108"/>
              <p:cNvSpPr>
                <a:spLocks noChangeArrowheads="1"/>
              </p:cNvSpPr>
              <p:nvPr/>
            </p:nvSpPr>
            <p:spPr bwMode="auto">
              <a:xfrm>
                <a:off x="2699"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Oval 109"/>
              <p:cNvSpPr>
                <a:spLocks noChangeArrowheads="1"/>
              </p:cNvSpPr>
              <p:nvPr/>
            </p:nvSpPr>
            <p:spPr bwMode="auto">
              <a:xfrm>
                <a:off x="2835"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Oval 110"/>
              <p:cNvSpPr>
                <a:spLocks noChangeArrowheads="1"/>
              </p:cNvSpPr>
              <p:nvPr/>
            </p:nvSpPr>
            <p:spPr bwMode="auto">
              <a:xfrm>
                <a:off x="2971" y="288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Oval 111"/>
              <p:cNvSpPr>
                <a:spLocks noChangeArrowheads="1"/>
              </p:cNvSpPr>
              <p:nvPr/>
            </p:nvSpPr>
            <p:spPr bwMode="auto">
              <a:xfrm>
                <a:off x="2154"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Oval 112"/>
              <p:cNvSpPr>
                <a:spLocks noChangeArrowheads="1"/>
              </p:cNvSpPr>
              <p:nvPr/>
            </p:nvSpPr>
            <p:spPr bwMode="auto">
              <a:xfrm>
                <a:off x="2290"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Oval 113"/>
              <p:cNvSpPr>
                <a:spLocks noChangeArrowheads="1"/>
              </p:cNvSpPr>
              <p:nvPr/>
            </p:nvSpPr>
            <p:spPr bwMode="auto">
              <a:xfrm>
                <a:off x="2426"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Oval 114"/>
              <p:cNvSpPr>
                <a:spLocks noChangeArrowheads="1"/>
              </p:cNvSpPr>
              <p:nvPr/>
            </p:nvSpPr>
            <p:spPr bwMode="auto">
              <a:xfrm>
                <a:off x="2562"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Oval 115"/>
              <p:cNvSpPr>
                <a:spLocks noChangeArrowheads="1"/>
              </p:cNvSpPr>
              <p:nvPr/>
            </p:nvSpPr>
            <p:spPr bwMode="auto">
              <a:xfrm>
                <a:off x="2698"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Oval 116"/>
              <p:cNvSpPr>
                <a:spLocks noChangeArrowheads="1"/>
              </p:cNvSpPr>
              <p:nvPr/>
            </p:nvSpPr>
            <p:spPr bwMode="auto">
              <a:xfrm>
                <a:off x="2834" y="3113"/>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Oval 117"/>
              <p:cNvSpPr>
                <a:spLocks noChangeArrowheads="1"/>
              </p:cNvSpPr>
              <p:nvPr/>
            </p:nvSpPr>
            <p:spPr bwMode="auto">
              <a:xfrm>
                <a:off x="2970" y="3113"/>
                <a:ext cx="45" cy="46"/>
              </a:xfrm>
              <a:prstGeom prst="ellipse">
                <a:avLst/>
              </a:prstGeom>
              <a:solidFill>
                <a:schemeClr val="bg1">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Oval 118"/>
              <p:cNvSpPr>
                <a:spLocks noChangeArrowheads="1"/>
              </p:cNvSpPr>
              <p:nvPr/>
            </p:nvSpPr>
            <p:spPr bwMode="auto">
              <a:xfrm>
                <a:off x="2154"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Oval 119"/>
              <p:cNvSpPr>
                <a:spLocks noChangeArrowheads="1"/>
              </p:cNvSpPr>
              <p:nvPr/>
            </p:nvSpPr>
            <p:spPr bwMode="auto">
              <a:xfrm>
                <a:off x="2290"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Oval 120"/>
              <p:cNvSpPr>
                <a:spLocks noChangeArrowheads="1"/>
              </p:cNvSpPr>
              <p:nvPr/>
            </p:nvSpPr>
            <p:spPr bwMode="auto">
              <a:xfrm>
                <a:off x="2426"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Oval 121"/>
              <p:cNvSpPr>
                <a:spLocks noChangeArrowheads="1"/>
              </p:cNvSpPr>
              <p:nvPr/>
            </p:nvSpPr>
            <p:spPr bwMode="auto">
              <a:xfrm>
                <a:off x="2562" y="3340"/>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Oval 122"/>
              <p:cNvSpPr>
                <a:spLocks noChangeArrowheads="1"/>
              </p:cNvSpPr>
              <p:nvPr/>
            </p:nvSpPr>
            <p:spPr bwMode="auto">
              <a:xfrm>
                <a:off x="2698"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Oval 123"/>
              <p:cNvSpPr>
                <a:spLocks noChangeArrowheads="1"/>
              </p:cNvSpPr>
              <p:nvPr/>
            </p:nvSpPr>
            <p:spPr bwMode="auto">
              <a:xfrm>
                <a:off x="2834"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Oval 124"/>
              <p:cNvSpPr>
                <a:spLocks noChangeArrowheads="1"/>
              </p:cNvSpPr>
              <p:nvPr/>
            </p:nvSpPr>
            <p:spPr bwMode="auto">
              <a:xfrm>
                <a:off x="2970" y="3339"/>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Oval 125"/>
              <p:cNvSpPr>
                <a:spLocks noChangeArrowheads="1"/>
              </p:cNvSpPr>
              <p:nvPr/>
            </p:nvSpPr>
            <p:spPr bwMode="auto">
              <a:xfrm>
                <a:off x="2154"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Oval 126"/>
              <p:cNvSpPr>
                <a:spLocks noChangeArrowheads="1"/>
              </p:cNvSpPr>
              <p:nvPr/>
            </p:nvSpPr>
            <p:spPr bwMode="auto">
              <a:xfrm>
                <a:off x="2290"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Oval 127"/>
              <p:cNvSpPr>
                <a:spLocks noChangeArrowheads="1"/>
              </p:cNvSpPr>
              <p:nvPr/>
            </p:nvSpPr>
            <p:spPr bwMode="auto">
              <a:xfrm>
                <a:off x="2426"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Oval 128"/>
              <p:cNvSpPr>
                <a:spLocks noChangeArrowheads="1"/>
              </p:cNvSpPr>
              <p:nvPr/>
            </p:nvSpPr>
            <p:spPr bwMode="auto">
              <a:xfrm>
                <a:off x="2562"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Oval 129"/>
              <p:cNvSpPr>
                <a:spLocks noChangeArrowheads="1"/>
              </p:cNvSpPr>
              <p:nvPr/>
            </p:nvSpPr>
            <p:spPr bwMode="auto">
              <a:xfrm>
                <a:off x="2698"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Oval 130"/>
              <p:cNvSpPr>
                <a:spLocks noChangeArrowheads="1"/>
              </p:cNvSpPr>
              <p:nvPr/>
            </p:nvSpPr>
            <p:spPr bwMode="auto">
              <a:xfrm>
                <a:off x="2834"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Oval 131"/>
              <p:cNvSpPr>
                <a:spLocks noChangeArrowheads="1"/>
              </p:cNvSpPr>
              <p:nvPr/>
            </p:nvSpPr>
            <p:spPr bwMode="auto">
              <a:xfrm>
                <a:off x="2970" y="3566"/>
                <a:ext cx="45"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Line 132"/>
            <p:cNvSpPr>
              <a:spLocks noChangeShapeType="1"/>
            </p:cNvSpPr>
            <p:nvPr/>
          </p:nvSpPr>
          <p:spPr bwMode="auto">
            <a:xfrm>
              <a:off x="3606" y="2996"/>
              <a:ext cx="154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Line 133"/>
            <p:cNvSpPr>
              <a:spLocks noChangeShapeType="1"/>
            </p:cNvSpPr>
            <p:nvPr/>
          </p:nvSpPr>
          <p:spPr bwMode="auto">
            <a:xfrm flipV="1">
              <a:off x="4126" y="2115"/>
              <a:ext cx="0" cy="14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 Box 134"/>
            <p:cNvSpPr txBox="1">
              <a:spLocks noChangeArrowheads="1"/>
            </p:cNvSpPr>
            <p:nvPr/>
          </p:nvSpPr>
          <p:spPr bwMode="auto">
            <a:xfrm>
              <a:off x="5012" y="2976"/>
              <a:ext cx="1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endPar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 Box 135"/>
            <p:cNvSpPr txBox="1">
              <a:spLocks noChangeArrowheads="1"/>
            </p:cNvSpPr>
            <p:nvPr/>
          </p:nvSpPr>
          <p:spPr bwMode="auto">
            <a:xfrm>
              <a:off x="4105" y="2069"/>
              <a:ext cx="1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2400" b="0"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endParaRPr kumimoji="0" lang="en-US" altLang="zh-CN" sz="2400" b="0" i="1"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0" name="Group 151"/>
          <p:cNvGrpSpPr>
            <a:grpSpLocks/>
          </p:cNvGrpSpPr>
          <p:nvPr/>
        </p:nvGrpSpPr>
        <p:grpSpPr bwMode="auto">
          <a:xfrm>
            <a:off x="4749635" y="2972900"/>
            <a:ext cx="2695124" cy="1748269"/>
            <a:chOff x="3651" y="2574"/>
            <a:chExt cx="1180" cy="723"/>
          </a:xfrm>
          <a:solidFill>
            <a:schemeClr val="bg1"/>
          </a:solidFill>
        </p:grpSpPr>
        <p:sp>
          <p:nvSpPr>
            <p:cNvPr id="61" name="Oval 153"/>
            <p:cNvSpPr>
              <a:spLocks noChangeArrowheads="1"/>
            </p:cNvSpPr>
            <p:nvPr/>
          </p:nvSpPr>
          <p:spPr bwMode="auto">
            <a:xfrm>
              <a:off x="4332" y="2847"/>
              <a:ext cx="46" cy="45"/>
            </a:xfrm>
            <a:prstGeom prst="ellipse">
              <a:avLst/>
            </a:prstGeom>
            <a:grp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Oval 154"/>
            <p:cNvSpPr>
              <a:spLocks noChangeArrowheads="1"/>
            </p:cNvSpPr>
            <p:nvPr/>
          </p:nvSpPr>
          <p:spPr bwMode="auto">
            <a:xfrm>
              <a:off x="4558" y="2709"/>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Oval 155"/>
            <p:cNvSpPr>
              <a:spLocks noChangeArrowheads="1"/>
            </p:cNvSpPr>
            <p:nvPr/>
          </p:nvSpPr>
          <p:spPr bwMode="auto">
            <a:xfrm>
              <a:off x="4785" y="2574"/>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Oval 156"/>
            <p:cNvSpPr>
              <a:spLocks noChangeArrowheads="1"/>
            </p:cNvSpPr>
            <p:nvPr/>
          </p:nvSpPr>
          <p:spPr bwMode="auto">
            <a:xfrm>
              <a:off x="3878" y="3117"/>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Oval 157"/>
            <p:cNvSpPr>
              <a:spLocks noChangeArrowheads="1"/>
            </p:cNvSpPr>
            <p:nvPr/>
          </p:nvSpPr>
          <p:spPr bwMode="auto">
            <a:xfrm>
              <a:off x="3651" y="3251"/>
              <a:ext cx="46" cy="4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5106209" y="1682999"/>
            <a:ext cx="769390" cy="2032933"/>
            <a:chOff x="5106209" y="1496592"/>
            <a:chExt cx="769390" cy="2032933"/>
          </a:xfrm>
        </p:grpSpPr>
        <p:graphicFrame>
          <p:nvGraphicFramePr>
            <p:cNvPr id="66" name="对象 65"/>
            <p:cNvGraphicFramePr>
              <a:graphicFrameLocks noChangeAspect="1"/>
            </p:cNvGraphicFramePr>
            <p:nvPr/>
          </p:nvGraphicFramePr>
          <p:xfrm>
            <a:off x="5106209" y="1496592"/>
            <a:ext cx="413591" cy="712992"/>
          </p:xfrm>
          <a:graphic>
            <a:graphicData uri="http://schemas.openxmlformats.org/presentationml/2006/ole">
              <mc:AlternateContent xmlns:mc="http://schemas.openxmlformats.org/markup-compatibility/2006">
                <mc:Choice xmlns:v="urn:schemas-microsoft-com:vml" Requires="v">
                  <p:oleObj spid="_x0000_s266466" name="Equation" r:id="rId4" imgW="241200" imgH="393480" progId="Equation.DSMT4">
                    <p:embed/>
                  </p:oleObj>
                </mc:Choice>
                <mc:Fallback>
                  <p:oleObj name="Equation" r:id="rId4" imgW="241200" imgH="393480" progId="Equation.DSMT4">
                    <p:embed/>
                    <p:pic>
                      <p:nvPicPr>
                        <p:cNvPr id="66" name="对象 65"/>
                        <p:cNvPicPr>
                          <a:picLocks noChangeAspect="1" noChangeArrowheads="1"/>
                        </p:cNvPicPr>
                        <p:nvPr/>
                      </p:nvPicPr>
                      <p:blipFill>
                        <a:blip r:embed="rId5"/>
                        <a:srcRect/>
                        <a:stretch>
                          <a:fillRect/>
                        </a:stretch>
                      </p:blipFill>
                      <p:spPr bwMode="auto">
                        <a:xfrm>
                          <a:off x="5106209" y="1496592"/>
                          <a:ext cx="413591" cy="712992"/>
                        </a:xfrm>
                        <a:prstGeom prst="rect">
                          <a:avLst/>
                        </a:prstGeom>
                        <a:noFill/>
                      </p:spPr>
                    </p:pic>
                  </p:oleObj>
                </mc:Fallback>
              </mc:AlternateContent>
            </a:graphicData>
          </a:graphic>
        </p:graphicFrame>
        <p:cxnSp>
          <p:nvCxnSpPr>
            <p:cNvPr id="69" name="直接连接符 68"/>
            <p:cNvCxnSpPr/>
            <p:nvPr/>
          </p:nvCxnSpPr>
          <p:spPr>
            <a:xfrm flipH="1" flipV="1">
              <a:off x="5373439" y="2186992"/>
              <a:ext cx="413405" cy="1266658"/>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5807462" y="3459886"/>
              <a:ext cx="68137" cy="696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5786845" y="3956686"/>
            <a:ext cx="1086989" cy="1538080"/>
            <a:chOff x="5786845" y="3770279"/>
            <a:chExt cx="1086989" cy="1538080"/>
          </a:xfrm>
        </p:grpSpPr>
        <p:sp>
          <p:nvSpPr>
            <p:cNvPr id="59" name="Oval 138"/>
            <p:cNvSpPr>
              <a:spLocks noChangeArrowheads="1"/>
            </p:cNvSpPr>
            <p:nvPr/>
          </p:nvSpPr>
          <p:spPr bwMode="auto">
            <a:xfrm>
              <a:off x="5786845" y="3770279"/>
              <a:ext cx="105064" cy="11123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7" name="对象 66"/>
            <p:cNvGraphicFramePr>
              <a:graphicFrameLocks noChangeAspect="1"/>
            </p:cNvGraphicFramePr>
            <p:nvPr/>
          </p:nvGraphicFramePr>
          <p:xfrm>
            <a:off x="6460429" y="4595026"/>
            <a:ext cx="413405" cy="713333"/>
          </p:xfrm>
          <a:graphic>
            <a:graphicData uri="http://schemas.openxmlformats.org/presentationml/2006/ole">
              <mc:AlternateContent xmlns:mc="http://schemas.openxmlformats.org/markup-compatibility/2006">
                <mc:Choice xmlns:v="urn:schemas-microsoft-com:vml" Requires="v">
                  <p:oleObj spid="_x0000_s266467" name="Equation" r:id="rId6" imgW="241200" imgH="393480" progId="Equation.DSMT4">
                    <p:embed/>
                  </p:oleObj>
                </mc:Choice>
                <mc:Fallback>
                  <p:oleObj name="Equation" r:id="rId6" imgW="241200" imgH="393480" progId="Equation.DSMT4">
                    <p:embed/>
                    <p:pic>
                      <p:nvPicPr>
                        <p:cNvPr id="67" name="对象 66"/>
                        <p:cNvPicPr>
                          <a:picLocks noChangeAspect="1" noChangeArrowheads="1"/>
                        </p:cNvPicPr>
                        <p:nvPr/>
                      </p:nvPicPr>
                      <p:blipFill>
                        <a:blip r:embed="rId7"/>
                        <a:srcRect/>
                        <a:stretch>
                          <a:fillRect/>
                        </a:stretch>
                      </p:blipFill>
                      <p:spPr bwMode="auto">
                        <a:xfrm>
                          <a:off x="6460429" y="4595026"/>
                          <a:ext cx="413405" cy="713333"/>
                        </a:xfrm>
                        <a:prstGeom prst="rect">
                          <a:avLst/>
                        </a:prstGeom>
                        <a:noFill/>
                      </p:spPr>
                    </p:pic>
                  </p:oleObj>
                </mc:Fallback>
              </mc:AlternateContent>
            </a:graphicData>
          </a:graphic>
        </p:graphicFrame>
        <p:cxnSp>
          <p:nvCxnSpPr>
            <p:cNvPr id="68" name="直接连接符 67"/>
            <p:cNvCxnSpPr/>
            <p:nvPr/>
          </p:nvCxnSpPr>
          <p:spPr>
            <a:xfrm>
              <a:off x="6395109" y="3872490"/>
              <a:ext cx="271193" cy="743888"/>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6320924" y="3787902"/>
              <a:ext cx="68137" cy="6963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1" name="Text Box 22"/>
          <p:cNvSpPr txBox="1">
            <a:spLocks noChangeArrowheads="1"/>
          </p:cNvSpPr>
          <p:nvPr/>
        </p:nvSpPr>
        <p:spPr bwMode="auto">
          <a:xfrm>
            <a:off x="1043608" y="5775647"/>
            <a:ext cx="295465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正格空间（实空间）</a:t>
            </a:r>
          </a:p>
        </p:txBody>
      </p:sp>
      <p:sp>
        <p:nvSpPr>
          <p:cNvPr id="82" name="Text Box 22"/>
          <p:cNvSpPr txBox="1">
            <a:spLocks noChangeArrowheads="1"/>
          </p:cNvSpPr>
          <p:nvPr/>
        </p:nvSpPr>
        <p:spPr bwMode="auto">
          <a:xfrm>
            <a:off x="5004048" y="5774786"/>
            <a:ext cx="343395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倒格空间（波矢</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a:t>
            </a:r>
          </a:p>
        </p:txBody>
      </p:sp>
      <p:grpSp>
        <p:nvGrpSpPr>
          <p:cNvPr id="85" name="组合 84"/>
          <p:cNvGrpSpPr/>
          <p:nvPr/>
        </p:nvGrpSpPr>
        <p:grpSpPr>
          <a:xfrm>
            <a:off x="1043608" y="1350525"/>
            <a:ext cx="3084218" cy="3924632"/>
            <a:chOff x="1043608" y="1164118"/>
            <a:chExt cx="3084218" cy="3924632"/>
          </a:xfrm>
        </p:grpSpPr>
        <p:grpSp>
          <p:nvGrpSpPr>
            <p:cNvPr id="232" name="Group 39"/>
            <p:cNvGrpSpPr>
              <a:grpSpLocks/>
            </p:cNvGrpSpPr>
            <p:nvPr/>
          </p:nvGrpSpPr>
          <p:grpSpPr bwMode="auto">
            <a:xfrm>
              <a:off x="1437807" y="1164118"/>
              <a:ext cx="2690019" cy="3474094"/>
              <a:chOff x="1973" y="1871"/>
              <a:chExt cx="1158" cy="1514"/>
            </a:xfrm>
          </p:grpSpPr>
          <p:grpSp>
            <p:nvGrpSpPr>
              <p:cNvPr id="233" name="Group 40"/>
              <p:cNvGrpSpPr>
                <a:grpSpLocks/>
              </p:cNvGrpSpPr>
              <p:nvPr/>
            </p:nvGrpSpPr>
            <p:grpSpPr bwMode="auto">
              <a:xfrm>
                <a:off x="1973" y="2205"/>
                <a:ext cx="862" cy="1180"/>
                <a:chOff x="2154" y="2432"/>
                <a:chExt cx="862" cy="1180"/>
              </a:xfrm>
            </p:grpSpPr>
            <p:sp>
              <p:nvSpPr>
                <p:cNvPr id="238" name="Oval 41"/>
                <p:cNvSpPr>
                  <a:spLocks noChangeArrowheads="1"/>
                </p:cNvSpPr>
                <p:nvPr/>
              </p:nvSpPr>
              <p:spPr bwMode="auto">
                <a:xfrm>
                  <a:off x="2155"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9" name="Oval 42"/>
                <p:cNvSpPr>
                  <a:spLocks noChangeArrowheads="1"/>
                </p:cNvSpPr>
                <p:nvPr/>
              </p:nvSpPr>
              <p:spPr bwMode="auto">
                <a:xfrm>
                  <a:off x="2291"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0" name="Oval 43"/>
                <p:cNvSpPr>
                  <a:spLocks noChangeArrowheads="1"/>
                </p:cNvSpPr>
                <p:nvPr/>
              </p:nvSpPr>
              <p:spPr bwMode="auto">
                <a:xfrm>
                  <a:off x="2427"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1" name="Oval 44"/>
                <p:cNvSpPr>
                  <a:spLocks noChangeArrowheads="1"/>
                </p:cNvSpPr>
                <p:nvPr/>
              </p:nvSpPr>
              <p:spPr bwMode="auto">
                <a:xfrm>
                  <a:off x="2563"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2" name="Oval 45"/>
                <p:cNvSpPr>
                  <a:spLocks noChangeArrowheads="1"/>
                </p:cNvSpPr>
                <p:nvPr/>
              </p:nvSpPr>
              <p:spPr bwMode="auto">
                <a:xfrm>
                  <a:off x="2699"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3" name="Oval 46"/>
                <p:cNvSpPr>
                  <a:spLocks noChangeArrowheads="1"/>
                </p:cNvSpPr>
                <p:nvPr/>
              </p:nvSpPr>
              <p:spPr bwMode="auto">
                <a:xfrm>
                  <a:off x="2835"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4" name="Oval 47"/>
                <p:cNvSpPr>
                  <a:spLocks noChangeArrowheads="1"/>
                </p:cNvSpPr>
                <p:nvPr/>
              </p:nvSpPr>
              <p:spPr bwMode="auto">
                <a:xfrm>
                  <a:off x="2971" y="2432"/>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 name="Oval 48"/>
                <p:cNvSpPr>
                  <a:spLocks noChangeArrowheads="1"/>
                </p:cNvSpPr>
                <p:nvPr/>
              </p:nvSpPr>
              <p:spPr bwMode="auto">
                <a:xfrm>
                  <a:off x="2154"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6" name="Oval 49"/>
                <p:cNvSpPr>
                  <a:spLocks noChangeArrowheads="1"/>
                </p:cNvSpPr>
                <p:nvPr/>
              </p:nvSpPr>
              <p:spPr bwMode="auto">
                <a:xfrm>
                  <a:off x="2290"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7" name="Oval 50"/>
                <p:cNvSpPr>
                  <a:spLocks noChangeArrowheads="1"/>
                </p:cNvSpPr>
                <p:nvPr/>
              </p:nvSpPr>
              <p:spPr bwMode="auto">
                <a:xfrm>
                  <a:off x="2426"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8" name="Oval 51"/>
                <p:cNvSpPr>
                  <a:spLocks noChangeArrowheads="1"/>
                </p:cNvSpPr>
                <p:nvPr/>
              </p:nvSpPr>
              <p:spPr bwMode="auto">
                <a:xfrm>
                  <a:off x="2562"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9" name="Oval 52"/>
                <p:cNvSpPr>
                  <a:spLocks noChangeArrowheads="1"/>
                </p:cNvSpPr>
                <p:nvPr/>
              </p:nvSpPr>
              <p:spPr bwMode="auto">
                <a:xfrm>
                  <a:off x="2698"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0" name="Oval 53"/>
                <p:cNvSpPr>
                  <a:spLocks noChangeArrowheads="1"/>
                </p:cNvSpPr>
                <p:nvPr/>
              </p:nvSpPr>
              <p:spPr bwMode="auto">
                <a:xfrm>
                  <a:off x="2834"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1" name="Oval 54"/>
                <p:cNvSpPr>
                  <a:spLocks noChangeArrowheads="1"/>
                </p:cNvSpPr>
                <p:nvPr/>
              </p:nvSpPr>
              <p:spPr bwMode="auto">
                <a:xfrm>
                  <a:off x="2970" y="265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2" name="Oval 55"/>
                <p:cNvSpPr>
                  <a:spLocks noChangeArrowheads="1"/>
                </p:cNvSpPr>
                <p:nvPr/>
              </p:nvSpPr>
              <p:spPr bwMode="auto">
                <a:xfrm>
                  <a:off x="2155"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3" name="Oval 56"/>
                <p:cNvSpPr>
                  <a:spLocks noChangeArrowheads="1"/>
                </p:cNvSpPr>
                <p:nvPr/>
              </p:nvSpPr>
              <p:spPr bwMode="auto">
                <a:xfrm>
                  <a:off x="2291"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4" name="Oval 57"/>
                <p:cNvSpPr>
                  <a:spLocks noChangeArrowheads="1"/>
                </p:cNvSpPr>
                <p:nvPr/>
              </p:nvSpPr>
              <p:spPr bwMode="auto">
                <a:xfrm>
                  <a:off x="2427"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5" name="Oval 58"/>
                <p:cNvSpPr>
                  <a:spLocks noChangeArrowheads="1"/>
                </p:cNvSpPr>
                <p:nvPr/>
              </p:nvSpPr>
              <p:spPr bwMode="auto">
                <a:xfrm>
                  <a:off x="2563"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 name="Oval 59"/>
                <p:cNvSpPr>
                  <a:spLocks noChangeArrowheads="1"/>
                </p:cNvSpPr>
                <p:nvPr/>
              </p:nvSpPr>
              <p:spPr bwMode="auto">
                <a:xfrm>
                  <a:off x="2699"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7" name="Oval 60"/>
                <p:cNvSpPr>
                  <a:spLocks noChangeArrowheads="1"/>
                </p:cNvSpPr>
                <p:nvPr/>
              </p:nvSpPr>
              <p:spPr bwMode="auto">
                <a:xfrm>
                  <a:off x="2835"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 name="Oval 61"/>
                <p:cNvSpPr>
                  <a:spLocks noChangeArrowheads="1"/>
                </p:cNvSpPr>
                <p:nvPr/>
              </p:nvSpPr>
              <p:spPr bwMode="auto">
                <a:xfrm>
                  <a:off x="2971" y="288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9" name="Oval 62"/>
                <p:cNvSpPr>
                  <a:spLocks noChangeArrowheads="1"/>
                </p:cNvSpPr>
                <p:nvPr/>
              </p:nvSpPr>
              <p:spPr bwMode="auto">
                <a:xfrm>
                  <a:off x="2154"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 name="Oval 63"/>
                <p:cNvSpPr>
                  <a:spLocks noChangeArrowheads="1"/>
                </p:cNvSpPr>
                <p:nvPr/>
              </p:nvSpPr>
              <p:spPr bwMode="auto">
                <a:xfrm>
                  <a:off x="2290"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1" name="Oval 64"/>
                <p:cNvSpPr>
                  <a:spLocks noChangeArrowheads="1"/>
                </p:cNvSpPr>
                <p:nvPr/>
              </p:nvSpPr>
              <p:spPr bwMode="auto">
                <a:xfrm>
                  <a:off x="2426"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 name="Oval 65"/>
                <p:cNvSpPr>
                  <a:spLocks noChangeArrowheads="1"/>
                </p:cNvSpPr>
                <p:nvPr/>
              </p:nvSpPr>
              <p:spPr bwMode="auto">
                <a:xfrm>
                  <a:off x="2562"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3" name="Oval 66"/>
                <p:cNvSpPr>
                  <a:spLocks noChangeArrowheads="1"/>
                </p:cNvSpPr>
                <p:nvPr/>
              </p:nvSpPr>
              <p:spPr bwMode="auto">
                <a:xfrm>
                  <a:off x="2698"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 name="Oval 67"/>
                <p:cNvSpPr>
                  <a:spLocks noChangeArrowheads="1"/>
                </p:cNvSpPr>
                <p:nvPr/>
              </p:nvSpPr>
              <p:spPr bwMode="auto">
                <a:xfrm>
                  <a:off x="2834"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5" name="Oval 68"/>
                <p:cNvSpPr>
                  <a:spLocks noChangeArrowheads="1"/>
                </p:cNvSpPr>
                <p:nvPr/>
              </p:nvSpPr>
              <p:spPr bwMode="auto">
                <a:xfrm>
                  <a:off x="2970" y="3113"/>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 name="Oval 69"/>
                <p:cNvSpPr>
                  <a:spLocks noChangeArrowheads="1"/>
                </p:cNvSpPr>
                <p:nvPr/>
              </p:nvSpPr>
              <p:spPr bwMode="auto">
                <a:xfrm>
                  <a:off x="2154"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 name="Oval 70"/>
                <p:cNvSpPr>
                  <a:spLocks noChangeArrowheads="1"/>
                </p:cNvSpPr>
                <p:nvPr/>
              </p:nvSpPr>
              <p:spPr bwMode="auto">
                <a:xfrm>
                  <a:off x="2290"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 name="Oval 71"/>
                <p:cNvSpPr>
                  <a:spLocks noChangeArrowheads="1"/>
                </p:cNvSpPr>
                <p:nvPr/>
              </p:nvSpPr>
              <p:spPr bwMode="auto">
                <a:xfrm>
                  <a:off x="2426"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9" name="Oval 72"/>
                <p:cNvSpPr>
                  <a:spLocks noChangeArrowheads="1"/>
                </p:cNvSpPr>
                <p:nvPr/>
              </p:nvSpPr>
              <p:spPr bwMode="auto">
                <a:xfrm>
                  <a:off x="2562" y="3340"/>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 name="Oval 73"/>
                <p:cNvSpPr>
                  <a:spLocks noChangeArrowheads="1"/>
                </p:cNvSpPr>
                <p:nvPr/>
              </p:nvSpPr>
              <p:spPr bwMode="auto">
                <a:xfrm>
                  <a:off x="2698"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1" name="Oval 74"/>
                <p:cNvSpPr>
                  <a:spLocks noChangeArrowheads="1"/>
                </p:cNvSpPr>
                <p:nvPr/>
              </p:nvSpPr>
              <p:spPr bwMode="auto">
                <a:xfrm>
                  <a:off x="2834"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 name="Oval 75"/>
                <p:cNvSpPr>
                  <a:spLocks noChangeArrowheads="1"/>
                </p:cNvSpPr>
                <p:nvPr/>
              </p:nvSpPr>
              <p:spPr bwMode="auto">
                <a:xfrm>
                  <a:off x="2970" y="3339"/>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 name="Oval 76"/>
                <p:cNvSpPr>
                  <a:spLocks noChangeArrowheads="1"/>
                </p:cNvSpPr>
                <p:nvPr/>
              </p:nvSpPr>
              <p:spPr bwMode="auto">
                <a:xfrm>
                  <a:off x="2154"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 name="Oval 77"/>
                <p:cNvSpPr>
                  <a:spLocks noChangeArrowheads="1"/>
                </p:cNvSpPr>
                <p:nvPr/>
              </p:nvSpPr>
              <p:spPr bwMode="auto">
                <a:xfrm>
                  <a:off x="2290"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 name="Oval 78"/>
                <p:cNvSpPr>
                  <a:spLocks noChangeArrowheads="1"/>
                </p:cNvSpPr>
                <p:nvPr/>
              </p:nvSpPr>
              <p:spPr bwMode="auto">
                <a:xfrm>
                  <a:off x="2426"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 name="Oval 79"/>
                <p:cNvSpPr>
                  <a:spLocks noChangeArrowheads="1"/>
                </p:cNvSpPr>
                <p:nvPr/>
              </p:nvSpPr>
              <p:spPr bwMode="auto">
                <a:xfrm>
                  <a:off x="2562"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 name="Oval 80"/>
                <p:cNvSpPr>
                  <a:spLocks noChangeArrowheads="1"/>
                </p:cNvSpPr>
                <p:nvPr/>
              </p:nvSpPr>
              <p:spPr bwMode="auto">
                <a:xfrm>
                  <a:off x="2698"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 name="Oval 81"/>
                <p:cNvSpPr>
                  <a:spLocks noChangeArrowheads="1"/>
                </p:cNvSpPr>
                <p:nvPr/>
              </p:nvSpPr>
              <p:spPr bwMode="auto">
                <a:xfrm>
                  <a:off x="2834"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 name="Oval 82"/>
                <p:cNvSpPr>
                  <a:spLocks noChangeArrowheads="1"/>
                </p:cNvSpPr>
                <p:nvPr/>
              </p:nvSpPr>
              <p:spPr bwMode="auto">
                <a:xfrm>
                  <a:off x="2970" y="3566"/>
                  <a:ext cx="45" cy="46"/>
                </a:xfrm>
                <a:prstGeom prst="ellipse">
                  <a:avLst/>
                </a:prstGeom>
                <a:solidFill>
                  <a:schemeClr val="tx1"/>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34" name="Line 83"/>
              <p:cNvSpPr>
                <a:spLocks noChangeShapeType="1"/>
              </p:cNvSpPr>
              <p:nvPr/>
            </p:nvSpPr>
            <p:spPr bwMode="auto">
              <a:xfrm>
                <a:off x="2011" y="3135"/>
                <a:ext cx="1089"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235" name="Line 84"/>
              <p:cNvSpPr>
                <a:spLocks noChangeShapeType="1"/>
              </p:cNvSpPr>
              <p:nvPr/>
            </p:nvSpPr>
            <p:spPr bwMode="auto">
              <a:xfrm flipH="1" flipV="1">
                <a:off x="2132" y="1960"/>
                <a:ext cx="5" cy="140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236" name="Text Box 85"/>
              <p:cNvSpPr txBox="1">
                <a:spLocks noChangeArrowheads="1"/>
              </p:cNvSpPr>
              <p:nvPr/>
            </p:nvSpPr>
            <p:spPr bwMode="auto">
              <a:xfrm>
                <a:off x="2993" y="3081"/>
                <a:ext cx="138" cy="2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237" name="Text Box 86"/>
              <p:cNvSpPr txBox="1">
                <a:spLocks noChangeArrowheads="1"/>
              </p:cNvSpPr>
              <p:nvPr/>
            </p:nvSpPr>
            <p:spPr bwMode="auto">
              <a:xfrm>
                <a:off x="1996" y="1871"/>
                <a:ext cx="138" cy="2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p>
            </p:txBody>
          </p:sp>
        </p:grpSp>
        <p:grpSp>
          <p:nvGrpSpPr>
            <p:cNvPr id="280" name="组合 279"/>
            <p:cNvGrpSpPr/>
            <p:nvPr/>
          </p:nvGrpSpPr>
          <p:grpSpPr>
            <a:xfrm>
              <a:off x="1043608" y="1971298"/>
              <a:ext cx="2635461" cy="2993325"/>
              <a:chOff x="1043608" y="1971298"/>
              <a:chExt cx="2635461" cy="2993325"/>
            </a:xfrm>
          </p:grpSpPr>
          <p:sp>
            <p:nvSpPr>
              <p:cNvPr id="281" name="Text Box 138"/>
              <p:cNvSpPr txBox="1">
                <a:spLocks noChangeArrowheads="1"/>
              </p:cNvSpPr>
              <p:nvPr/>
            </p:nvSpPr>
            <p:spPr bwMode="auto">
              <a:xfrm rot="170916">
                <a:off x="1043608" y="4103299"/>
                <a:ext cx="40183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cxnSp>
            <p:nvCxnSpPr>
              <p:cNvPr id="282" name="直接连接符 281"/>
              <p:cNvCxnSpPr/>
              <p:nvPr/>
            </p:nvCxnSpPr>
            <p:spPr>
              <a:xfrm flipV="1">
                <a:off x="1222783" y="4604229"/>
                <a:ext cx="1355" cy="36039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1222783" y="3721017"/>
                <a:ext cx="0" cy="366128"/>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1057006" y="4586372"/>
                <a:ext cx="404236" cy="1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1060123" y="4074251"/>
                <a:ext cx="404236" cy="1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flipV="1">
                <a:off x="1277019" y="4582341"/>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flipV="1">
                <a:off x="1209727" y="3549689"/>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V="1">
                <a:off x="1218014" y="3024315"/>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flipV="1">
                <a:off x="1201890" y="2497978"/>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flipV="1">
                <a:off x="1209037" y="1971298"/>
                <a:ext cx="2402050" cy="82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91" name="组合 290"/>
            <p:cNvGrpSpPr/>
            <p:nvPr/>
          </p:nvGrpSpPr>
          <p:grpSpPr>
            <a:xfrm>
              <a:off x="1478335" y="1619747"/>
              <a:ext cx="1908282" cy="3469003"/>
              <a:chOff x="1478335" y="1619747"/>
              <a:chExt cx="1908282" cy="3469003"/>
            </a:xfrm>
          </p:grpSpPr>
          <p:sp>
            <p:nvSpPr>
              <p:cNvPr id="292" name="Text Box 137"/>
              <p:cNvSpPr txBox="1">
                <a:spLocks noChangeArrowheads="1"/>
              </p:cNvSpPr>
              <p:nvPr/>
            </p:nvSpPr>
            <p:spPr bwMode="auto">
              <a:xfrm>
                <a:off x="1785174" y="4627085"/>
                <a:ext cx="338554" cy="46166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p>
            </p:txBody>
          </p:sp>
          <p:cxnSp>
            <p:nvCxnSpPr>
              <p:cNvPr id="293" name="直接连接符 292"/>
              <p:cNvCxnSpPr/>
              <p:nvPr/>
            </p:nvCxnSpPr>
            <p:spPr>
              <a:xfrm flipH="1">
                <a:off x="1808471" y="4546487"/>
                <a:ext cx="5660" cy="353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flipH="1">
                <a:off x="2130376" y="4610880"/>
                <a:ext cx="1250" cy="301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1557650" y="4856983"/>
                <a:ext cx="256872" cy="1078"/>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2126093" y="4849615"/>
                <a:ext cx="323828" cy="458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1478335" y="1636439"/>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2124668" y="1628615"/>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2434002" y="162853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2757265" y="162379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3058354" y="162626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3382324" y="1619747"/>
                <a:ext cx="4293" cy="3276399"/>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03" name="Group 141"/>
          <p:cNvGrpSpPr>
            <a:grpSpLocks/>
          </p:cNvGrpSpPr>
          <p:nvPr/>
        </p:nvGrpSpPr>
        <p:grpSpPr bwMode="auto">
          <a:xfrm>
            <a:off x="980008" y="2943832"/>
            <a:ext cx="2751761" cy="1726136"/>
            <a:chOff x="1729" y="2772"/>
            <a:chExt cx="1205" cy="754"/>
          </a:xfrm>
        </p:grpSpPr>
        <p:sp>
          <p:nvSpPr>
            <p:cNvPr id="304" name="Line 142"/>
            <p:cNvSpPr>
              <a:spLocks noChangeShapeType="1"/>
            </p:cNvSpPr>
            <p:nvPr/>
          </p:nvSpPr>
          <p:spPr bwMode="auto">
            <a:xfrm>
              <a:off x="1746" y="3024"/>
              <a:ext cx="1188" cy="502"/>
            </a:xfrm>
            <a:prstGeom prst="line">
              <a:avLst/>
            </a:prstGeom>
            <a:noFill/>
            <a:ln w="9525">
              <a:solidFill>
                <a:srgbClr val="009900"/>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05" name="Line 143"/>
            <p:cNvSpPr>
              <a:spLocks noChangeShapeType="1"/>
            </p:cNvSpPr>
            <p:nvPr/>
          </p:nvSpPr>
          <p:spPr bwMode="auto">
            <a:xfrm flipV="1">
              <a:off x="2666" y="2772"/>
              <a:ext cx="268" cy="628"/>
            </a:xfrm>
            <a:prstGeom prst="line">
              <a:avLst/>
            </a:prstGeom>
            <a:noFill/>
            <a:ln w="9525">
              <a:solidFill>
                <a:srgbClr val="009900"/>
              </a:solidFill>
              <a:prstDash val="sys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07" name="Line 145"/>
            <p:cNvSpPr>
              <a:spLocks noChangeShapeType="1"/>
            </p:cNvSpPr>
            <p:nvPr/>
          </p:nvSpPr>
          <p:spPr bwMode="auto">
            <a:xfrm>
              <a:off x="1746" y="2976"/>
              <a:ext cx="1188" cy="502"/>
            </a:xfrm>
            <a:prstGeom prst="line">
              <a:avLst/>
            </a:prstGeom>
            <a:noFill/>
            <a:ln w="9525">
              <a:solidFill>
                <a:srgbClr val="009900"/>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08" name="Line 146"/>
            <p:cNvSpPr>
              <a:spLocks noChangeShapeType="1"/>
            </p:cNvSpPr>
            <p:nvPr/>
          </p:nvSpPr>
          <p:spPr bwMode="auto">
            <a:xfrm>
              <a:off x="1741" y="2910"/>
              <a:ext cx="1188" cy="502"/>
            </a:xfrm>
            <a:prstGeom prst="line">
              <a:avLst/>
            </a:prstGeom>
            <a:noFill/>
            <a:ln w="9525">
              <a:solidFill>
                <a:srgbClr val="009900"/>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09" name="Line 147"/>
            <p:cNvSpPr>
              <a:spLocks noChangeShapeType="1"/>
            </p:cNvSpPr>
            <p:nvPr/>
          </p:nvSpPr>
          <p:spPr bwMode="auto">
            <a:xfrm>
              <a:off x="1738" y="2848"/>
              <a:ext cx="1188" cy="502"/>
            </a:xfrm>
            <a:prstGeom prst="line">
              <a:avLst/>
            </a:prstGeom>
            <a:noFill/>
            <a:ln w="9525">
              <a:solidFill>
                <a:srgbClr val="009900"/>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0" name="Line 148"/>
            <p:cNvSpPr>
              <a:spLocks noChangeShapeType="1"/>
            </p:cNvSpPr>
            <p:nvPr/>
          </p:nvSpPr>
          <p:spPr bwMode="auto">
            <a:xfrm>
              <a:off x="1729" y="2795"/>
              <a:ext cx="1188" cy="502"/>
            </a:xfrm>
            <a:prstGeom prst="line">
              <a:avLst/>
            </a:prstGeom>
            <a:noFill/>
            <a:ln w="9525">
              <a:solidFill>
                <a:srgbClr val="009900"/>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grpSp>
      <p:grpSp>
        <p:nvGrpSpPr>
          <p:cNvPr id="312" name="Group 2"/>
          <p:cNvGrpSpPr>
            <a:grpSpLocks/>
          </p:cNvGrpSpPr>
          <p:nvPr/>
        </p:nvGrpSpPr>
        <p:grpSpPr bwMode="auto">
          <a:xfrm>
            <a:off x="1383737" y="1827146"/>
            <a:ext cx="2395514" cy="3063091"/>
            <a:chOff x="1882" y="2215"/>
            <a:chExt cx="1049" cy="1338"/>
          </a:xfrm>
        </p:grpSpPr>
        <p:sp>
          <p:nvSpPr>
            <p:cNvPr id="313" name="Line 3"/>
            <p:cNvSpPr>
              <a:spLocks noChangeShapeType="1"/>
            </p:cNvSpPr>
            <p:nvPr/>
          </p:nvSpPr>
          <p:spPr bwMode="auto">
            <a:xfrm>
              <a:off x="1882" y="2750"/>
              <a:ext cx="454" cy="725"/>
            </a:xfrm>
            <a:prstGeom prst="line">
              <a:avLst/>
            </a:prstGeom>
            <a:noFill/>
            <a:ln w="9525">
              <a:solidFill>
                <a:srgbClr val="CC00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4" name="Line 4"/>
            <p:cNvSpPr>
              <a:spLocks noChangeShapeType="1"/>
            </p:cNvSpPr>
            <p:nvPr/>
          </p:nvSpPr>
          <p:spPr bwMode="auto">
            <a:xfrm>
              <a:off x="1973" y="2659"/>
              <a:ext cx="484" cy="800"/>
            </a:xfrm>
            <a:prstGeom prst="line">
              <a:avLst/>
            </a:prstGeom>
            <a:noFill/>
            <a:ln w="9525">
              <a:solidFill>
                <a:srgbClr val="CC00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5" name="Line 5"/>
            <p:cNvSpPr>
              <a:spLocks noChangeShapeType="1"/>
            </p:cNvSpPr>
            <p:nvPr/>
          </p:nvSpPr>
          <p:spPr bwMode="auto">
            <a:xfrm>
              <a:off x="1973" y="2432"/>
              <a:ext cx="614" cy="1002"/>
            </a:xfrm>
            <a:prstGeom prst="line">
              <a:avLst/>
            </a:prstGeom>
            <a:noFill/>
            <a:ln w="9525">
              <a:solidFill>
                <a:srgbClr val="CC00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6" name="Line 6"/>
            <p:cNvSpPr>
              <a:spLocks noChangeShapeType="1"/>
            </p:cNvSpPr>
            <p:nvPr/>
          </p:nvSpPr>
          <p:spPr bwMode="auto">
            <a:xfrm>
              <a:off x="1982" y="2215"/>
              <a:ext cx="782" cy="1294"/>
            </a:xfrm>
            <a:prstGeom prst="line">
              <a:avLst/>
            </a:prstGeom>
            <a:noFill/>
            <a:ln w="9525">
              <a:solidFill>
                <a:srgbClr val="CC00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7" name="Line 7"/>
            <p:cNvSpPr>
              <a:spLocks noChangeShapeType="1"/>
            </p:cNvSpPr>
            <p:nvPr/>
          </p:nvSpPr>
          <p:spPr bwMode="auto">
            <a:xfrm>
              <a:off x="2127" y="2223"/>
              <a:ext cx="804" cy="1330"/>
            </a:xfrm>
            <a:prstGeom prst="line">
              <a:avLst/>
            </a:prstGeom>
            <a:noFill/>
            <a:ln w="9525">
              <a:solidFill>
                <a:srgbClr val="CC00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18" name="Line 8"/>
            <p:cNvSpPr>
              <a:spLocks noChangeShapeType="1"/>
            </p:cNvSpPr>
            <p:nvPr/>
          </p:nvSpPr>
          <p:spPr bwMode="auto">
            <a:xfrm flipV="1">
              <a:off x="1938" y="2317"/>
              <a:ext cx="878" cy="542"/>
            </a:xfrm>
            <a:prstGeom prst="line">
              <a:avLst/>
            </a:prstGeom>
            <a:noFill/>
            <a:ln w="9525">
              <a:solidFill>
                <a:srgbClr val="CC00FF"/>
              </a:solidFill>
              <a:prstDash val="sys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grpSp>
      <p:grpSp>
        <p:nvGrpSpPr>
          <p:cNvPr id="325" name="组合 324"/>
          <p:cNvGrpSpPr/>
          <p:nvPr/>
        </p:nvGrpSpPr>
        <p:grpSpPr>
          <a:xfrm>
            <a:off x="841541" y="2610921"/>
            <a:ext cx="415087" cy="740031"/>
            <a:chOff x="1777463" y="3095030"/>
            <a:chExt cx="415087" cy="740031"/>
          </a:xfrm>
        </p:grpSpPr>
        <p:sp>
          <p:nvSpPr>
            <p:cNvPr id="326" name="Text Box 138"/>
            <p:cNvSpPr txBox="1">
              <a:spLocks noChangeArrowheads="1"/>
            </p:cNvSpPr>
            <p:nvPr/>
          </p:nvSpPr>
          <p:spPr bwMode="auto">
            <a:xfrm rot="170916">
              <a:off x="1777463" y="3095030"/>
              <a:ext cx="41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p>
          </p:txBody>
        </p:sp>
        <p:cxnSp>
          <p:nvCxnSpPr>
            <p:cNvPr id="327" name="直接连接符 326"/>
            <p:cNvCxnSpPr/>
            <p:nvPr/>
          </p:nvCxnSpPr>
          <p:spPr>
            <a:xfrm flipV="1">
              <a:off x="1907704" y="3629093"/>
              <a:ext cx="96874" cy="205968"/>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V="1">
              <a:off x="2077625" y="3315149"/>
              <a:ext cx="96874" cy="205968"/>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0" name="组合 329"/>
          <p:cNvGrpSpPr/>
          <p:nvPr/>
        </p:nvGrpSpPr>
        <p:grpSpPr>
          <a:xfrm>
            <a:off x="2364527" y="4497747"/>
            <a:ext cx="510341" cy="1128323"/>
            <a:chOff x="2364527" y="4311340"/>
            <a:chExt cx="510341" cy="1128323"/>
          </a:xfrm>
        </p:grpSpPr>
        <p:grpSp>
          <p:nvGrpSpPr>
            <p:cNvPr id="321" name="组合 320"/>
            <p:cNvGrpSpPr/>
            <p:nvPr/>
          </p:nvGrpSpPr>
          <p:grpSpPr>
            <a:xfrm>
              <a:off x="2364527" y="4311340"/>
              <a:ext cx="510341" cy="1128323"/>
              <a:chOff x="4154160" y="5388531"/>
              <a:chExt cx="510341" cy="962750"/>
            </a:xfrm>
          </p:grpSpPr>
          <p:sp>
            <p:nvSpPr>
              <p:cNvPr id="322" name="Text Box 138"/>
              <p:cNvSpPr txBox="1">
                <a:spLocks noChangeArrowheads="1"/>
              </p:cNvSpPr>
              <p:nvPr/>
            </p:nvSpPr>
            <p:spPr bwMode="auto">
              <a:xfrm rot="170916">
                <a:off x="4249414" y="5889616"/>
                <a:ext cx="41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CC00FF"/>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p>
            </p:txBody>
          </p:sp>
          <p:cxnSp>
            <p:nvCxnSpPr>
              <p:cNvPr id="324" name="直接连接符 323"/>
              <p:cNvCxnSpPr/>
              <p:nvPr/>
            </p:nvCxnSpPr>
            <p:spPr>
              <a:xfrm flipV="1">
                <a:off x="4154160" y="5388531"/>
                <a:ext cx="234849" cy="146269"/>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29" name="直接连接符 328"/>
            <p:cNvCxnSpPr/>
            <p:nvPr/>
          </p:nvCxnSpPr>
          <p:spPr>
            <a:xfrm>
              <a:off x="2476888" y="4417696"/>
              <a:ext cx="129956" cy="5795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7" name="矩形 176"/>
          <p:cNvSpPr/>
          <p:nvPr/>
        </p:nvSpPr>
        <p:spPr>
          <a:xfrm>
            <a:off x="6904251" y="985443"/>
            <a:ext cx="2132245" cy="14067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aphicFrame>
        <p:nvGraphicFramePr>
          <p:cNvPr id="178" name="对象 177"/>
          <p:cNvGraphicFramePr>
            <a:graphicFrameLocks noChangeAspect="1"/>
          </p:cNvGraphicFramePr>
          <p:nvPr/>
        </p:nvGraphicFramePr>
        <p:xfrm>
          <a:off x="6907350" y="962398"/>
          <a:ext cx="2040524" cy="521494"/>
        </p:xfrm>
        <a:graphic>
          <a:graphicData uri="http://schemas.openxmlformats.org/presentationml/2006/ole">
            <mc:AlternateContent xmlns:mc="http://schemas.openxmlformats.org/markup-compatibility/2006">
              <mc:Choice xmlns:v="urn:schemas-microsoft-com:vml" Requires="v">
                <p:oleObj spid="_x0000_s266468" name="Equation" r:id="rId8" imgW="889000" imgH="228600" progId="Equation.DSMT4">
                  <p:embed/>
                </p:oleObj>
              </mc:Choice>
              <mc:Fallback>
                <p:oleObj name="Equation" r:id="rId8" imgW="889000" imgH="228600" progId="Equation.DSMT4">
                  <p:embed/>
                  <p:pic>
                    <p:nvPicPr>
                      <p:cNvPr id="178" name="对象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7350" y="962398"/>
                        <a:ext cx="2040524" cy="521494"/>
                      </a:xfrm>
                      <a:prstGeom prst="rect">
                        <a:avLst/>
                      </a:prstGeom>
                      <a:noFill/>
                    </p:spPr>
                  </p:pic>
                </p:oleObj>
              </mc:Fallback>
            </mc:AlternateContent>
          </a:graphicData>
        </a:graphic>
      </p:graphicFrame>
      <p:graphicFrame>
        <p:nvGraphicFramePr>
          <p:cNvPr id="179" name="对象 178"/>
          <p:cNvGraphicFramePr>
            <a:graphicFrameLocks noChangeAspect="1"/>
          </p:cNvGraphicFramePr>
          <p:nvPr/>
        </p:nvGraphicFramePr>
        <p:xfrm>
          <a:off x="7323150" y="1445854"/>
          <a:ext cx="1660525" cy="1012825"/>
        </p:xfrm>
        <a:graphic>
          <a:graphicData uri="http://schemas.openxmlformats.org/presentationml/2006/ole">
            <mc:AlternateContent xmlns:mc="http://schemas.openxmlformats.org/markup-compatibility/2006">
              <mc:Choice xmlns:v="urn:schemas-microsoft-com:vml" Requires="v">
                <p:oleObj spid="_x0000_s266469" name="Equation" r:id="rId10" imgW="723600" imgH="444240" progId="Equation.DSMT4">
                  <p:embed/>
                </p:oleObj>
              </mc:Choice>
              <mc:Fallback>
                <p:oleObj name="Equation" r:id="rId10" imgW="723600" imgH="444240" progId="Equation.DSMT4">
                  <p:embed/>
                  <p:pic>
                    <p:nvPicPr>
                      <p:cNvPr id="179" name="对象 178"/>
                      <p:cNvPicPr>
                        <a:picLocks noChangeAspect="1" noChangeArrowheads="1"/>
                      </p:cNvPicPr>
                      <p:nvPr/>
                    </p:nvPicPr>
                    <p:blipFill>
                      <a:blip r:embed="rId11"/>
                      <a:srcRect/>
                      <a:stretch>
                        <a:fillRect/>
                      </a:stretch>
                    </p:blipFill>
                    <p:spPr bwMode="auto">
                      <a:xfrm>
                        <a:off x="7323150" y="1445854"/>
                        <a:ext cx="1660525" cy="1012825"/>
                      </a:xfrm>
                      <a:prstGeom prst="rect">
                        <a:avLst/>
                      </a:prstGeom>
                      <a:noFill/>
                    </p:spPr>
                  </p:pic>
                </p:oleObj>
              </mc:Fallback>
            </mc:AlternateContent>
          </a:graphicData>
        </a:graphic>
      </p:graphicFrame>
      <p:sp>
        <p:nvSpPr>
          <p:cNvPr id="180" name="Line 143"/>
          <p:cNvSpPr>
            <a:spLocks noChangeShapeType="1"/>
          </p:cNvSpPr>
          <p:nvPr/>
        </p:nvSpPr>
        <p:spPr bwMode="auto">
          <a:xfrm flipV="1">
            <a:off x="5357899" y="2373399"/>
            <a:ext cx="1132460" cy="2844717"/>
          </a:xfrm>
          <a:prstGeom prst="line">
            <a:avLst/>
          </a:prstGeom>
          <a:noFill/>
          <a:ln w="19050">
            <a:solidFill>
              <a:srgbClr val="009900"/>
            </a:solidFill>
            <a:prstDash val="sysDash"/>
            <a:round/>
            <a:headEnd type="none"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181" name="Line 143"/>
          <p:cNvSpPr>
            <a:spLocks noChangeShapeType="1"/>
          </p:cNvSpPr>
          <p:nvPr/>
        </p:nvSpPr>
        <p:spPr bwMode="auto">
          <a:xfrm flipV="1">
            <a:off x="4714578" y="3001538"/>
            <a:ext cx="2730181" cy="1711966"/>
          </a:xfrm>
          <a:prstGeom prst="line">
            <a:avLst/>
          </a:prstGeom>
          <a:noFill/>
          <a:ln w="19050">
            <a:solidFill>
              <a:srgbClr val="CC00FF"/>
            </a:solidFill>
            <a:prstDash val="sysDash"/>
            <a:round/>
            <a:headEnd type="none"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183" name="Oval 116"/>
          <p:cNvSpPr>
            <a:spLocks noChangeArrowheads="1"/>
          </p:cNvSpPr>
          <p:nvPr/>
        </p:nvSpPr>
        <p:spPr bwMode="auto">
          <a:xfrm rot="16200000">
            <a:off x="6303681" y="2648750"/>
            <a:ext cx="108813" cy="105064"/>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p:cNvGrpSpPr/>
          <p:nvPr/>
        </p:nvGrpSpPr>
        <p:grpSpPr>
          <a:xfrm>
            <a:off x="6319435" y="1667895"/>
            <a:ext cx="500847" cy="1069496"/>
            <a:chOff x="6320838" y="1473276"/>
            <a:chExt cx="500847" cy="1069496"/>
          </a:xfrm>
        </p:grpSpPr>
        <p:graphicFrame>
          <p:nvGraphicFramePr>
            <p:cNvPr id="74" name="对象 73"/>
            <p:cNvGraphicFramePr>
              <a:graphicFrameLocks noChangeAspect="1"/>
            </p:cNvGraphicFramePr>
            <p:nvPr/>
          </p:nvGraphicFramePr>
          <p:xfrm>
            <a:off x="6408094" y="1473276"/>
            <a:ext cx="413591" cy="712992"/>
          </p:xfrm>
          <a:graphic>
            <a:graphicData uri="http://schemas.openxmlformats.org/presentationml/2006/ole">
              <mc:AlternateContent xmlns:mc="http://schemas.openxmlformats.org/markup-compatibility/2006">
                <mc:Choice xmlns:v="urn:schemas-microsoft-com:vml" Requires="v">
                  <p:oleObj spid="_x0000_s266470" name="Equation" r:id="rId12" imgW="241200" imgH="393480" progId="Equation.DSMT4">
                    <p:embed/>
                  </p:oleObj>
                </mc:Choice>
                <mc:Fallback>
                  <p:oleObj name="Equation" r:id="rId12" imgW="241200" imgH="393480" progId="Equation.DSMT4">
                    <p:embed/>
                    <p:pic>
                      <p:nvPicPr>
                        <p:cNvPr id="74" name="对象 73"/>
                        <p:cNvPicPr>
                          <a:picLocks noChangeAspect="1" noChangeArrowheads="1"/>
                        </p:cNvPicPr>
                        <p:nvPr/>
                      </p:nvPicPr>
                      <p:blipFill>
                        <a:blip r:embed="rId13"/>
                        <a:srcRect/>
                        <a:stretch>
                          <a:fillRect/>
                        </a:stretch>
                      </p:blipFill>
                      <p:spPr bwMode="auto">
                        <a:xfrm>
                          <a:off x="6408094" y="1473276"/>
                          <a:ext cx="413591" cy="712992"/>
                        </a:xfrm>
                        <a:prstGeom prst="rect">
                          <a:avLst/>
                        </a:prstGeom>
                        <a:noFill/>
                      </p:spPr>
                    </p:pic>
                  </p:oleObj>
                </mc:Fallback>
              </mc:AlternateContent>
            </a:graphicData>
          </a:graphic>
        </p:graphicFrame>
        <p:cxnSp>
          <p:nvCxnSpPr>
            <p:cNvPr id="75" name="直接连接符 74"/>
            <p:cNvCxnSpPr/>
            <p:nvPr/>
          </p:nvCxnSpPr>
          <p:spPr>
            <a:xfrm flipV="1">
              <a:off x="6394991" y="2198201"/>
              <a:ext cx="135714" cy="272582"/>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a:off x="6320838" y="2464850"/>
              <a:ext cx="78894" cy="77922"/>
            </a:xfrm>
            <a:prstGeom prst="ellipse">
              <a:avLst/>
            </a:prstGeom>
            <a:solidFill>
              <a:srgbClr val="0080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4" name="Oval 115"/>
          <p:cNvSpPr>
            <a:spLocks noChangeArrowheads="1"/>
          </p:cNvSpPr>
          <p:nvPr/>
        </p:nvSpPr>
        <p:spPr bwMode="auto">
          <a:xfrm rot="16200000">
            <a:off x="6306918" y="3635385"/>
            <a:ext cx="108813" cy="105064"/>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3" name="组合 82"/>
          <p:cNvGrpSpPr/>
          <p:nvPr/>
        </p:nvGrpSpPr>
        <p:grpSpPr>
          <a:xfrm>
            <a:off x="6325976" y="3119709"/>
            <a:ext cx="1807738" cy="712992"/>
            <a:chOff x="6330460" y="2930587"/>
            <a:chExt cx="1807738" cy="712992"/>
          </a:xfrm>
        </p:grpSpPr>
        <p:graphicFrame>
          <p:nvGraphicFramePr>
            <p:cNvPr id="72" name="对象 71"/>
            <p:cNvGraphicFramePr>
              <a:graphicFrameLocks noChangeAspect="1"/>
            </p:cNvGraphicFramePr>
            <p:nvPr/>
          </p:nvGraphicFramePr>
          <p:xfrm>
            <a:off x="7724607" y="2930587"/>
            <a:ext cx="413591" cy="712992"/>
          </p:xfrm>
          <a:graphic>
            <a:graphicData uri="http://schemas.openxmlformats.org/presentationml/2006/ole">
              <mc:AlternateContent xmlns:mc="http://schemas.openxmlformats.org/markup-compatibility/2006">
                <mc:Choice xmlns:v="urn:schemas-microsoft-com:vml" Requires="v">
                  <p:oleObj spid="_x0000_s266471" name="Equation" r:id="rId14" imgW="241200" imgH="393480" progId="Equation.DSMT4">
                    <p:embed/>
                  </p:oleObj>
                </mc:Choice>
                <mc:Fallback>
                  <p:oleObj name="Equation" r:id="rId14" imgW="241200" imgH="393480" progId="Equation.DSMT4">
                    <p:embed/>
                    <p:pic>
                      <p:nvPicPr>
                        <p:cNvPr id="72" name="对象 71"/>
                        <p:cNvPicPr>
                          <a:picLocks noChangeAspect="1" noChangeArrowheads="1"/>
                        </p:cNvPicPr>
                        <p:nvPr/>
                      </p:nvPicPr>
                      <p:blipFill>
                        <a:blip r:embed="rId15"/>
                        <a:srcRect/>
                        <a:stretch>
                          <a:fillRect/>
                        </a:stretch>
                      </p:blipFill>
                      <p:spPr bwMode="auto">
                        <a:xfrm>
                          <a:off x="7724607" y="2930587"/>
                          <a:ext cx="413591" cy="712992"/>
                        </a:xfrm>
                        <a:prstGeom prst="rect">
                          <a:avLst/>
                        </a:prstGeom>
                        <a:noFill/>
                      </p:spPr>
                    </p:pic>
                  </p:oleObj>
                </mc:Fallback>
              </mc:AlternateContent>
            </a:graphicData>
          </a:graphic>
        </p:graphicFrame>
        <p:cxnSp>
          <p:nvCxnSpPr>
            <p:cNvPr id="73" name="直接连接符 72"/>
            <p:cNvCxnSpPr/>
            <p:nvPr/>
          </p:nvCxnSpPr>
          <p:spPr>
            <a:xfrm flipV="1">
              <a:off x="6408128" y="3269741"/>
              <a:ext cx="1284607" cy="22794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330460" y="3458514"/>
              <a:ext cx="68860" cy="74500"/>
            </a:xfrm>
            <a:prstGeom prst="ellipse">
              <a:avLst/>
            </a:prstGeom>
            <a:solidFill>
              <a:srgbClr val="CC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5" name="页脚占位符 1">
            <a:extLst>
              <a:ext uri="{FF2B5EF4-FFF2-40B4-BE49-F238E27FC236}">
                <a16:creationId xmlns:a16="http://schemas.microsoft.com/office/drawing/2014/main" id="{6E505705-739E-4985-97CF-10F507C76F4B}"/>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86" name="灯片编号占位符 2">
            <a:extLst>
              <a:ext uri="{FF2B5EF4-FFF2-40B4-BE49-F238E27FC236}">
                <a16:creationId xmlns:a16="http://schemas.microsoft.com/office/drawing/2014/main" id="{B9A30EFD-70E1-4989-972B-342EDAC40DF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4189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fad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500"/>
                                        <p:tgtEl>
                                          <p:spTgt spid="1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0"/>
                                        </p:tgtEl>
                                        <p:attrNameLst>
                                          <p:attrName>style.visibility</p:attrName>
                                        </p:attrNameLst>
                                      </p:cBhvr>
                                      <p:to>
                                        <p:strVal val="visible"/>
                                      </p:to>
                                    </p:set>
                                    <p:animEffect transition="in" filter="fade">
                                      <p:cBhvr>
                                        <p:cTn id="32" dur="500"/>
                                        <p:tgtEl>
                                          <p:spTgt spid="3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500"/>
                                        <p:tgtEl>
                                          <p:spTgt spid="1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117725" y="98425"/>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43" name="Rectangle 3"/>
          <p:cNvSpPr>
            <a:spLocks noChangeArrowheads="1"/>
          </p:cNvSpPr>
          <p:nvPr/>
        </p:nvSpPr>
        <p:spPr bwMode="auto">
          <a:xfrm>
            <a:off x="533400" y="3505200"/>
            <a:ext cx="3106738"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44" name="Text Box 4"/>
          <p:cNvSpPr txBox="1">
            <a:spLocks noChangeArrowheads="1"/>
          </p:cNvSpPr>
          <p:nvPr/>
        </p:nvSpPr>
        <p:spPr bwMode="auto">
          <a:xfrm>
            <a:off x="323528" y="1175771"/>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对于给定的周期格子，其格点由关系式</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61445" name="Group 5"/>
          <p:cNvGrpSpPr/>
          <p:nvPr/>
        </p:nvGrpSpPr>
        <p:grpSpPr bwMode="auto">
          <a:xfrm>
            <a:off x="5632830" y="1815210"/>
            <a:ext cx="3313118" cy="549276"/>
            <a:chOff x="4088" y="1267"/>
            <a:chExt cx="2087" cy="346"/>
          </a:xfrm>
        </p:grpSpPr>
        <p:graphicFrame>
          <p:nvGraphicFramePr>
            <p:cNvPr id="61461" name="Object 6"/>
            <p:cNvGraphicFramePr>
              <a:graphicFrameLocks noChangeAspect="1"/>
            </p:cNvGraphicFramePr>
            <p:nvPr/>
          </p:nvGraphicFramePr>
          <p:xfrm>
            <a:off x="4201" y="1267"/>
            <a:ext cx="884" cy="346"/>
          </p:xfrm>
          <a:graphic>
            <a:graphicData uri="http://schemas.openxmlformats.org/presentationml/2006/ole">
              <mc:AlternateContent xmlns:mc="http://schemas.openxmlformats.org/markup-compatibility/2006">
                <mc:Choice xmlns:v="urn:schemas-microsoft-com:vml" Requires="v">
                  <p:oleObj spid="_x0000_s260746" name="Equation" r:id="rId4" imgW="14020800" imgH="5486400" progId="Equation.DSMT4">
                    <p:embed/>
                  </p:oleObj>
                </mc:Choice>
                <mc:Fallback>
                  <p:oleObj name="Equation" r:id="rId4" imgW="14020800" imgH="5486400" progId="Equation.DSMT4">
                    <p:embed/>
                    <p:pic>
                      <p:nvPicPr>
                        <p:cNvPr id="61461" name="Object 6"/>
                        <p:cNvPicPr>
                          <a:picLocks noChangeAspect="1" noChangeArrowheads="1"/>
                        </p:cNvPicPr>
                        <p:nvPr/>
                      </p:nvPicPr>
                      <p:blipFill>
                        <a:blip r:embed="rId5"/>
                        <a:srcRect/>
                        <a:stretch>
                          <a:fillRect/>
                        </a:stretch>
                      </p:blipFill>
                      <p:spPr bwMode="auto">
                        <a:xfrm>
                          <a:off x="4201" y="1267"/>
                          <a:ext cx="88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2" name="Text Box 7"/>
            <p:cNvSpPr txBox="1">
              <a:spLocks noChangeArrowheads="1"/>
            </p:cNvSpPr>
            <p:nvPr/>
          </p:nvSpPr>
          <p:spPr bwMode="auto">
            <a:xfrm>
              <a:off x="4088" y="1286"/>
              <a:ext cx="20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为晶格基矢</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4781" name="Group 13"/>
          <p:cNvGrpSpPr/>
          <p:nvPr/>
        </p:nvGrpSpPr>
        <p:grpSpPr bwMode="auto">
          <a:xfrm>
            <a:off x="806884" y="4525685"/>
            <a:ext cx="4668503" cy="820104"/>
            <a:chOff x="1435" y="3411"/>
            <a:chExt cx="3197" cy="611"/>
          </a:xfrm>
        </p:grpSpPr>
        <p:sp>
          <p:nvSpPr>
            <p:cNvPr id="61454" name="Rectangle 14"/>
            <p:cNvSpPr>
              <a:spLocks noChangeArrowheads="1"/>
            </p:cNvSpPr>
            <p:nvPr/>
          </p:nvSpPr>
          <p:spPr bwMode="auto">
            <a:xfrm>
              <a:off x="1435" y="3433"/>
              <a:ext cx="3197" cy="589"/>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1455" name="Group 15"/>
            <p:cNvGrpSpPr/>
            <p:nvPr/>
          </p:nvGrpSpPr>
          <p:grpSpPr bwMode="auto">
            <a:xfrm>
              <a:off x="1546" y="3411"/>
              <a:ext cx="3055" cy="506"/>
              <a:chOff x="1410" y="3411"/>
              <a:chExt cx="3055" cy="506"/>
            </a:xfrm>
          </p:grpSpPr>
          <p:graphicFrame>
            <p:nvGraphicFramePr>
              <p:cNvPr id="61456" name="Object 16"/>
              <p:cNvGraphicFramePr>
                <a:graphicFrameLocks noChangeAspect="1"/>
              </p:cNvGraphicFramePr>
              <p:nvPr/>
            </p:nvGraphicFramePr>
            <p:xfrm>
              <a:off x="1410" y="3411"/>
              <a:ext cx="1819" cy="506"/>
            </p:xfrm>
            <a:graphic>
              <a:graphicData uri="http://schemas.openxmlformats.org/presentationml/2006/ole">
                <mc:AlternateContent xmlns:mc="http://schemas.openxmlformats.org/markup-compatibility/2006">
                  <mc:Choice xmlns:v="urn:schemas-microsoft-com:vml" Requires="v">
                    <p:oleObj spid="_x0000_s260747" name="Equation" r:id="rId6" imgW="20726400" imgH="5791200" progId="Equation.DSMT4">
                      <p:embed/>
                    </p:oleObj>
                  </mc:Choice>
                  <mc:Fallback>
                    <p:oleObj name="Equation" r:id="rId6" imgW="20726400" imgH="5791200" progId="Equation.DSMT4">
                      <p:embed/>
                      <p:pic>
                        <p:nvPicPr>
                          <p:cNvPr id="61456" name="Object 16"/>
                          <p:cNvPicPr>
                            <a:picLocks noChangeAspect="1" noChangeArrowheads="1"/>
                          </p:cNvPicPr>
                          <p:nvPr/>
                        </p:nvPicPr>
                        <p:blipFill>
                          <a:blip r:embed="rId7"/>
                          <a:srcRect/>
                          <a:stretch>
                            <a:fillRect/>
                          </a:stretch>
                        </p:blipFill>
                        <p:spPr bwMode="auto">
                          <a:xfrm>
                            <a:off x="1410" y="3411"/>
                            <a:ext cx="1819"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7" name="Text Box 17"/>
              <p:cNvSpPr txBox="1">
                <a:spLocks noChangeArrowheads="1"/>
              </p:cNvSpPr>
              <p:nvPr/>
            </p:nvSpPr>
            <p:spPr bwMode="auto">
              <a:xfrm>
                <a:off x="3243" y="3430"/>
                <a:ext cx="122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3200" b="0"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i,j</a:t>
                </a:r>
                <a:r>
                  <a:rPr kumimoji="1"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=1,2,3)</a:t>
                </a:r>
              </a:p>
            </p:txBody>
          </p:sp>
        </p:grpSp>
      </p:grpSp>
      <p:sp>
        <p:nvSpPr>
          <p:cNvPr id="61449" name="Rectangle 18"/>
          <p:cNvSpPr>
            <a:spLocks noChangeArrowheads="1"/>
          </p:cNvSpPr>
          <p:nvPr/>
        </p:nvSpPr>
        <p:spPr bwMode="auto">
          <a:xfrm>
            <a:off x="2647950" y="220634"/>
            <a:ext cx="4279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倒 格 矢 的 求 法</a:t>
            </a:r>
          </a:p>
        </p:txBody>
      </p:sp>
      <p:sp>
        <p:nvSpPr>
          <p:cNvPr id="61451" name="Text Box 20"/>
          <p:cNvSpPr txBox="1">
            <a:spLocks noChangeArrowheads="1"/>
          </p:cNvSpPr>
          <p:nvPr/>
        </p:nvSpPr>
        <p:spPr bwMode="auto">
          <a:xfrm>
            <a:off x="437515" y="2580529"/>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rPr>
              <a:t>其倒格矢：</a:t>
            </a:r>
          </a:p>
        </p:txBody>
      </p:sp>
      <p:graphicFrame>
        <p:nvGraphicFramePr>
          <p:cNvPr id="61452" name="Object 21"/>
          <p:cNvGraphicFramePr>
            <a:graphicFrameLocks noChangeAspect="1"/>
          </p:cNvGraphicFramePr>
          <p:nvPr/>
        </p:nvGraphicFramePr>
        <p:xfrm>
          <a:off x="2361870" y="3284891"/>
          <a:ext cx="2232025" cy="576262"/>
        </p:xfrm>
        <a:graphic>
          <a:graphicData uri="http://schemas.openxmlformats.org/presentationml/2006/ole">
            <mc:AlternateContent xmlns:mc="http://schemas.openxmlformats.org/markup-compatibility/2006">
              <mc:Choice xmlns:v="urn:schemas-microsoft-com:vml" Requires="v">
                <p:oleObj spid="_x0000_s260748" name="Equation" r:id="rId8" imgW="21336000" imgH="5486400" progId="Equation.DSMT4">
                  <p:embed/>
                </p:oleObj>
              </mc:Choice>
              <mc:Fallback>
                <p:oleObj name="Equation" r:id="rId8" imgW="21336000" imgH="5486400" progId="Equation.DSMT4">
                  <p:embed/>
                  <p:pic>
                    <p:nvPicPr>
                      <p:cNvPr id="61452" name="Object 21"/>
                      <p:cNvPicPr>
                        <a:picLocks noChangeAspect="1" noChangeArrowheads="1"/>
                      </p:cNvPicPr>
                      <p:nvPr/>
                    </p:nvPicPr>
                    <p:blipFill>
                      <a:blip r:embed="rId9"/>
                      <a:srcRect/>
                      <a:stretch>
                        <a:fillRect/>
                      </a:stretch>
                    </p:blipFill>
                    <p:spPr bwMode="auto">
                      <a:xfrm>
                        <a:off x="2361870" y="3284891"/>
                        <a:ext cx="2232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3" name="Text Box 22"/>
          <p:cNvSpPr txBox="1">
            <a:spLocks noChangeArrowheads="1"/>
          </p:cNvSpPr>
          <p:nvPr/>
        </p:nvSpPr>
        <p:spPr bwMode="auto">
          <a:xfrm>
            <a:off x="689706" y="332650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由定义：</a:t>
            </a:r>
          </a:p>
        </p:txBody>
      </p:sp>
      <p:graphicFrame>
        <p:nvGraphicFramePr>
          <p:cNvPr id="3" name="对象 2"/>
          <p:cNvGraphicFramePr>
            <a:graphicFrameLocks noChangeAspect="1"/>
          </p:cNvGraphicFramePr>
          <p:nvPr>
            <p:extLst>
              <p:ext uri="{D42A27DB-BD31-4B8C-83A1-F6EECF244321}">
                <p14:modId xmlns:p14="http://schemas.microsoft.com/office/powerpoint/2010/main" val="3249295430"/>
              </p:ext>
            </p:extLst>
          </p:nvPr>
        </p:nvGraphicFramePr>
        <p:xfrm>
          <a:off x="1899565" y="1776003"/>
          <a:ext cx="3529596" cy="563483"/>
        </p:xfrm>
        <a:graphic>
          <a:graphicData uri="http://schemas.openxmlformats.org/presentationml/2006/ole">
            <mc:AlternateContent xmlns:mc="http://schemas.openxmlformats.org/markup-compatibility/2006">
              <mc:Choice xmlns:v="urn:schemas-microsoft-com:vml" Requires="v">
                <p:oleObj spid="_x0000_s260749" name="Equation" r:id="rId10" imgW="34442400" imgH="5486400" progId="Equation.DSMT4">
                  <p:embed/>
                </p:oleObj>
              </mc:Choice>
              <mc:Fallback>
                <p:oleObj name="Equation" r:id="rId10" imgW="34442400" imgH="5486400" progId="Equation.DSMT4">
                  <p:embed/>
                  <p:pic>
                    <p:nvPicPr>
                      <p:cNvPr id="3" name="对象 2"/>
                      <p:cNvPicPr>
                        <a:picLocks noChangeAspect="1" noChangeArrowheads="1"/>
                      </p:cNvPicPr>
                      <p:nvPr/>
                    </p:nvPicPr>
                    <p:blipFill>
                      <a:blip r:embed="rId11"/>
                      <a:srcRect/>
                      <a:stretch>
                        <a:fillRect/>
                      </a:stretch>
                    </p:blipFill>
                    <p:spPr bwMode="auto">
                      <a:xfrm>
                        <a:off x="1899565" y="1776003"/>
                        <a:ext cx="3529596" cy="563483"/>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988440" y="2555979"/>
          <a:ext cx="3470426" cy="554037"/>
        </p:xfrm>
        <a:graphic>
          <a:graphicData uri="http://schemas.openxmlformats.org/presentationml/2006/ole">
            <mc:AlternateContent xmlns:mc="http://schemas.openxmlformats.org/markup-compatibility/2006">
              <mc:Choice xmlns:v="urn:schemas-microsoft-com:vml" Requires="v">
                <p:oleObj spid="_x0000_s260750" name="Equation" r:id="rId12" imgW="1422400" imgH="228600" progId="Equation.DSMT4">
                  <p:embed/>
                </p:oleObj>
              </mc:Choice>
              <mc:Fallback>
                <p:oleObj name="Equation" r:id="rId12" imgW="1422400" imgH="228600" progId="Equation.DSMT4">
                  <p:embed/>
                  <p:pic>
                    <p:nvPicPr>
                      <p:cNvPr id="5" name="对象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8440" y="2555979"/>
                        <a:ext cx="3470426" cy="554037"/>
                      </a:xfrm>
                      <a:prstGeom prst="rect">
                        <a:avLst/>
                      </a:prstGeom>
                      <a:noFill/>
                    </p:spPr>
                  </p:pic>
                </p:oleObj>
              </mc:Fallback>
            </mc:AlternateContent>
          </a:graphicData>
        </a:graphic>
      </p:graphicFrame>
      <p:sp>
        <p:nvSpPr>
          <p:cNvPr id="2" name="页脚占位符 1"/>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4"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5" name="Text Box 22"/>
          <p:cNvSpPr txBox="1">
            <a:spLocks noChangeArrowheads="1"/>
          </p:cNvSpPr>
          <p:nvPr/>
        </p:nvSpPr>
        <p:spPr bwMode="auto">
          <a:xfrm>
            <a:off x="937192" y="4008621"/>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可得：</a:t>
            </a:r>
          </a:p>
        </p:txBody>
      </p:sp>
      <p:grpSp>
        <p:nvGrpSpPr>
          <p:cNvPr id="7" name="组合 6"/>
          <p:cNvGrpSpPr/>
          <p:nvPr/>
        </p:nvGrpSpPr>
        <p:grpSpPr>
          <a:xfrm>
            <a:off x="5441155" y="2832997"/>
            <a:ext cx="3482331" cy="3332307"/>
            <a:chOff x="5441155" y="2832997"/>
            <a:chExt cx="3482331" cy="3332307"/>
          </a:xfrm>
        </p:grpSpPr>
        <p:grpSp>
          <p:nvGrpSpPr>
            <p:cNvPr id="1184777" name="Group 9"/>
            <p:cNvGrpSpPr/>
            <p:nvPr/>
          </p:nvGrpSpPr>
          <p:grpSpPr bwMode="auto">
            <a:xfrm>
              <a:off x="5868144" y="2832997"/>
              <a:ext cx="3033713" cy="3238501"/>
              <a:chOff x="3718" y="2116"/>
              <a:chExt cx="1911" cy="2040"/>
            </a:xfrm>
          </p:grpSpPr>
          <p:graphicFrame>
            <p:nvGraphicFramePr>
              <p:cNvPr id="61458" name="Object 10"/>
              <p:cNvGraphicFramePr>
                <a:graphicFrameLocks noChangeAspect="1"/>
              </p:cNvGraphicFramePr>
              <p:nvPr/>
            </p:nvGraphicFramePr>
            <p:xfrm>
              <a:off x="3761" y="2116"/>
              <a:ext cx="1809" cy="607"/>
            </p:xfrm>
            <a:graphic>
              <a:graphicData uri="http://schemas.openxmlformats.org/presentationml/2006/ole">
                <mc:AlternateContent xmlns:mc="http://schemas.openxmlformats.org/markup-compatibility/2006">
                  <mc:Choice xmlns:v="urn:schemas-microsoft-com:vml" Requires="v">
                    <p:oleObj spid="_x0000_s260751" name="Equation" r:id="rId14" imgW="31089600" imgH="10363200" progId="Equation.DSMT4">
                      <p:embed/>
                    </p:oleObj>
                  </mc:Choice>
                  <mc:Fallback>
                    <p:oleObj name="Equation" r:id="rId14" imgW="31089600" imgH="10363200" progId="Equation.DSMT4">
                      <p:embed/>
                      <p:pic>
                        <p:nvPicPr>
                          <p:cNvPr id="61458" name="Object 10"/>
                          <p:cNvPicPr>
                            <a:picLocks noChangeAspect="1" noChangeArrowheads="1"/>
                          </p:cNvPicPr>
                          <p:nvPr/>
                        </p:nvPicPr>
                        <p:blipFill>
                          <a:blip r:embed="rId15"/>
                          <a:srcRect/>
                          <a:stretch>
                            <a:fillRect/>
                          </a:stretch>
                        </p:blipFill>
                        <p:spPr bwMode="auto">
                          <a:xfrm>
                            <a:off x="3761" y="2116"/>
                            <a:ext cx="1809"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9" name="Object 11"/>
              <p:cNvGraphicFramePr>
                <a:graphicFrameLocks noChangeAspect="1"/>
              </p:cNvGraphicFramePr>
              <p:nvPr/>
            </p:nvGraphicFramePr>
            <p:xfrm>
              <a:off x="3802" y="2851"/>
              <a:ext cx="1827" cy="607"/>
            </p:xfrm>
            <a:graphic>
              <a:graphicData uri="http://schemas.openxmlformats.org/presentationml/2006/ole">
                <mc:AlternateContent xmlns:mc="http://schemas.openxmlformats.org/markup-compatibility/2006">
                  <mc:Choice xmlns:v="urn:schemas-microsoft-com:vml" Requires="v">
                    <p:oleObj spid="_x0000_s260752" name="Equation" r:id="rId16" imgW="31394400" imgH="10363200" progId="Equation.DSMT4">
                      <p:embed/>
                    </p:oleObj>
                  </mc:Choice>
                  <mc:Fallback>
                    <p:oleObj name="Equation" r:id="rId16" imgW="31394400" imgH="10363200" progId="Equation.DSMT4">
                      <p:embed/>
                      <p:pic>
                        <p:nvPicPr>
                          <p:cNvPr id="61459" name="Object 11"/>
                          <p:cNvPicPr>
                            <a:picLocks noChangeAspect="1" noChangeArrowheads="1"/>
                          </p:cNvPicPr>
                          <p:nvPr/>
                        </p:nvPicPr>
                        <p:blipFill>
                          <a:blip r:embed="rId17"/>
                          <a:srcRect/>
                          <a:stretch>
                            <a:fillRect/>
                          </a:stretch>
                        </p:blipFill>
                        <p:spPr bwMode="auto">
                          <a:xfrm>
                            <a:off x="3802" y="2851"/>
                            <a:ext cx="1827"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60" name="Object 12"/>
              <p:cNvGraphicFramePr>
                <a:graphicFrameLocks noChangeAspect="1"/>
              </p:cNvGraphicFramePr>
              <p:nvPr/>
            </p:nvGraphicFramePr>
            <p:xfrm>
              <a:off x="3718" y="3549"/>
              <a:ext cx="1819" cy="607"/>
            </p:xfrm>
            <a:graphic>
              <a:graphicData uri="http://schemas.openxmlformats.org/presentationml/2006/ole">
                <mc:AlternateContent xmlns:mc="http://schemas.openxmlformats.org/markup-compatibility/2006">
                  <mc:Choice xmlns:v="urn:schemas-microsoft-com:vml" Requires="v">
                    <p:oleObj spid="_x0000_s260753" name="Equation" r:id="rId18" imgW="31394400" imgH="10363200" progId="Equation.DSMT4">
                      <p:embed/>
                    </p:oleObj>
                  </mc:Choice>
                  <mc:Fallback>
                    <p:oleObj name="Equation" r:id="rId18" imgW="31394400" imgH="10363200" progId="Equation.DSMT4">
                      <p:embed/>
                      <p:pic>
                        <p:nvPicPr>
                          <p:cNvPr id="61460" name="Object 12"/>
                          <p:cNvPicPr>
                            <a:picLocks noChangeAspect="1" noChangeArrowheads="1"/>
                          </p:cNvPicPr>
                          <p:nvPr/>
                        </p:nvPicPr>
                        <p:blipFill>
                          <a:blip r:embed="rId19"/>
                          <a:srcRect/>
                          <a:stretch>
                            <a:fillRect/>
                          </a:stretch>
                        </p:blipFill>
                        <p:spPr bwMode="auto">
                          <a:xfrm>
                            <a:off x="3718" y="3549"/>
                            <a:ext cx="1819"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 name="矩形 3"/>
            <p:cNvSpPr/>
            <p:nvPr/>
          </p:nvSpPr>
          <p:spPr>
            <a:xfrm>
              <a:off x="5879180" y="2832997"/>
              <a:ext cx="3044306" cy="33323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右箭头 5"/>
            <p:cNvSpPr/>
            <p:nvPr/>
          </p:nvSpPr>
          <p:spPr>
            <a:xfrm>
              <a:off x="5441155" y="4726175"/>
              <a:ext cx="383350" cy="339585"/>
            </a:xfrm>
            <a:prstGeom prst="rightArrow">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9" name="页脚占位符 1">
            <a:extLst>
              <a:ext uri="{FF2B5EF4-FFF2-40B4-BE49-F238E27FC236}">
                <a16:creationId xmlns:a16="http://schemas.microsoft.com/office/drawing/2014/main" id="{131BDCE8-020A-473E-9967-F54927456A47}"/>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30" name="灯片编号占位符 2">
            <a:extLst>
              <a:ext uri="{FF2B5EF4-FFF2-40B4-BE49-F238E27FC236}">
                <a16:creationId xmlns:a16="http://schemas.microsoft.com/office/drawing/2014/main" id="{1473E0A8-0B47-4D46-B9EC-A0117F672572}"/>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03588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rrowheads="1"/>
          </p:cNvSpPr>
          <p:nvPr>
            <p:ph type="title" idx="4294967295"/>
          </p:nvPr>
        </p:nvSpPr>
        <p:spPr bwMode="auto">
          <a:xfrm>
            <a:off x="395536" y="66424"/>
            <a:ext cx="9001000" cy="1143000"/>
          </a:xfrm>
          <a:prstGeom prst="rect">
            <a:avLst/>
          </a:prstGeom>
          <a:noFill/>
        </p:spPr>
        <p:txBody>
          <a:bodyPr anchor="ctr">
            <a:noAutofit/>
          </a:bodyPr>
          <a:lstStyle/>
          <a:p>
            <a:pPr algn="l" defTabSz="914400">
              <a:lnSpc>
                <a:spcPct val="100000"/>
              </a:lnSpc>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惯用晶胞边矢量坐标系中倒格子的表达式</a:t>
            </a:r>
          </a:p>
        </p:txBody>
      </p:sp>
      <p:sp>
        <p:nvSpPr>
          <p:cNvPr id="62468" name="Rectangle 3"/>
          <p:cNvSpPr>
            <a:spLocks noGrp="1" noRot="1" noChangeArrowheads="1"/>
          </p:cNvSpPr>
          <p:nvPr>
            <p:ph type="body" idx="4294967295"/>
          </p:nvPr>
        </p:nvSpPr>
        <p:spPr bwMode="auto">
          <a:xfrm>
            <a:off x="778262" y="1868707"/>
            <a:ext cx="7394138" cy="36623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indent="0" eaLnBrk="1" hangingPunct="1">
              <a:buNone/>
            </a:pPr>
            <a:r>
              <a:rPr lang="zh-CN" altLang="en-US" sz="2600" b="1" dirty="0">
                <a:solidFill>
                  <a:srgbClr val="C00000"/>
                </a:solidFill>
                <a:latin typeface="Times New Roman" panose="02020603050405020304" pitchFamily="18" charset="0"/>
                <a:ea typeface="微软雅黑" panose="020B0503020204020204" pitchFamily="34" charset="-122"/>
              </a:rPr>
              <a:t>简单立方晶格</a:t>
            </a:r>
          </a:p>
          <a:p>
            <a:pPr lvl="1" eaLnBrk="1" hangingPunct="1">
              <a:lnSpc>
                <a:spcPct val="150000"/>
              </a:lnSpc>
              <a:spcBef>
                <a:spcPts val="1200"/>
              </a:spcBef>
            </a:pPr>
            <a:r>
              <a:rPr lang="zh-CN" altLang="en-US" sz="2400" b="1" dirty="0">
                <a:latin typeface="Times New Roman" panose="02020603050405020304" pitchFamily="18" charset="0"/>
                <a:ea typeface="微软雅黑" panose="020B0503020204020204" pitchFamily="34" charset="-122"/>
              </a:rPr>
              <a:t>倒格子为简单立方格子</a:t>
            </a:r>
          </a:p>
          <a:p>
            <a:pPr lvl="1" eaLnBrk="1" hangingPunct="1">
              <a:lnSpc>
                <a:spcPct val="150000"/>
              </a:lnSpc>
            </a:pPr>
            <a:r>
              <a:rPr lang="zh-CN" altLang="en-US" sz="2400" b="1" dirty="0">
                <a:latin typeface="Times New Roman" panose="02020603050405020304" pitchFamily="18" charset="0"/>
                <a:ea typeface="微软雅黑" panose="020B0503020204020204" pitchFamily="34" charset="-122"/>
              </a:rPr>
              <a:t>倒格基矢</a:t>
            </a:r>
          </a:p>
          <a:p>
            <a:pPr lvl="2" eaLnBrk="1" hangingPunct="1"/>
            <a:endParaRPr lang="en-US" altLang="zh-CN" b="1" dirty="0">
              <a:latin typeface="Times New Roman" panose="02020603050405020304" pitchFamily="18" charset="0"/>
              <a:ea typeface="微软雅黑" panose="020B0503020204020204" pitchFamily="34" charset="-122"/>
            </a:endParaRPr>
          </a:p>
          <a:p>
            <a:pPr lvl="2" eaLnBrk="1" hangingPunct="1"/>
            <a:endParaRPr lang="en-US" altLang="zh-CN" b="1" i="1" dirty="0">
              <a:latin typeface="Times New Roman" panose="02020603050405020304" pitchFamily="18" charset="0"/>
              <a:ea typeface="微软雅黑" panose="020B0503020204020204" pitchFamily="34" charset="-122"/>
              <a:sym typeface="Symbol" panose="05050102010706020507" pitchFamily="18" charset="2"/>
            </a:endParaRPr>
          </a:p>
          <a:p>
            <a:pPr marL="914400" lvl="2" indent="0" eaLnBrk="1" hangingPunct="1">
              <a:buNone/>
            </a:pPr>
            <a:endParaRPr lang="en-US" altLang="zh-CN" b="1" dirty="0">
              <a:latin typeface="Times New Roman" panose="02020603050405020304" pitchFamily="18" charset="0"/>
              <a:ea typeface="微软雅黑" panose="020B0503020204020204" pitchFamily="34" charset="-122"/>
              <a:sym typeface="Symbol" panose="05050102010706020507" pitchFamily="18" charset="2"/>
            </a:endParaRPr>
          </a:p>
        </p:txBody>
      </p:sp>
      <p:sp>
        <p:nvSpPr>
          <p:cNvPr id="62471" name="Line 7"/>
          <p:cNvSpPr>
            <a:spLocks noChangeShapeType="1"/>
          </p:cNvSpPr>
          <p:nvPr/>
        </p:nvSpPr>
        <p:spPr bwMode="auto">
          <a:xfrm>
            <a:off x="2983562" y="3402063"/>
            <a:ext cx="223361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83010328"/>
              </p:ext>
            </p:extLst>
          </p:nvPr>
        </p:nvGraphicFramePr>
        <p:xfrm>
          <a:off x="5394325" y="1868488"/>
          <a:ext cx="2017713" cy="2952750"/>
        </p:xfrm>
        <a:graphic>
          <a:graphicData uri="http://schemas.openxmlformats.org/presentationml/2006/ole">
            <mc:AlternateContent xmlns:mc="http://schemas.openxmlformats.org/markup-compatibility/2006">
              <mc:Choice xmlns:v="urn:schemas-microsoft-com:vml" Requires="v">
                <p:oleObj spid="_x0000_s168517" name="Equation" r:id="rId4" imgW="927000" imgH="1346040" progId="Equation.DSMT4">
                  <p:embed/>
                </p:oleObj>
              </mc:Choice>
              <mc:Fallback>
                <p:oleObj name="Equation" r:id="rId4" imgW="927000" imgH="1346040" progId="Equation.DSMT4">
                  <p:embed/>
                  <p:pic>
                    <p:nvPicPr>
                      <p:cNvPr id="3" name="对象 2"/>
                      <p:cNvPicPr>
                        <a:picLocks noChangeAspect="1" noChangeArrowheads="1"/>
                      </p:cNvPicPr>
                      <p:nvPr/>
                    </p:nvPicPr>
                    <p:blipFill>
                      <a:blip r:embed="rId5"/>
                      <a:srcRect/>
                      <a:stretch>
                        <a:fillRect/>
                      </a:stretch>
                    </p:blipFill>
                    <p:spPr bwMode="auto">
                      <a:xfrm>
                        <a:off x="5394325" y="1868488"/>
                        <a:ext cx="2017713" cy="295275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89583407"/>
              </p:ext>
            </p:extLst>
          </p:nvPr>
        </p:nvGraphicFramePr>
        <p:xfrm>
          <a:off x="2830030" y="1154016"/>
          <a:ext cx="3470426" cy="554037"/>
        </p:xfrm>
        <a:graphic>
          <a:graphicData uri="http://schemas.openxmlformats.org/presentationml/2006/ole">
            <mc:AlternateContent xmlns:mc="http://schemas.openxmlformats.org/markup-compatibility/2006">
              <mc:Choice xmlns:v="urn:schemas-microsoft-com:vml" Requires="v">
                <p:oleObj spid="_x0000_s168518" name="Equation" r:id="rId6" imgW="1422400" imgH="228600" progId="Equation.DSMT4">
                  <p:embed/>
                </p:oleObj>
              </mc:Choice>
              <mc:Fallback>
                <p:oleObj name="Equation" r:id="rId6" imgW="1422400" imgH="228600" progId="Equation.DSMT4">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0030" y="1154016"/>
                        <a:ext cx="3470426" cy="554037"/>
                      </a:xfrm>
                      <a:prstGeom prst="rect">
                        <a:avLst/>
                      </a:prstGeom>
                      <a:noFill/>
                    </p:spPr>
                  </p:pic>
                </p:oleObj>
              </mc:Fallback>
            </mc:AlternateContent>
          </a:graphicData>
        </a:graphic>
      </p:graphicFrame>
      <p:sp>
        <p:nvSpPr>
          <p:cNvPr id="11"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4" name="矩形 3"/>
          <p:cNvSpPr/>
          <p:nvPr/>
        </p:nvSpPr>
        <p:spPr>
          <a:xfrm>
            <a:off x="5217174" y="1844825"/>
            <a:ext cx="2235146" cy="295232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页脚占位符 1">
            <a:extLst>
              <a:ext uri="{FF2B5EF4-FFF2-40B4-BE49-F238E27FC236}">
                <a16:creationId xmlns:a16="http://schemas.microsoft.com/office/drawing/2014/main" id="{1E32B870-56A0-41E7-96DF-D572CB222A2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5" name="灯片编号占位符 2">
            <a:extLst>
              <a:ext uri="{FF2B5EF4-FFF2-40B4-BE49-F238E27FC236}">
                <a16:creationId xmlns:a16="http://schemas.microsoft.com/office/drawing/2014/main" id="{1407C1BE-99AB-4CA3-90E8-552AC6B06D4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92347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Rot="1" noChangeArrowheads="1"/>
          </p:cNvSpPr>
          <p:nvPr/>
        </p:nvSpPr>
        <p:spPr bwMode="auto">
          <a:xfrm>
            <a:off x="456406" y="1684371"/>
            <a:ext cx="4041775" cy="29813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r>
              <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倒格基矢</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ts val="2400"/>
              </a:spcBef>
              <a:spcAft>
                <a:spcPct val="0"/>
              </a:spcAft>
              <a:buClr>
                <a:srgbClr val="336666"/>
              </a:buClr>
              <a:buSzPct val="70000"/>
              <a:buFont typeface="Wingdings" panose="05000000000000000000" pitchFamily="2" charset="2"/>
              <a:buChar char="¢"/>
              <a:tabLst/>
              <a:defRPr/>
            </a:pPr>
            <a:r>
              <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倒</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格子为面心立方格子</a:t>
            </a: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pic>
        <p:nvPicPr>
          <p:cNvPr id="6349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327" y="3832015"/>
            <a:ext cx="1939873" cy="221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322253420"/>
              </p:ext>
            </p:extLst>
          </p:nvPr>
        </p:nvGraphicFramePr>
        <p:xfrm>
          <a:off x="1187624" y="2241203"/>
          <a:ext cx="2387479" cy="1308900"/>
        </p:xfrm>
        <a:graphic>
          <a:graphicData uri="http://schemas.openxmlformats.org/presentationml/2006/ole">
            <mc:AlternateContent xmlns:mc="http://schemas.openxmlformats.org/markup-compatibility/2006">
              <mc:Choice xmlns:v="urn:schemas-microsoft-com:vml" Requires="v">
                <p:oleObj spid="_x0000_s169514" name="Equation" r:id="rId5" imgW="1346200" imgH="736600" progId="Equation.DSMT4">
                  <p:embed/>
                </p:oleObj>
              </mc:Choice>
              <mc:Fallback>
                <p:oleObj name="Equation" r:id="rId5" imgW="1346200" imgH="736600" progId="Equation.DSMT4">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241203"/>
                        <a:ext cx="2387479" cy="1308900"/>
                      </a:xfrm>
                      <a:prstGeom prst="rect">
                        <a:avLst/>
                      </a:prstGeom>
                      <a:noFill/>
                    </p:spPr>
                  </p:pic>
                </p:oleObj>
              </mc:Fallback>
            </mc:AlternateContent>
          </a:graphicData>
        </a:graphic>
      </p:graphicFrame>
      <p:sp>
        <p:nvSpPr>
          <p:cNvPr id="2" name="文本框 1"/>
          <p:cNvSpPr txBox="1"/>
          <p:nvPr/>
        </p:nvSpPr>
        <p:spPr>
          <a:xfrm>
            <a:off x="683568" y="1116965"/>
            <a:ext cx="162095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体心立方</a:t>
            </a:r>
          </a:p>
        </p:txBody>
      </p:sp>
      <p:graphicFrame>
        <p:nvGraphicFramePr>
          <p:cNvPr id="15" name="Object 6"/>
          <p:cNvGraphicFramePr>
            <a:graphicFrameLocks noChangeAspect="1"/>
          </p:cNvGraphicFramePr>
          <p:nvPr>
            <p:extLst>
              <p:ext uri="{D42A27DB-BD31-4B8C-83A1-F6EECF244321}">
                <p14:modId xmlns:p14="http://schemas.microsoft.com/office/powerpoint/2010/main" val="188659258"/>
              </p:ext>
            </p:extLst>
          </p:nvPr>
        </p:nvGraphicFramePr>
        <p:xfrm>
          <a:off x="3908263" y="1329126"/>
          <a:ext cx="4826000" cy="2170112"/>
        </p:xfrm>
        <a:graphic>
          <a:graphicData uri="http://schemas.openxmlformats.org/presentationml/2006/ole">
            <mc:AlternateContent xmlns:mc="http://schemas.openxmlformats.org/markup-compatibility/2006">
              <mc:Choice xmlns:v="urn:schemas-microsoft-com:vml" Requires="v">
                <p:oleObj spid="_x0000_s169515" name="Equation" r:id="rId7" imgW="66446400" imgH="29870400" progId="Equation.DSMT4">
                  <p:embed/>
                </p:oleObj>
              </mc:Choice>
              <mc:Fallback>
                <p:oleObj name="Equation" r:id="rId7" imgW="66446400" imgH="29870400" progId="Equation.DSMT4">
                  <p:embed/>
                  <p:pic>
                    <p:nvPicPr>
                      <p:cNvPr id="15" name="Object 6"/>
                      <p:cNvPicPr>
                        <a:picLocks noChangeAspect="1" noChangeArrowheads="1"/>
                      </p:cNvPicPr>
                      <p:nvPr/>
                    </p:nvPicPr>
                    <p:blipFill>
                      <a:blip r:embed="rId8"/>
                      <a:srcRect/>
                      <a:stretch>
                        <a:fillRect/>
                      </a:stretch>
                    </p:blipFill>
                    <p:spPr bwMode="auto">
                      <a:xfrm>
                        <a:off x="3908263" y="1329126"/>
                        <a:ext cx="4826000"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2"/>
          <p:cNvSpPr txBox="1">
            <a:spLocks noRot="1" noChangeArrowheads="1"/>
          </p:cNvSpPr>
          <p:nvPr/>
        </p:nvSpPr>
        <p:spPr bwMode="auto">
          <a:xfrm>
            <a:off x="395536" y="66424"/>
            <a:ext cx="90010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cs typeface="+mn-cs"/>
              </a:rPr>
              <a:t>惯用晶胞边矢量坐标系中倒格子的表达式</a:t>
            </a:r>
            <a:endPar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6"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1" name="矩形 10"/>
          <p:cNvSpPr/>
          <p:nvPr/>
        </p:nvSpPr>
        <p:spPr>
          <a:xfrm>
            <a:off x="1061263" y="2177447"/>
            <a:ext cx="2731854" cy="14110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页脚占位符 1">
            <a:extLst>
              <a:ext uri="{FF2B5EF4-FFF2-40B4-BE49-F238E27FC236}">
                <a16:creationId xmlns:a16="http://schemas.microsoft.com/office/drawing/2014/main" id="{EB46C9BC-721F-4BA9-B3E9-47BEFA06667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9" name="灯片编号占位符 2">
            <a:extLst>
              <a:ext uri="{FF2B5EF4-FFF2-40B4-BE49-F238E27FC236}">
                <a16:creationId xmlns:a16="http://schemas.microsoft.com/office/drawing/2014/main" id="{249B3984-C5A7-4A1C-9BDA-00A978575690}"/>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6308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Rot="1" noChangeArrowheads="1"/>
          </p:cNvSpPr>
          <p:nvPr>
            <p:ph type="body" sz="half" idx="4294967295"/>
          </p:nvPr>
        </p:nvSpPr>
        <p:spPr bwMode="auto">
          <a:xfrm>
            <a:off x="0" y="1851025"/>
            <a:ext cx="4041775" cy="29813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600" b="1" dirty="0">
                <a:latin typeface="Times New Roman" panose="02020603050405020304" pitchFamily="18" charset="0"/>
                <a:ea typeface="微软雅黑" panose="020B0503020204020204" pitchFamily="34" charset="-122"/>
              </a:rPr>
              <a:t>倒格基矢</a:t>
            </a:r>
          </a:p>
          <a:p>
            <a:pPr eaLnBrk="1" hangingPunct="1"/>
            <a:endParaRPr lang="zh-CN" altLang="en-US" sz="2600" b="1" dirty="0">
              <a:latin typeface="Times New Roman" panose="02020603050405020304" pitchFamily="18" charset="0"/>
              <a:ea typeface="微软雅黑" panose="020B0503020204020204" pitchFamily="34" charset="-122"/>
            </a:endParaRPr>
          </a:p>
          <a:p>
            <a:pPr eaLnBrk="1" hangingPunct="1"/>
            <a:endParaRPr lang="zh-CN" altLang="en-US" sz="2600" b="1" dirty="0">
              <a:latin typeface="Times New Roman" panose="02020603050405020304" pitchFamily="18" charset="0"/>
              <a:ea typeface="微软雅黑" panose="020B0503020204020204" pitchFamily="34" charset="-122"/>
            </a:endParaRPr>
          </a:p>
          <a:p>
            <a:pPr eaLnBrk="1" hangingPunct="1"/>
            <a:endParaRPr lang="zh-CN" altLang="en-US" sz="2600" b="1" dirty="0">
              <a:latin typeface="Times New Roman" panose="02020603050405020304" pitchFamily="18" charset="0"/>
              <a:ea typeface="微软雅黑" panose="020B0503020204020204" pitchFamily="34" charset="-122"/>
            </a:endParaRPr>
          </a:p>
          <a:p>
            <a:pPr eaLnBrk="1" hangingPunct="1"/>
            <a:endParaRPr lang="zh-CN" altLang="en-US" sz="2600" b="1" dirty="0">
              <a:latin typeface="Times New Roman" panose="02020603050405020304" pitchFamily="18" charset="0"/>
              <a:ea typeface="微软雅黑" panose="020B0503020204020204" pitchFamily="34" charset="-122"/>
            </a:endParaRPr>
          </a:p>
          <a:p>
            <a:pPr eaLnBrk="1" hangingPunct="1"/>
            <a:r>
              <a:rPr lang="zh-CN" altLang="en-US" sz="2600" b="1" dirty="0">
                <a:latin typeface="Times New Roman" panose="02020603050405020304" pitchFamily="18" charset="0"/>
                <a:ea typeface="微软雅黑" panose="020B0503020204020204" pitchFamily="34" charset="-122"/>
              </a:rPr>
              <a:t>倒格子为体心立方格子</a:t>
            </a:r>
          </a:p>
          <a:p>
            <a:pPr eaLnBrk="1" hangingPunct="1"/>
            <a:endParaRPr lang="zh-CN" altLang="en-US" sz="2600" b="1" dirty="0">
              <a:latin typeface="Times New Roman" panose="02020603050405020304" pitchFamily="18" charset="0"/>
              <a:ea typeface="微软雅黑" panose="020B0503020204020204" pitchFamily="34" charset="-122"/>
            </a:endParaRPr>
          </a:p>
        </p:txBody>
      </p:sp>
      <p:graphicFrame>
        <p:nvGraphicFramePr>
          <p:cNvPr id="65542" name="Object 6"/>
          <p:cNvGraphicFramePr>
            <a:graphicFrameLocks noGrp="1" noChangeAspect="1"/>
          </p:cNvGraphicFramePr>
          <p:nvPr>
            <p:ph sz="half" idx="4294967295"/>
          </p:nvPr>
        </p:nvGraphicFramePr>
        <p:xfrm>
          <a:off x="3609975" y="1468438"/>
          <a:ext cx="5534025" cy="2487612"/>
        </p:xfrm>
        <a:graphic>
          <a:graphicData uri="http://schemas.openxmlformats.org/presentationml/2006/ole">
            <mc:AlternateContent xmlns:mc="http://schemas.openxmlformats.org/markup-compatibility/2006">
              <mc:Choice xmlns:v="urn:schemas-microsoft-com:vml" Requires="v">
                <p:oleObj spid="_x0000_s171562" name="Equation" r:id="rId4" imgW="66446400" imgH="29870400" progId="Equation.DSMT4">
                  <p:embed/>
                </p:oleObj>
              </mc:Choice>
              <mc:Fallback>
                <p:oleObj name="Equation" r:id="rId4" imgW="66446400" imgH="29870400" progId="Equation.DSMT4">
                  <p:embed/>
                  <p:pic>
                    <p:nvPicPr>
                      <p:cNvPr id="65542" name="Object 6"/>
                      <p:cNvPicPr>
                        <a:picLocks noGrp="1" noChangeAspect="1" noChangeArrowheads="1"/>
                      </p:cNvPicPr>
                      <p:nvPr/>
                    </p:nvPicPr>
                    <p:blipFill>
                      <a:blip r:embed="rId5"/>
                      <a:srcRect/>
                      <a:stretch>
                        <a:fillRect/>
                      </a:stretch>
                    </p:blipFill>
                    <p:spPr bwMode="auto">
                      <a:xfrm>
                        <a:off x="3609975" y="1468438"/>
                        <a:ext cx="5534025" cy="2487612"/>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87872671"/>
              </p:ext>
            </p:extLst>
          </p:nvPr>
        </p:nvGraphicFramePr>
        <p:xfrm>
          <a:off x="143509" y="2357820"/>
          <a:ext cx="3439968" cy="1598230"/>
        </p:xfrm>
        <a:graphic>
          <a:graphicData uri="http://schemas.openxmlformats.org/presentationml/2006/ole">
            <mc:AlternateContent xmlns:mc="http://schemas.openxmlformats.org/markup-compatibility/2006">
              <mc:Choice xmlns:v="urn:schemas-microsoft-com:vml" Requires="v">
                <p:oleObj spid="_x0000_s171563" name="Equation" r:id="rId6" imgW="1587500" imgH="736600" progId="Equation.DSMT4">
                  <p:embed/>
                </p:oleObj>
              </mc:Choice>
              <mc:Fallback>
                <p:oleObj name="Equation" r:id="rId6" imgW="1587500" imgH="7366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09" y="2357820"/>
                        <a:ext cx="3439968" cy="1598230"/>
                      </a:xfrm>
                      <a:prstGeom prst="rect">
                        <a:avLst/>
                      </a:prstGeom>
                      <a:noFill/>
                    </p:spPr>
                  </p:pic>
                </p:oleObj>
              </mc:Fallback>
            </mc:AlternateContent>
          </a:graphicData>
        </a:graphic>
      </p:graphicFrame>
      <p:sp>
        <p:nvSpPr>
          <p:cNvPr id="12" name="文本框 11"/>
          <p:cNvSpPr txBox="1"/>
          <p:nvPr/>
        </p:nvSpPr>
        <p:spPr>
          <a:xfrm>
            <a:off x="512847" y="1149177"/>
            <a:ext cx="162095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a:t>
            </a:r>
          </a:p>
        </p:txBody>
      </p:sp>
      <p:sp>
        <p:nvSpPr>
          <p:cNvPr id="13" name="Rectangle 2"/>
          <p:cNvSpPr txBox="1">
            <a:spLocks noRot="1" noChangeArrowheads="1"/>
          </p:cNvSpPr>
          <p:nvPr/>
        </p:nvSpPr>
        <p:spPr bwMode="auto">
          <a:xfrm>
            <a:off x="395536" y="66424"/>
            <a:ext cx="90010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600" b="1">
                <a:solidFill>
                  <a:srgbClr val="660066"/>
                </a:solidFill>
                <a:effectLst>
                  <a:outerShdw blurRad="38100" dist="38100" dir="2700000" algn="tl">
                    <a:srgbClr val="C0C0C0"/>
                  </a:outerShdw>
                </a:effectLst>
                <a:latin typeface="Times New Roman" pitchFamily="18" charset="0"/>
                <a:ea typeface="微软雅黑" pitchFamily="34" charset="-122"/>
                <a:cs typeface="+mn-cs"/>
              </a:rPr>
              <a:t>惯用晶胞边矢量坐标系中倒格子的表达式</a:t>
            </a:r>
            <a:endPar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endParaRPr>
          </a:p>
        </p:txBody>
      </p:sp>
      <p:sp>
        <p:nvSpPr>
          <p:cNvPr id="14"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pic>
        <p:nvPicPr>
          <p:cNvPr id="15" name="Picture 4" descr="Image:Cubic-body-centered.sv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139" y="4008383"/>
            <a:ext cx="2073221" cy="24160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43509" y="2357820"/>
            <a:ext cx="3466466" cy="15982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页脚占位符 1">
            <a:extLst>
              <a:ext uri="{FF2B5EF4-FFF2-40B4-BE49-F238E27FC236}">
                <a16:creationId xmlns:a16="http://schemas.microsoft.com/office/drawing/2014/main" id="{4352E99D-A21A-4FB3-A33F-973C8BCD5E45}"/>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7" name="灯片编号占位符 2">
            <a:extLst>
              <a:ext uri="{FF2B5EF4-FFF2-40B4-BE49-F238E27FC236}">
                <a16:creationId xmlns:a16="http://schemas.microsoft.com/office/drawing/2014/main" id="{7296FAD1-1502-4F22-B8EA-D140340C98B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16672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4"/>
          <a:stretch>
            <a:fillRect/>
          </a:stretch>
        </p:blipFill>
        <p:spPr>
          <a:xfrm>
            <a:off x="4198385" y="1095002"/>
            <a:ext cx="4811726" cy="2838054"/>
          </a:xfrm>
          <a:prstGeom prst="rect">
            <a:avLst/>
          </a:prstGeom>
        </p:spPr>
      </p:pic>
      <p:grpSp>
        <p:nvGrpSpPr>
          <p:cNvPr id="43" name="Group 36"/>
          <p:cNvGrpSpPr/>
          <p:nvPr/>
        </p:nvGrpSpPr>
        <p:grpSpPr bwMode="auto">
          <a:xfrm>
            <a:off x="5231350" y="3916555"/>
            <a:ext cx="1787525" cy="1422401"/>
            <a:chOff x="2919" y="2629"/>
            <a:chExt cx="1126" cy="896"/>
          </a:xfrm>
        </p:grpSpPr>
        <p:graphicFrame>
          <p:nvGraphicFramePr>
            <p:cNvPr id="44" name="Object 37"/>
            <p:cNvGraphicFramePr>
              <a:graphicFrameLocks noChangeAspect="1"/>
            </p:cNvGraphicFramePr>
            <p:nvPr/>
          </p:nvGraphicFramePr>
          <p:xfrm>
            <a:off x="3305" y="2629"/>
            <a:ext cx="740" cy="632"/>
          </p:xfrm>
          <a:graphic>
            <a:graphicData uri="http://schemas.openxmlformats.org/presentationml/2006/ole">
              <mc:AlternateContent xmlns:mc="http://schemas.openxmlformats.org/markup-compatibility/2006">
                <mc:Choice xmlns:v="urn:schemas-microsoft-com:vml" Requires="v">
                  <p:oleObj spid="_x0000_s264535" name="Equation" r:id="rId5" imgW="12496800" imgH="10668000" progId="Equation.DSMT4">
                    <p:embed/>
                  </p:oleObj>
                </mc:Choice>
                <mc:Fallback>
                  <p:oleObj name="Equation" r:id="rId5" imgW="12496800" imgH="10668000" progId="Equation.DSMT4">
                    <p:embed/>
                    <p:pic>
                      <p:nvPicPr>
                        <p:cNvPr id="44" name="Object 37"/>
                        <p:cNvPicPr>
                          <a:picLocks noChangeAspect="1" noChangeArrowheads="1"/>
                        </p:cNvPicPr>
                        <p:nvPr/>
                      </p:nvPicPr>
                      <p:blipFill>
                        <a:blip r:embed="rId6"/>
                        <a:srcRect/>
                        <a:stretch>
                          <a:fillRect/>
                        </a:stretch>
                      </p:blipFill>
                      <p:spPr bwMode="auto">
                        <a:xfrm>
                          <a:off x="3305" y="2629"/>
                          <a:ext cx="740" cy="632"/>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Line 38"/>
            <p:cNvSpPr>
              <a:spLocks noChangeShapeType="1"/>
            </p:cNvSpPr>
            <p:nvPr/>
          </p:nvSpPr>
          <p:spPr bwMode="auto">
            <a:xfrm flipH="1">
              <a:off x="2919" y="3261"/>
              <a:ext cx="386" cy="264"/>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grpSp>
        <p:nvGrpSpPr>
          <p:cNvPr id="46" name="Group 39"/>
          <p:cNvGrpSpPr/>
          <p:nvPr/>
        </p:nvGrpSpPr>
        <p:grpSpPr bwMode="auto">
          <a:xfrm>
            <a:off x="344728" y="3889404"/>
            <a:ext cx="7707313" cy="2382838"/>
            <a:chOff x="135" y="2609"/>
            <a:chExt cx="4855" cy="1501"/>
          </a:xfrm>
        </p:grpSpPr>
        <p:sp>
          <p:nvSpPr>
            <p:cNvPr id="47" name="Text Box 40"/>
            <p:cNvSpPr txBox="1">
              <a:spLocks noChangeArrowheads="1"/>
            </p:cNvSpPr>
            <p:nvPr/>
          </p:nvSpPr>
          <p:spPr bwMode="auto">
            <a:xfrm>
              <a:off x="185" y="2953"/>
              <a:ext cx="296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设   为垂直于晶面系的单位矢量，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则面间距为：</a:t>
              </a:r>
            </a:p>
          </p:txBody>
        </p:sp>
        <p:graphicFrame>
          <p:nvGraphicFramePr>
            <p:cNvPr id="48" name="Object 41"/>
            <p:cNvGraphicFramePr>
              <a:graphicFrameLocks noChangeAspect="1"/>
            </p:cNvGraphicFramePr>
            <p:nvPr/>
          </p:nvGraphicFramePr>
          <p:xfrm>
            <a:off x="1992" y="3327"/>
            <a:ext cx="2998" cy="783"/>
          </p:xfrm>
          <a:graphic>
            <a:graphicData uri="http://schemas.openxmlformats.org/presentationml/2006/ole">
              <mc:AlternateContent xmlns:mc="http://schemas.openxmlformats.org/markup-compatibility/2006">
                <mc:Choice xmlns:v="urn:schemas-microsoft-com:vml" Requires="v">
                  <p:oleObj spid="_x0000_s264536" name="Equation" r:id="rId7" imgW="41148000" imgH="10668000" progId="Equation.DSMT4">
                    <p:embed/>
                  </p:oleObj>
                </mc:Choice>
                <mc:Fallback>
                  <p:oleObj name="Equation" r:id="rId7" imgW="41148000" imgH="10668000" progId="Equation.DSMT4">
                    <p:embed/>
                    <p:pic>
                      <p:nvPicPr>
                        <p:cNvPr id="48" name="Object 41"/>
                        <p:cNvPicPr>
                          <a:picLocks noChangeAspect="1" noChangeArrowheads="1"/>
                        </p:cNvPicPr>
                        <p:nvPr/>
                      </p:nvPicPr>
                      <p:blipFill>
                        <a:blip r:embed="rId8"/>
                        <a:srcRect/>
                        <a:stretch>
                          <a:fillRect/>
                        </a:stretch>
                      </p:blipFill>
                      <p:spPr bwMode="auto">
                        <a:xfrm>
                          <a:off x="1992" y="3327"/>
                          <a:ext cx="2998" cy="783"/>
                        </a:xfrm>
                        <a:prstGeom prst="rect">
                          <a:avLst/>
                        </a:prstGeom>
                        <a:noFill/>
                        <a:ln>
                          <a:noFill/>
                        </a:ln>
                      </p:spPr>
                    </p:pic>
                  </p:oleObj>
                </mc:Fallback>
              </mc:AlternateContent>
            </a:graphicData>
          </a:graphic>
        </p:graphicFrame>
        <p:graphicFrame>
          <p:nvGraphicFramePr>
            <p:cNvPr id="49" name="Object 42"/>
            <p:cNvGraphicFramePr>
              <a:graphicFrameLocks noChangeAspect="1"/>
            </p:cNvGraphicFramePr>
            <p:nvPr/>
          </p:nvGraphicFramePr>
          <p:xfrm>
            <a:off x="407" y="2987"/>
            <a:ext cx="181" cy="251"/>
          </p:xfrm>
          <a:graphic>
            <a:graphicData uri="http://schemas.openxmlformats.org/presentationml/2006/ole">
              <mc:AlternateContent xmlns:mc="http://schemas.openxmlformats.org/markup-compatibility/2006">
                <mc:Choice xmlns:v="urn:schemas-microsoft-com:vml" Requires="v">
                  <p:oleObj spid="_x0000_s264537" name="公式" r:id="rId9" imgW="127000" imgH="177165" progId="Equation.3">
                    <p:embed/>
                  </p:oleObj>
                </mc:Choice>
                <mc:Fallback>
                  <p:oleObj name="公式" r:id="rId9" imgW="127000" imgH="177165" progId="Equation.3">
                    <p:embed/>
                    <p:pic>
                      <p:nvPicPr>
                        <p:cNvPr id="49"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 y="2987"/>
                          <a:ext cx="18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43"/>
            <p:cNvSpPr txBox="1">
              <a:spLocks noChangeArrowheads="1"/>
            </p:cNvSpPr>
            <p:nvPr/>
          </p:nvSpPr>
          <p:spPr bwMode="auto">
            <a:xfrm>
              <a:off x="135" y="2609"/>
              <a:ext cx="6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证明：</a:t>
              </a:r>
            </a:p>
          </p:txBody>
        </p:sp>
      </p:grpSp>
      <p:sp>
        <p:nvSpPr>
          <p:cNvPr id="22" name="Rectangle 2"/>
          <p:cNvSpPr txBox="1">
            <a:spLocks noRot="1" noChangeArrowheads="1"/>
          </p:cNvSpPr>
          <p:nvPr/>
        </p:nvSpPr>
        <p:spPr bwMode="auto">
          <a:xfrm>
            <a:off x="1830264" y="132577"/>
            <a:ext cx="60372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倒格矢与晶面之间的关系</a:t>
            </a:r>
          </a:p>
        </p:txBody>
      </p:sp>
      <p:sp>
        <p:nvSpPr>
          <p:cNvPr id="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25" name="组合 24"/>
          <p:cNvGrpSpPr/>
          <p:nvPr/>
        </p:nvGrpSpPr>
        <p:grpSpPr>
          <a:xfrm>
            <a:off x="323528" y="1187914"/>
            <a:ext cx="4507179" cy="1335944"/>
            <a:chOff x="424861" y="1187914"/>
            <a:chExt cx="4507179" cy="1335944"/>
          </a:xfrm>
        </p:grpSpPr>
        <p:sp>
          <p:nvSpPr>
            <p:cNvPr id="26" name="Text Box 29"/>
            <p:cNvSpPr txBox="1">
              <a:spLocks noChangeArrowheads="1"/>
            </p:cNvSpPr>
            <p:nvPr/>
          </p:nvSpPr>
          <p:spPr bwMode="auto">
            <a:xfrm>
              <a:off x="424861" y="1187914"/>
              <a:ext cx="4507179" cy="830997"/>
            </a:xfrm>
            <a:prstGeom prst="rect">
              <a:avLst/>
            </a:prstGeom>
            <a:solidFill>
              <a:schemeClr val="bg1"/>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正格子中一族晶面</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与某一倒格矢      正交</a:t>
              </a:r>
            </a:p>
          </p:txBody>
        </p:sp>
        <p:graphicFrame>
          <p:nvGraphicFramePr>
            <p:cNvPr id="27" name="对象 26"/>
            <p:cNvGraphicFramePr>
              <a:graphicFrameLocks noChangeAspect="1"/>
            </p:cNvGraphicFramePr>
            <p:nvPr/>
          </p:nvGraphicFramePr>
          <p:xfrm>
            <a:off x="857806" y="2018045"/>
            <a:ext cx="3168352" cy="505813"/>
          </p:xfrm>
          <a:graphic>
            <a:graphicData uri="http://schemas.openxmlformats.org/presentationml/2006/ole">
              <mc:AlternateContent xmlns:mc="http://schemas.openxmlformats.org/markup-compatibility/2006">
                <mc:Choice xmlns:v="urn:schemas-microsoft-com:vml" Requires="v">
                  <p:oleObj spid="_x0000_s264538" name="Equation" r:id="rId11" imgW="1422400" imgH="228600" progId="Equation.DSMT4">
                    <p:embed/>
                  </p:oleObj>
                </mc:Choice>
                <mc:Fallback>
                  <p:oleObj name="Equation" r:id="rId11" imgW="1422400" imgH="228600" progId="Equation.DSMT4">
                    <p:embed/>
                    <p:pic>
                      <p:nvPicPr>
                        <p:cNvPr id="27" name="对象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806" y="2018045"/>
                          <a:ext cx="3168352" cy="505813"/>
                        </a:xfrm>
                        <a:prstGeom prst="rect">
                          <a:avLst/>
                        </a:prstGeom>
                        <a:noFill/>
                      </p:spPr>
                    </p:pic>
                  </p:oleObj>
                </mc:Fallback>
              </mc:AlternateContent>
            </a:graphicData>
          </a:graphic>
        </p:graphicFrame>
        <p:graphicFrame>
          <p:nvGraphicFramePr>
            <p:cNvPr id="28" name="Object 4"/>
            <p:cNvGraphicFramePr>
              <a:graphicFrameLocks noChangeAspect="1"/>
            </p:cNvGraphicFramePr>
            <p:nvPr/>
          </p:nvGraphicFramePr>
          <p:xfrm>
            <a:off x="2726217" y="1598458"/>
            <a:ext cx="387845" cy="435768"/>
          </p:xfrm>
          <a:graphic>
            <a:graphicData uri="http://schemas.openxmlformats.org/presentationml/2006/ole">
              <mc:AlternateContent xmlns:mc="http://schemas.openxmlformats.org/markup-compatibility/2006">
                <mc:Choice xmlns:v="urn:schemas-microsoft-com:vml" Requires="v">
                  <p:oleObj spid="_x0000_s264539" name="公式" r:id="rId13" imgW="203200" imgH="228600" progId="Equation.3">
                    <p:embed/>
                  </p:oleObj>
                </mc:Choice>
                <mc:Fallback>
                  <p:oleObj name="公式" r:id="rId13" imgW="203200" imgH="228600" progId="Equation.3">
                    <p:embed/>
                    <p:pic>
                      <p:nvPicPr>
                        <p:cNvPr id="28"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217" y="1598458"/>
                          <a:ext cx="387845" cy="435768"/>
                        </a:xfrm>
                        <a:prstGeom prst="rect">
                          <a:avLst/>
                        </a:prstGeom>
                        <a:noFill/>
                        <a:ln>
                          <a:noFill/>
                        </a:ln>
                      </p:spPr>
                    </p:pic>
                  </p:oleObj>
                </mc:Fallback>
              </mc:AlternateContent>
            </a:graphicData>
          </a:graphic>
        </p:graphicFrame>
      </p:grpSp>
      <p:grpSp>
        <p:nvGrpSpPr>
          <p:cNvPr id="3" name="组合 2"/>
          <p:cNvGrpSpPr/>
          <p:nvPr/>
        </p:nvGrpSpPr>
        <p:grpSpPr>
          <a:xfrm>
            <a:off x="317418" y="2605316"/>
            <a:ext cx="4326590" cy="1137489"/>
            <a:chOff x="245409" y="2834048"/>
            <a:chExt cx="4326590" cy="1137489"/>
          </a:xfrm>
        </p:grpSpPr>
        <p:sp>
          <p:nvSpPr>
            <p:cNvPr id="42" name="Text Box 33"/>
            <p:cNvSpPr txBox="1">
              <a:spLocks noChangeArrowheads="1"/>
            </p:cNvSpPr>
            <p:nvPr/>
          </p:nvSpPr>
          <p:spPr bwMode="auto">
            <a:xfrm>
              <a:off x="245409" y="2834048"/>
              <a:ext cx="398218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如果正格子晶面系</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的面间距为</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的长度为</a:t>
              </a:r>
              <a:endPar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1" name="Object 4"/>
            <p:cNvGraphicFramePr>
              <a:graphicFrameLocks noChangeAspect="1"/>
            </p:cNvGraphicFramePr>
            <p:nvPr/>
          </p:nvGraphicFramePr>
          <p:xfrm>
            <a:off x="2497133" y="3338995"/>
            <a:ext cx="392771" cy="441304"/>
          </p:xfrm>
          <a:graphic>
            <a:graphicData uri="http://schemas.openxmlformats.org/presentationml/2006/ole">
              <mc:AlternateContent xmlns:mc="http://schemas.openxmlformats.org/markup-compatibility/2006">
                <mc:Choice xmlns:v="urn:schemas-microsoft-com:vml" Requires="v">
                  <p:oleObj spid="_x0000_s264540" name="公式" r:id="rId15" imgW="203200" imgH="228600" progId="Equation.3">
                    <p:embed/>
                  </p:oleObj>
                </mc:Choice>
                <mc:Fallback>
                  <p:oleObj name="公式" r:id="rId15" imgW="203200" imgH="228600" progId="Equation.3">
                    <p:embed/>
                    <p:pic>
                      <p:nvPicPr>
                        <p:cNvPr id="21"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7133" y="3338995"/>
                          <a:ext cx="392771" cy="441304"/>
                        </a:xfrm>
                        <a:prstGeom prst="rect">
                          <a:avLst/>
                        </a:prstGeom>
                        <a:noFill/>
                        <a:ln>
                          <a:noFill/>
                        </a:ln>
                      </p:spPr>
                    </p:pic>
                  </p:oleObj>
                </mc:Fallback>
              </mc:AlternateContent>
            </a:graphicData>
          </a:graphic>
        </p:graphicFrame>
        <p:graphicFrame>
          <p:nvGraphicFramePr>
            <p:cNvPr id="34" name="Object 37"/>
            <p:cNvGraphicFramePr>
              <a:graphicFrameLocks noChangeAspect="1"/>
            </p:cNvGraphicFramePr>
            <p:nvPr/>
          </p:nvGraphicFramePr>
          <p:xfrm>
            <a:off x="4077628" y="3166741"/>
            <a:ext cx="494371" cy="804796"/>
          </p:xfrm>
          <a:graphic>
            <a:graphicData uri="http://schemas.openxmlformats.org/presentationml/2006/ole">
              <mc:AlternateContent xmlns:mc="http://schemas.openxmlformats.org/markup-compatibility/2006">
                <mc:Choice xmlns:v="urn:schemas-microsoft-com:vml" Requires="v">
                  <p:oleObj spid="_x0000_s264541" name="Equation" r:id="rId16" imgW="241200" imgH="393480" progId="Equation.DSMT4">
                    <p:embed/>
                  </p:oleObj>
                </mc:Choice>
                <mc:Fallback>
                  <p:oleObj name="Equation" r:id="rId16" imgW="241200" imgH="393480" progId="Equation.DSMT4">
                    <p:embed/>
                    <p:pic>
                      <p:nvPicPr>
                        <p:cNvPr id="34" name="Object 37"/>
                        <p:cNvPicPr>
                          <a:picLocks noChangeAspect="1" noChangeArrowheads="1"/>
                        </p:cNvPicPr>
                        <p:nvPr/>
                      </p:nvPicPr>
                      <p:blipFill>
                        <a:blip r:embed="rId17"/>
                        <a:srcRect/>
                        <a:stretch>
                          <a:fillRect/>
                        </a:stretch>
                      </p:blipFill>
                      <p:spPr bwMode="auto">
                        <a:xfrm>
                          <a:off x="4077628" y="3166741"/>
                          <a:ext cx="494371" cy="804796"/>
                        </a:xfrm>
                        <a:prstGeom prst="rect">
                          <a:avLst/>
                        </a:prstGeom>
                        <a:noFill/>
                        <a:ln w="28575">
                          <a:noFill/>
                          <a:miter lim="800000"/>
                          <a:headEnd/>
                          <a:tailEnd/>
                        </a:ln>
                      </p:spPr>
                    </p:pic>
                  </p:oleObj>
                </mc:Fallback>
              </mc:AlternateContent>
            </a:graphicData>
          </a:graphic>
        </p:graphicFrame>
      </p:grpSp>
      <p:sp>
        <p:nvSpPr>
          <p:cNvPr id="24" name="页脚占位符 1">
            <a:extLst>
              <a:ext uri="{FF2B5EF4-FFF2-40B4-BE49-F238E27FC236}">
                <a16:creationId xmlns:a16="http://schemas.microsoft.com/office/drawing/2014/main" id="{9730369F-1E28-4FE3-BF25-D277927CBBB8}"/>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9" name="灯片编号占位符 2">
            <a:extLst>
              <a:ext uri="{FF2B5EF4-FFF2-40B4-BE49-F238E27FC236}">
                <a16:creationId xmlns:a16="http://schemas.microsoft.com/office/drawing/2014/main" id="{D9FAB0C7-70C7-4800-92C1-BF8BB011A759}"/>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9393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Bottom)">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Rot="1" noChangeArrowheads="1"/>
          </p:cNvSpPr>
          <p:nvPr/>
        </p:nvSpPr>
        <p:spPr bwMode="auto">
          <a:xfrm>
            <a:off x="1830264" y="132577"/>
            <a:ext cx="60372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倒格矢与晶面之间的关系</a:t>
            </a:r>
          </a:p>
        </p:txBody>
      </p:sp>
      <p:sp>
        <p:nvSpPr>
          <p:cNvPr id="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Rectangle 37"/>
          <p:cNvSpPr>
            <a:spLocks noChangeArrowheads="1"/>
          </p:cNvSpPr>
          <p:nvPr/>
        </p:nvSpPr>
        <p:spPr bwMode="auto">
          <a:xfrm flipV="1">
            <a:off x="129381" y="1022158"/>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5" name="Text Box 44"/>
          <p:cNvSpPr txBox="1">
            <a:spLocks noChangeArrowheads="1"/>
          </p:cNvSpPr>
          <p:nvPr/>
        </p:nvSpPr>
        <p:spPr bwMode="auto">
          <a:xfrm>
            <a:off x="780628" y="3942232"/>
            <a:ext cx="7726759"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eaLnBrk="1" hangingPunct="1">
              <a:lnSpc>
                <a:spcPct val="120000"/>
              </a:lnSpc>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倒格子中的一个格点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由</a:t>
            </a:r>
            <a:r>
              <a:rPr kumimoji="0"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t>
            </a:r>
            <a:r>
              <a:rPr kumimoji="0"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表了正格子中的一</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组由 </a:t>
            </a:r>
            <a:endPar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20000"/>
              </a:lnSpc>
              <a:defRPr/>
            </a:pP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标志的</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平行晶面</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p:cNvGrpSpPr/>
          <p:nvPr/>
        </p:nvGrpSpPr>
        <p:grpSpPr>
          <a:xfrm>
            <a:off x="323528" y="1187914"/>
            <a:ext cx="4507179" cy="1335944"/>
            <a:chOff x="424861" y="1187914"/>
            <a:chExt cx="4507179" cy="1335944"/>
          </a:xfrm>
        </p:grpSpPr>
        <p:sp>
          <p:nvSpPr>
            <p:cNvPr id="15" name="Text Box 29"/>
            <p:cNvSpPr txBox="1">
              <a:spLocks noChangeArrowheads="1"/>
            </p:cNvSpPr>
            <p:nvPr/>
          </p:nvSpPr>
          <p:spPr bwMode="auto">
            <a:xfrm>
              <a:off x="424861" y="1187914"/>
              <a:ext cx="4507179" cy="830997"/>
            </a:xfrm>
            <a:prstGeom prst="rect">
              <a:avLst/>
            </a:prstGeom>
            <a:solidFill>
              <a:schemeClr val="bg1"/>
            </a:solidFill>
            <a:ln>
              <a:noFill/>
            </a:ln>
            <a:effec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正格子中一族晶面</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与某一倒格矢      正交</a:t>
              </a:r>
            </a:p>
          </p:txBody>
        </p:sp>
        <p:graphicFrame>
          <p:nvGraphicFramePr>
            <p:cNvPr id="16" name="对象 15"/>
            <p:cNvGraphicFramePr>
              <a:graphicFrameLocks noChangeAspect="1"/>
            </p:cNvGraphicFramePr>
            <p:nvPr/>
          </p:nvGraphicFramePr>
          <p:xfrm>
            <a:off x="857806" y="2018045"/>
            <a:ext cx="3168352" cy="505813"/>
          </p:xfrm>
          <a:graphic>
            <a:graphicData uri="http://schemas.openxmlformats.org/presentationml/2006/ole">
              <mc:AlternateContent xmlns:mc="http://schemas.openxmlformats.org/markup-compatibility/2006">
                <mc:Choice xmlns:v="urn:schemas-microsoft-com:vml" Requires="v">
                  <p:oleObj spid="_x0000_s245518" name="Equation" r:id="rId4" imgW="1422400" imgH="228600" progId="Equation.DSMT4">
                    <p:embed/>
                  </p:oleObj>
                </mc:Choice>
                <mc:Fallback>
                  <p:oleObj name="Equation" r:id="rId4" imgW="1422400" imgH="2286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06" y="2018045"/>
                          <a:ext cx="3168352" cy="505813"/>
                        </a:xfrm>
                        <a:prstGeom prst="rect">
                          <a:avLst/>
                        </a:prstGeom>
                        <a:noFill/>
                      </p:spPr>
                    </p:pic>
                  </p:oleObj>
                </mc:Fallback>
              </mc:AlternateContent>
            </a:graphicData>
          </a:graphic>
        </p:graphicFrame>
        <p:graphicFrame>
          <p:nvGraphicFramePr>
            <p:cNvPr id="17" name="Object 4"/>
            <p:cNvGraphicFramePr>
              <a:graphicFrameLocks noChangeAspect="1"/>
            </p:cNvGraphicFramePr>
            <p:nvPr/>
          </p:nvGraphicFramePr>
          <p:xfrm>
            <a:off x="2726217" y="1598458"/>
            <a:ext cx="387845" cy="435768"/>
          </p:xfrm>
          <a:graphic>
            <a:graphicData uri="http://schemas.openxmlformats.org/presentationml/2006/ole">
              <mc:AlternateContent xmlns:mc="http://schemas.openxmlformats.org/markup-compatibility/2006">
                <mc:Choice xmlns:v="urn:schemas-microsoft-com:vml" Requires="v">
                  <p:oleObj spid="_x0000_s245519" name="公式" r:id="rId6" imgW="203200" imgH="228600" progId="Equation.3">
                    <p:embed/>
                  </p:oleObj>
                </mc:Choice>
                <mc:Fallback>
                  <p:oleObj name="公式" r:id="rId6" imgW="203200" imgH="228600" progId="Equation.3">
                    <p:embed/>
                    <p:pic>
                      <p:nvPicPr>
                        <p:cNvPr id="1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6217" y="1598458"/>
                          <a:ext cx="387845" cy="435768"/>
                        </a:xfrm>
                        <a:prstGeom prst="rect">
                          <a:avLst/>
                        </a:prstGeom>
                        <a:noFill/>
                        <a:ln>
                          <a:noFill/>
                        </a:ln>
                      </p:spPr>
                    </p:pic>
                  </p:oleObj>
                </mc:Fallback>
              </mc:AlternateContent>
            </a:graphicData>
          </a:graphic>
        </p:graphicFrame>
      </p:grpSp>
      <p:grpSp>
        <p:nvGrpSpPr>
          <p:cNvPr id="18" name="组合 17"/>
          <p:cNvGrpSpPr/>
          <p:nvPr/>
        </p:nvGrpSpPr>
        <p:grpSpPr>
          <a:xfrm>
            <a:off x="317418" y="2605316"/>
            <a:ext cx="4326590" cy="1137489"/>
            <a:chOff x="245409" y="2834048"/>
            <a:chExt cx="4326590" cy="1137489"/>
          </a:xfrm>
        </p:grpSpPr>
        <p:sp>
          <p:nvSpPr>
            <p:cNvPr id="19" name="Text Box 33"/>
            <p:cNvSpPr txBox="1">
              <a:spLocks noChangeArrowheads="1"/>
            </p:cNvSpPr>
            <p:nvPr/>
          </p:nvSpPr>
          <p:spPr bwMode="auto">
            <a:xfrm>
              <a:off x="245409" y="2834048"/>
              <a:ext cx="398218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1pPr>
              <a:lvl2pPr marL="4572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2pPr>
              <a:lvl3pPr marL="9144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3pPr>
              <a:lvl4pPr marL="13716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4pPr>
              <a:lvl5pPr marL="1828800" algn="l" rtl="0" fontAlgn="base">
                <a:spcBef>
                  <a:spcPct val="0"/>
                </a:spcBef>
                <a:spcAft>
                  <a:spcPct val="0"/>
                </a:spcAft>
                <a:defRPr sz="2800" kern="1200">
                  <a:solidFill>
                    <a:schemeClr val="tx2"/>
                  </a:solidFill>
                  <a:latin typeface="Arial" panose="020B0604020202020204" pitchFamily="34" charset="0"/>
                  <a:ea typeface="楷体_GB2312"/>
                  <a:cs typeface="楷体_GB2312"/>
                </a:defRPr>
              </a:lvl5pPr>
              <a:lvl6pPr marL="2286000" algn="l" defTabSz="914400" rtl="0" eaLnBrk="1" latinLnBrk="0" hangingPunct="1">
                <a:defRPr sz="2800" kern="1200">
                  <a:solidFill>
                    <a:schemeClr val="tx2"/>
                  </a:solidFill>
                  <a:latin typeface="Arial" panose="020B0604020202020204" pitchFamily="34" charset="0"/>
                  <a:ea typeface="楷体_GB2312"/>
                  <a:cs typeface="楷体_GB2312"/>
                </a:defRPr>
              </a:lvl6pPr>
              <a:lvl7pPr marL="2743200" algn="l" defTabSz="914400" rtl="0" eaLnBrk="1" latinLnBrk="0" hangingPunct="1">
                <a:defRPr sz="2800" kern="1200">
                  <a:solidFill>
                    <a:schemeClr val="tx2"/>
                  </a:solidFill>
                  <a:latin typeface="Arial" panose="020B0604020202020204" pitchFamily="34" charset="0"/>
                  <a:ea typeface="楷体_GB2312"/>
                  <a:cs typeface="楷体_GB2312"/>
                </a:defRPr>
              </a:lvl7pPr>
              <a:lvl8pPr marL="3200400" algn="l" defTabSz="914400" rtl="0" eaLnBrk="1" latinLnBrk="0" hangingPunct="1">
                <a:defRPr sz="2800" kern="1200">
                  <a:solidFill>
                    <a:schemeClr val="tx2"/>
                  </a:solidFill>
                  <a:latin typeface="Arial" panose="020B0604020202020204" pitchFamily="34" charset="0"/>
                  <a:ea typeface="楷体_GB2312"/>
                  <a:cs typeface="楷体_GB2312"/>
                </a:defRPr>
              </a:lvl8pPr>
              <a:lvl9pPr marL="3657600" algn="l" defTabSz="914400" rtl="0" eaLnBrk="1" latinLnBrk="0" hangingPunct="1">
                <a:defRPr sz="2800" kern="12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如果正格子晶面系</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400" b="1" i="1" u="none" strike="noStrike" kern="1200" cap="none" spc="0" normalizeH="0" baseline="-2500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的面间距为</a:t>
              </a:r>
              <a:r>
                <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的长度为</a:t>
              </a:r>
              <a:endParaRPr kumimoji="0" lang="en-US" altLang="zh-CN" sz="2400" b="1" i="1" u="none" strike="noStrike" kern="1200" cap="none" spc="0" normalizeH="0" baseline="0" noProof="0" dirty="0">
                <a:ln>
                  <a:noFill/>
                </a:ln>
                <a:solidFill>
                  <a:srgbClr val="66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0" name="Object 4"/>
            <p:cNvGraphicFramePr>
              <a:graphicFrameLocks noChangeAspect="1"/>
            </p:cNvGraphicFramePr>
            <p:nvPr/>
          </p:nvGraphicFramePr>
          <p:xfrm>
            <a:off x="2497133" y="3338995"/>
            <a:ext cx="392771" cy="441304"/>
          </p:xfrm>
          <a:graphic>
            <a:graphicData uri="http://schemas.openxmlformats.org/presentationml/2006/ole">
              <mc:AlternateContent xmlns:mc="http://schemas.openxmlformats.org/markup-compatibility/2006">
                <mc:Choice xmlns:v="urn:schemas-microsoft-com:vml" Requires="v">
                  <p:oleObj spid="_x0000_s245520" name="公式" r:id="rId8" imgW="203200" imgH="228600" progId="Equation.3">
                    <p:embed/>
                  </p:oleObj>
                </mc:Choice>
                <mc:Fallback>
                  <p:oleObj name="公式" r:id="rId8" imgW="203200" imgH="228600" progId="Equation.3">
                    <p:embed/>
                    <p:pic>
                      <p:nvPicPr>
                        <p:cNvPr id="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7133" y="3338995"/>
                          <a:ext cx="392771" cy="441304"/>
                        </a:xfrm>
                        <a:prstGeom prst="rect">
                          <a:avLst/>
                        </a:prstGeom>
                        <a:noFill/>
                        <a:ln>
                          <a:noFill/>
                        </a:ln>
                      </p:spPr>
                    </p:pic>
                  </p:oleObj>
                </mc:Fallback>
              </mc:AlternateContent>
            </a:graphicData>
          </a:graphic>
        </p:graphicFrame>
        <p:graphicFrame>
          <p:nvGraphicFramePr>
            <p:cNvPr id="26" name="Object 37"/>
            <p:cNvGraphicFramePr>
              <a:graphicFrameLocks noChangeAspect="1"/>
            </p:cNvGraphicFramePr>
            <p:nvPr/>
          </p:nvGraphicFramePr>
          <p:xfrm>
            <a:off x="4077628" y="3166741"/>
            <a:ext cx="494371" cy="804796"/>
          </p:xfrm>
          <a:graphic>
            <a:graphicData uri="http://schemas.openxmlformats.org/presentationml/2006/ole">
              <mc:AlternateContent xmlns:mc="http://schemas.openxmlformats.org/markup-compatibility/2006">
                <mc:Choice xmlns:v="urn:schemas-microsoft-com:vml" Requires="v">
                  <p:oleObj spid="_x0000_s245521" name="Equation" r:id="rId9" imgW="241200" imgH="393480" progId="Equation.DSMT4">
                    <p:embed/>
                  </p:oleObj>
                </mc:Choice>
                <mc:Fallback>
                  <p:oleObj name="Equation" r:id="rId9" imgW="241200" imgH="393480" progId="Equation.DSMT4">
                    <p:embed/>
                    <p:pic>
                      <p:nvPicPr>
                        <p:cNvPr id="26" name="Object 37"/>
                        <p:cNvPicPr>
                          <a:picLocks noChangeAspect="1" noChangeArrowheads="1"/>
                        </p:cNvPicPr>
                        <p:nvPr/>
                      </p:nvPicPr>
                      <p:blipFill>
                        <a:blip r:embed="rId10"/>
                        <a:srcRect/>
                        <a:stretch>
                          <a:fillRect/>
                        </a:stretch>
                      </p:blipFill>
                      <p:spPr bwMode="auto">
                        <a:xfrm>
                          <a:off x="4077628" y="3166741"/>
                          <a:ext cx="494371" cy="804796"/>
                        </a:xfrm>
                        <a:prstGeom prst="rect">
                          <a:avLst/>
                        </a:prstGeom>
                        <a:noFill/>
                        <a:ln w="28575">
                          <a:noFill/>
                          <a:miter lim="800000"/>
                          <a:headEnd/>
                          <a:tailEnd/>
                        </a:ln>
                      </p:spPr>
                    </p:pic>
                  </p:oleObj>
                </mc:Fallback>
              </mc:AlternateContent>
            </a:graphicData>
          </a:graphic>
        </p:graphicFrame>
      </p:grpSp>
      <p:pic>
        <p:nvPicPr>
          <p:cNvPr id="27" name="图片 26"/>
          <p:cNvPicPr>
            <a:picLocks noChangeAspect="1"/>
          </p:cNvPicPr>
          <p:nvPr/>
        </p:nvPicPr>
        <p:blipFill>
          <a:blip r:embed="rId11"/>
          <a:stretch>
            <a:fillRect/>
          </a:stretch>
        </p:blipFill>
        <p:spPr>
          <a:xfrm>
            <a:off x="4198385" y="1095002"/>
            <a:ext cx="4811726" cy="2838054"/>
          </a:xfrm>
          <a:prstGeom prst="rect">
            <a:avLst/>
          </a:prstGeom>
        </p:spPr>
      </p:pic>
      <p:sp>
        <p:nvSpPr>
          <p:cNvPr id="21" name="页脚占位符 1">
            <a:extLst>
              <a:ext uri="{FF2B5EF4-FFF2-40B4-BE49-F238E27FC236}">
                <a16:creationId xmlns:a16="http://schemas.microsoft.com/office/drawing/2014/main" id="{8C926797-1661-4A7D-9834-75ACB196819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4" name="灯片编号占位符 2">
            <a:extLst>
              <a:ext uri="{FF2B5EF4-FFF2-40B4-BE49-F238E27FC236}">
                <a16:creationId xmlns:a16="http://schemas.microsoft.com/office/drawing/2014/main" id="{E1AD3F63-9E5C-4CC9-BB5C-AE3174502F83}"/>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54922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9970" name="Group 2"/>
          <p:cNvGrpSpPr/>
          <p:nvPr/>
        </p:nvGrpSpPr>
        <p:grpSpPr bwMode="auto">
          <a:xfrm>
            <a:off x="5776591" y="5166606"/>
            <a:ext cx="3057528" cy="1025525"/>
            <a:chOff x="3639" y="3467"/>
            <a:chExt cx="1926" cy="646"/>
          </a:xfrm>
        </p:grpSpPr>
        <p:sp>
          <p:nvSpPr>
            <p:cNvPr id="33801" name="AutoShape 3"/>
            <p:cNvSpPr>
              <a:spLocks noChangeArrowheads="1"/>
            </p:cNvSpPr>
            <p:nvPr/>
          </p:nvSpPr>
          <p:spPr bwMode="auto">
            <a:xfrm>
              <a:off x="3934" y="3467"/>
              <a:ext cx="272" cy="317"/>
            </a:xfrm>
            <a:prstGeom prst="downArrow">
              <a:avLst>
                <a:gd name="adj1" fmla="val 55370"/>
                <a:gd name="adj2" fmla="val 63089"/>
              </a:avLst>
            </a:prstGeom>
            <a:gradFill rotWithShape="1">
              <a:gsLst>
                <a:gs pos="0">
                  <a:srgbClr val="FFEFF5"/>
                </a:gs>
                <a:gs pos="100000">
                  <a:srgbClr val="FF66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2" name="Text Box 4"/>
            <p:cNvSpPr txBox="1">
              <a:spLocks noChangeArrowheads="1"/>
            </p:cNvSpPr>
            <p:nvPr/>
          </p:nvSpPr>
          <p:spPr bwMode="auto">
            <a:xfrm>
              <a:off x="3639" y="3783"/>
              <a:ext cx="192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2800" b="1" dirty="0">
                  <a:solidFill>
                    <a:srgbClr val="CC0000"/>
                  </a:solidFill>
                  <a:latin typeface="Times New Roman" panose="02020603050405020304" pitchFamily="18" charset="0"/>
                  <a:ea typeface="微软雅黑" panose="020B0503020204020204" pitchFamily="34" charset="-122"/>
                </a:rPr>
                <a:t>晶体格子（晶格）</a:t>
              </a:r>
            </a:p>
          </p:txBody>
        </p:sp>
      </p:grpSp>
      <p:pic>
        <p:nvPicPr>
          <p:cNvPr id="337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2879725"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p:cNvSpPr>
            <a:spLocks noRot="1" noChangeArrowheads="1"/>
          </p:cNvSpPr>
          <p:nvPr/>
        </p:nvSpPr>
        <p:spPr bwMode="auto">
          <a:xfrm>
            <a:off x="1622425" y="-66163"/>
            <a:ext cx="73691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晶体结构的表示方法—晶格</a:t>
            </a:r>
          </a:p>
        </p:txBody>
      </p:sp>
      <p:sp>
        <p:nvSpPr>
          <p:cNvPr id="33797" name="Rectangle 7"/>
          <p:cNvSpPr>
            <a:spLocks noChangeArrowheads="1"/>
          </p:cNvSpPr>
          <p:nvPr/>
        </p:nvSpPr>
        <p:spPr bwMode="auto">
          <a:xfrm>
            <a:off x="4360987" y="1461012"/>
            <a:ext cx="4464050" cy="168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819150" algn="l"/>
              </a:tabLst>
              <a:defRPr>
                <a:solidFill>
                  <a:schemeClr val="tx2"/>
                </a:solidFill>
                <a:latin typeface="Arial" panose="020B0604020202020204" pitchFamily="34" charset="0"/>
                <a:ea typeface="楷体_GB2312" pitchFamily="49" charset="-122"/>
              </a:defRPr>
            </a:lvl1pPr>
            <a:lvl2pPr marL="742950" indent="-285750">
              <a:tabLst>
                <a:tab pos="819150" algn="l"/>
              </a:tabLst>
              <a:defRPr>
                <a:solidFill>
                  <a:schemeClr val="tx2"/>
                </a:solidFill>
                <a:latin typeface="Arial" panose="020B0604020202020204" pitchFamily="34" charset="0"/>
                <a:ea typeface="楷体_GB2312" pitchFamily="49" charset="-122"/>
              </a:defRPr>
            </a:lvl2pPr>
            <a:lvl3pPr marL="1143000" indent="-228600">
              <a:tabLst>
                <a:tab pos="819150" algn="l"/>
              </a:tabLst>
              <a:defRPr>
                <a:solidFill>
                  <a:schemeClr val="tx2"/>
                </a:solidFill>
                <a:latin typeface="Arial" panose="020B0604020202020204" pitchFamily="34" charset="0"/>
                <a:ea typeface="楷体_GB2312" pitchFamily="49" charset="-122"/>
              </a:defRPr>
            </a:lvl3pPr>
            <a:lvl4pPr marL="1600200" indent="-228600">
              <a:tabLst>
                <a:tab pos="819150" algn="l"/>
              </a:tabLst>
              <a:defRPr>
                <a:solidFill>
                  <a:schemeClr val="tx2"/>
                </a:solidFill>
                <a:latin typeface="Arial" panose="020B0604020202020204" pitchFamily="34" charset="0"/>
                <a:ea typeface="楷体_GB2312" pitchFamily="49" charset="-122"/>
              </a:defRPr>
            </a:lvl4pPr>
            <a:lvl5pPr marL="2057400" indent="-228600">
              <a:tabLst>
                <a:tab pos="819150" algn="l"/>
              </a:tabLst>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tabLst>
                <a:tab pos="819150" algn="l"/>
              </a:tabLs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tabLst>
                <a:tab pos="819150" algn="l"/>
              </a:tabLs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tabLst>
                <a:tab pos="819150" algn="l"/>
              </a:tabLs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tabLst>
                <a:tab pos="819150" algn="l"/>
              </a:tabLst>
              <a:defRPr>
                <a:solidFill>
                  <a:schemeClr val="tx2"/>
                </a:solidFill>
                <a:latin typeface="Arial" panose="020B0604020202020204" pitchFamily="34" charset="0"/>
                <a:ea typeface="楷体_GB2312" pitchFamily="49" charset="-122"/>
              </a:defRPr>
            </a:lvl9pPr>
          </a:lstStyle>
          <a:p>
            <a:pPr algn="just" eaLnBrk="1" hangingPunct="1">
              <a:lnSpc>
                <a:spcPct val="110000"/>
              </a:lnSpc>
            </a:pP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为了便于表述晶体内原子的排列规律，可以把原子看成是刚性的小球</a:t>
            </a:r>
            <a:r>
              <a:rPr lang="en-US" altLang="zh-CN"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663300"/>
                </a:solidFill>
                <a:latin typeface="Times New Roman" panose="02020603050405020304" pitchFamily="18" charset="0"/>
                <a:ea typeface="微软雅黑" panose="020B0503020204020204" pitchFamily="34" charset="-122"/>
                <a:cs typeface="Times New Roman" panose="02020603050405020304" pitchFamily="18" charset="0"/>
              </a:rPr>
              <a:t>原子球，原子球的规则堆积构成了晶体堆积</a:t>
            </a:r>
          </a:p>
        </p:txBody>
      </p:sp>
      <p:grpSp>
        <p:nvGrpSpPr>
          <p:cNvPr id="4" name="组合 3"/>
          <p:cNvGrpSpPr/>
          <p:nvPr/>
        </p:nvGrpSpPr>
        <p:grpSpPr>
          <a:xfrm>
            <a:off x="251520" y="3456268"/>
            <a:ext cx="8740080" cy="2407116"/>
            <a:chOff x="102171" y="3685544"/>
            <a:chExt cx="8740080" cy="2407116"/>
          </a:xfrm>
        </p:grpSpPr>
        <p:pic>
          <p:nvPicPr>
            <p:cNvPr id="3" name="图片 2"/>
            <p:cNvPicPr>
              <a:picLocks noChangeAspect="1"/>
            </p:cNvPicPr>
            <p:nvPr/>
          </p:nvPicPr>
          <p:blipFill>
            <a:blip r:embed="rId4"/>
            <a:stretch>
              <a:fillRect/>
            </a:stretch>
          </p:blipFill>
          <p:spPr>
            <a:xfrm>
              <a:off x="102171" y="3816289"/>
              <a:ext cx="3888432" cy="2276371"/>
            </a:xfrm>
            <a:prstGeom prst="rect">
              <a:avLst/>
            </a:prstGeom>
          </p:spPr>
        </p:pic>
        <p:sp>
          <p:nvSpPr>
            <p:cNvPr id="33800" name="Text Box 10"/>
            <p:cNvSpPr txBox="1">
              <a:spLocks noChangeArrowheads="1"/>
            </p:cNvSpPr>
            <p:nvPr/>
          </p:nvSpPr>
          <p:spPr bwMode="auto">
            <a:xfrm>
              <a:off x="4084232" y="3685544"/>
              <a:ext cx="4758019"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10000"/>
                </a:lnSpc>
              </a:pPr>
              <a:r>
                <a:rPr lang="zh-CN" altLang="en-US" sz="2400" b="1" dirty="0">
                  <a:solidFill>
                    <a:srgbClr val="006600"/>
                  </a:solidFill>
                  <a:latin typeface="Times New Roman" panose="02020603050405020304" pitchFamily="18" charset="0"/>
                  <a:ea typeface="微软雅黑" panose="020B0503020204020204" pitchFamily="34" charset="-122"/>
                </a:rPr>
                <a:t>把原子看成一个位于原子球心位置抽象的几何点（格点），然后用假想的线条将这些格点连接起来，便构成了一个有规律性的格架</a:t>
              </a:r>
            </a:p>
          </p:txBody>
        </p:sp>
      </p:grpSp>
      <p:sp>
        <p:nvSpPr>
          <p:cNvPr id="12"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3" name="页脚占位符 1">
            <a:extLst>
              <a:ext uri="{FF2B5EF4-FFF2-40B4-BE49-F238E27FC236}">
                <a16:creationId xmlns:a16="http://schemas.microsoft.com/office/drawing/2014/main" id="{44D74D0B-94DC-4CA2-94B4-960F4988F7FE}"/>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4" name="灯片编号占位符 2">
            <a:extLst>
              <a:ext uri="{FF2B5EF4-FFF2-40B4-BE49-F238E27FC236}">
                <a16:creationId xmlns:a16="http://schemas.microsoft.com/office/drawing/2014/main" id="{6DF721CC-3194-477A-8366-7D56C11E20C4}"/>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39970"/>
                                        </p:tgtEl>
                                        <p:attrNameLst>
                                          <p:attrName>style.visibility</p:attrName>
                                        </p:attrNameLst>
                                      </p:cBhvr>
                                      <p:to>
                                        <p:strVal val="visible"/>
                                      </p:to>
                                    </p:set>
                                    <p:animEffect transition="in" filter="slide(fromTop)">
                                      <p:cBhvr>
                                        <p:cTn id="12" dur="500"/>
                                        <p:tgtEl>
                                          <p:spTgt spid="339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1592084" y="1085835"/>
            <a:ext cx="73003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在倒格子空间中，以某倒格点为中心，由中心格点到</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相邻格点的连线的垂直平分面所围成的多面体</a:t>
            </a:r>
          </a:p>
        </p:txBody>
      </p:sp>
      <p:grpSp>
        <p:nvGrpSpPr>
          <p:cNvPr id="1182724" name="Group 4"/>
          <p:cNvGrpSpPr/>
          <p:nvPr/>
        </p:nvGrpSpPr>
        <p:grpSpPr bwMode="auto">
          <a:xfrm>
            <a:off x="4648200" y="2557463"/>
            <a:ext cx="4243388" cy="3297237"/>
            <a:chOff x="2928" y="1968"/>
            <a:chExt cx="2673" cy="2077"/>
          </a:xfrm>
        </p:grpSpPr>
        <p:graphicFrame>
          <p:nvGraphicFramePr>
            <p:cNvPr id="56440" name="Object 5"/>
            <p:cNvGraphicFramePr>
              <a:graphicFrameLocks noChangeAspect="1"/>
            </p:cNvGraphicFramePr>
            <p:nvPr/>
          </p:nvGraphicFramePr>
          <p:xfrm>
            <a:off x="3360" y="1968"/>
            <a:ext cx="1872" cy="1758"/>
          </p:xfrm>
          <a:graphic>
            <a:graphicData uri="http://schemas.openxmlformats.org/presentationml/2006/ole">
              <mc:AlternateContent xmlns:mc="http://schemas.openxmlformats.org/markup-compatibility/2006">
                <mc:Choice xmlns:v="urn:schemas-microsoft-com:vml" Requires="v">
                  <p:oleObj spid="_x0000_s164116" name="Photo Editor Photo" r:id="rId4" imgW="4067175" imgH="3819525" progId="MSPhotoEd.3">
                    <p:embed/>
                  </p:oleObj>
                </mc:Choice>
                <mc:Fallback>
                  <p:oleObj name="Photo Editor Photo" r:id="rId4" imgW="4067175" imgH="3819525" progId="MSPhotoEd.3">
                    <p:embed/>
                    <p:pic>
                      <p:nvPicPr>
                        <p:cNvPr id="5644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968"/>
                          <a:ext cx="1872" cy="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441" name="Text Box 6"/>
            <p:cNvSpPr txBox="1">
              <a:spLocks noChangeArrowheads="1"/>
            </p:cNvSpPr>
            <p:nvPr/>
          </p:nvSpPr>
          <p:spPr bwMode="auto">
            <a:xfrm>
              <a:off x="2928" y="3757"/>
              <a:ext cx="26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面心立方格子的第一布里渊区 </a:t>
              </a:r>
            </a:p>
          </p:txBody>
        </p:sp>
      </p:grpSp>
      <p:grpSp>
        <p:nvGrpSpPr>
          <p:cNvPr id="1182727" name="Group 7"/>
          <p:cNvGrpSpPr/>
          <p:nvPr/>
        </p:nvGrpSpPr>
        <p:grpSpPr bwMode="auto">
          <a:xfrm>
            <a:off x="1524000" y="2405063"/>
            <a:ext cx="3200400" cy="3354389"/>
            <a:chOff x="960" y="1872"/>
            <a:chExt cx="2016" cy="2113"/>
          </a:xfrm>
        </p:grpSpPr>
        <p:sp>
          <p:nvSpPr>
            <p:cNvPr id="56413" name="Text Box 8"/>
            <p:cNvSpPr txBox="1">
              <a:spLocks noChangeArrowheads="1"/>
            </p:cNvSpPr>
            <p:nvPr/>
          </p:nvSpPr>
          <p:spPr bwMode="auto">
            <a:xfrm>
              <a:off x="1077" y="3691"/>
              <a:ext cx="1376" cy="294"/>
            </a:xfrm>
            <a:prstGeom prst="rect">
              <a:avLst/>
            </a:prstGeom>
            <a:solidFill>
              <a:schemeClr val="bg1"/>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  </a:t>
              </a:r>
            </a:p>
          </p:txBody>
        </p:sp>
        <p:grpSp>
          <p:nvGrpSpPr>
            <p:cNvPr id="56415" name="Group 10"/>
            <p:cNvGrpSpPr/>
            <p:nvPr/>
          </p:nvGrpSpPr>
          <p:grpSpPr bwMode="auto">
            <a:xfrm>
              <a:off x="960" y="1872"/>
              <a:ext cx="2016" cy="1776"/>
              <a:chOff x="3072" y="432"/>
              <a:chExt cx="2016" cy="1776"/>
            </a:xfrm>
          </p:grpSpPr>
          <p:sp>
            <p:nvSpPr>
              <p:cNvPr id="56416" name="Rectangle 11"/>
              <p:cNvSpPr>
                <a:spLocks noChangeArrowheads="1"/>
              </p:cNvSpPr>
              <p:nvPr/>
            </p:nvSpPr>
            <p:spPr bwMode="auto">
              <a:xfrm>
                <a:off x="3744" y="912"/>
                <a:ext cx="672" cy="672"/>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17" name="Line 12"/>
              <p:cNvSpPr>
                <a:spLocks noChangeShapeType="1"/>
              </p:cNvSpPr>
              <p:nvPr/>
            </p:nvSpPr>
            <p:spPr bwMode="auto">
              <a:xfrm>
                <a:off x="3072" y="62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18" name="Line 13"/>
              <p:cNvSpPr>
                <a:spLocks noChangeShapeType="1"/>
              </p:cNvSpPr>
              <p:nvPr/>
            </p:nvSpPr>
            <p:spPr bwMode="auto">
              <a:xfrm>
                <a:off x="3072" y="91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19" name="Line 14"/>
              <p:cNvSpPr>
                <a:spLocks noChangeShapeType="1"/>
              </p:cNvSpPr>
              <p:nvPr/>
            </p:nvSpPr>
            <p:spPr bwMode="auto">
              <a:xfrm>
                <a:off x="3072" y="1257"/>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0" name="Line 15"/>
              <p:cNvSpPr>
                <a:spLocks noChangeShapeType="1"/>
              </p:cNvSpPr>
              <p:nvPr/>
            </p:nvSpPr>
            <p:spPr bwMode="auto">
              <a:xfrm>
                <a:off x="3072" y="1584"/>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1" name="Line 16"/>
              <p:cNvSpPr>
                <a:spLocks noChangeShapeType="1"/>
              </p:cNvSpPr>
              <p:nvPr/>
            </p:nvSpPr>
            <p:spPr bwMode="auto">
              <a:xfrm>
                <a:off x="3072" y="1920"/>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2" name="Line 17"/>
              <p:cNvSpPr>
                <a:spLocks noChangeShapeType="1"/>
              </p:cNvSpPr>
              <p:nvPr/>
            </p:nvSpPr>
            <p:spPr bwMode="auto">
              <a:xfrm>
                <a:off x="3408"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3" name="Line 18"/>
              <p:cNvSpPr>
                <a:spLocks noChangeShapeType="1"/>
              </p:cNvSpPr>
              <p:nvPr/>
            </p:nvSpPr>
            <p:spPr bwMode="auto">
              <a:xfrm>
                <a:off x="3744"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4" name="Line 19"/>
              <p:cNvSpPr>
                <a:spLocks noChangeShapeType="1"/>
              </p:cNvSpPr>
              <p:nvPr/>
            </p:nvSpPr>
            <p:spPr bwMode="auto">
              <a:xfrm>
                <a:off x="4080"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5" name="Line 20"/>
              <p:cNvSpPr>
                <a:spLocks noChangeShapeType="1"/>
              </p:cNvSpPr>
              <p:nvPr/>
            </p:nvSpPr>
            <p:spPr bwMode="auto">
              <a:xfrm>
                <a:off x="4416"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6" name="Line 21"/>
              <p:cNvSpPr>
                <a:spLocks noChangeShapeType="1"/>
              </p:cNvSpPr>
              <p:nvPr/>
            </p:nvSpPr>
            <p:spPr bwMode="auto">
              <a:xfrm>
                <a:off x="4752"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27" name="Oval 22"/>
              <p:cNvSpPr>
                <a:spLocks noChangeArrowheads="1"/>
              </p:cNvSpPr>
              <p:nvPr/>
            </p:nvSpPr>
            <p:spPr bwMode="auto">
              <a:xfrm>
                <a:off x="4013"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28" name="Oval 23"/>
              <p:cNvSpPr>
                <a:spLocks noChangeArrowheads="1"/>
              </p:cNvSpPr>
              <p:nvPr/>
            </p:nvSpPr>
            <p:spPr bwMode="auto">
              <a:xfrm>
                <a:off x="3341"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29" name="Oval 24"/>
              <p:cNvSpPr>
                <a:spLocks noChangeArrowheads="1"/>
              </p:cNvSpPr>
              <p:nvPr/>
            </p:nvSpPr>
            <p:spPr bwMode="auto">
              <a:xfrm>
                <a:off x="3341"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0" name="Oval 25"/>
              <p:cNvSpPr>
                <a:spLocks noChangeArrowheads="1"/>
              </p:cNvSpPr>
              <p:nvPr/>
            </p:nvSpPr>
            <p:spPr bwMode="auto">
              <a:xfrm>
                <a:off x="4013"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1" name="Oval 26"/>
              <p:cNvSpPr>
                <a:spLocks noChangeArrowheads="1"/>
              </p:cNvSpPr>
              <p:nvPr/>
            </p:nvSpPr>
            <p:spPr bwMode="auto">
              <a:xfrm>
                <a:off x="4685"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2" name="Oval 27"/>
              <p:cNvSpPr>
                <a:spLocks noChangeArrowheads="1"/>
              </p:cNvSpPr>
              <p:nvPr/>
            </p:nvSpPr>
            <p:spPr bwMode="auto">
              <a:xfrm>
                <a:off x="4685"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3" name="Oval 28"/>
              <p:cNvSpPr>
                <a:spLocks noChangeArrowheads="1"/>
              </p:cNvSpPr>
              <p:nvPr/>
            </p:nvSpPr>
            <p:spPr bwMode="auto">
              <a:xfrm>
                <a:off x="3341"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4" name="Oval 29"/>
              <p:cNvSpPr>
                <a:spLocks noChangeArrowheads="1"/>
              </p:cNvSpPr>
              <p:nvPr/>
            </p:nvSpPr>
            <p:spPr bwMode="auto">
              <a:xfrm>
                <a:off x="4013"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5" name="Oval 30"/>
              <p:cNvSpPr>
                <a:spLocks noChangeArrowheads="1"/>
              </p:cNvSpPr>
              <p:nvPr/>
            </p:nvSpPr>
            <p:spPr bwMode="auto">
              <a:xfrm>
                <a:off x="4685"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36" name="Line 31"/>
              <p:cNvSpPr>
                <a:spLocks noChangeShapeType="1"/>
              </p:cNvSpPr>
              <p:nvPr/>
            </p:nvSpPr>
            <p:spPr bwMode="auto">
              <a:xfrm flipV="1">
                <a:off x="4080" y="686"/>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37" name="Line 32"/>
              <p:cNvSpPr>
                <a:spLocks noChangeShapeType="1"/>
              </p:cNvSpPr>
              <p:nvPr/>
            </p:nvSpPr>
            <p:spPr bwMode="auto">
              <a:xfrm>
                <a:off x="4080" y="1320"/>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38" name="Line 33"/>
              <p:cNvSpPr>
                <a:spLocks noChangeShapeType="1"/>
              </p:cNvSpPr>
              <p:nvPr/>
            </p:nvSpPr>
            <p:spPr bwMode="auto">
              <a:xfrm rot="-5400000">
                <a:off x="4416" y="98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39" name="Line 34"/>
              <p:cNvSpPr>
                <a:spLocks noChangeShapeType="1"/>
              </p:cNvSpPr>
              <p:nvPr/>
            </p:nvSpPr>
            <p:spPr bwMode="auto">
              <a:xfrm rot="5400000" flipH="1">
                <a:off x="3744" y="98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56414" name="Line 9"/>
            <p:cNvSpPr>
              <a:spLocks noChangeShapeType="1"/>
            </p:cNvSpPr>
            <p:nvPr/>
          </p:nvSpPr>
          <p:spPr bwMode="auto">
            <a:xfrm flipV="1">
              <a:off x="1723" y="2812"/>
              <a:ext cx="240" cy="8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1182755" name="Group 35"/>
          <p:cNvGrpSpPr/>
          <p:nvPr/>
        </p:nvGrpSpPr>
        <p:grpSpPr bwMode="auto">
          <a:xfrm>
            <a:off x="1524000" y="2024063"/>
            <a:ext cx="4394200" cy="3200400"/>
            <a:chOff x="960" y="1632"/>
            <a:chExt cx="2768" cy="2016"/>
          </a:xfrm>
        </p:grpSpPr>
        <p:grpSp>
          <p:nvGrpSpPr>
            <p:cNvPr id="56381" name="Group 36"/>
            <p:cNvGrpSpPr/>
            <p:nvPr/>
          </p:nvGrpSpPr>
          <p:grpSpPr bwMode="auto">
            <a:xfrm>
              <a:off x="960" y="1872"/>
              <a:ext cx="2016" cy="1776"/>
              <a:chOff x="816" y="2112"/>
              <a:chExt cx="2016" cy="1776"/>
            </a:xfrm>
          </p:grpSpPr>
          <p:sp>
            <p:nvSpPr>
              <p:cNvPr id="56384" name="Freeform 37"/>
              <p:cNvSpPr/>
              <p:nvPr/>
            </p:nvSpPr>
            <p:spPr bwMode="auto">
              <a:xfrm>
                <a:off x="1152" y="2302"/>
                <a:ext cx="1344" cy="1269"/>
              </a:xfrm>
              <a:custGeom>
                <a:avLst/>
                <a:gdLst>
                  <a:gd name="T0" fmla="*/ 0 w 960"/>
                  <a:gd name="T1" fmla="*/ 1938 h 960"/>
                  <a:gd name="T2" fmla="*/ 2582 w 960"/>
                  <a:gd name="T3" fmla="*/ 0 h 960"/>
                  <a:gd name="T4" fmla="*/ 5165 w 960"/>
                  <a:gd name="T5" fmla="*/ 1938 h 960"/>
                  <a:gd name="T6" fmla="*/ 2582 w 960"/>
                  <a:gd name="T7" fmla="*/ 3874 h 960"/>
                  <a:gd name="T8" fmla="*/ 0 w 960"/>
                  <a:gd name="T9" fmla="*/ 1938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960">
                    <a:moveTo>
                      <a:pt x="0" y="480"/>
                    </a:moveTo>
                    <a:lnTo>
                      <a:pt x="480" y="0"/>
                    </a:lnTo>
                    <a:lnTo>
                      <a:pt x="960" y="480"/>
                    </a:lnTo>
                    <a:lnTo>
                      <a:pt x="480" y="960"/>
                    </a:lnTo>
                    <a:lnTo>
                      <a:pt x="0" y="480"/>
                    </a:lnTo>
                    <a:close/>
                  </a:path>
                </a:pathLst>
              </a:custGeom>
              <a:solidFill>
                <a:srgbClr val="CCFF99">
                  <a:alpha val="50195"/>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85" name="Rectangle 38"/>
              <p:cNvSpPr>
                <a:spLocks noChangeArrowheads="1"/>
              </p:cNvSpPr>
              <p:nvPr/>
            </p:nvSpPr>
            <p:spPr bwMode="auto">
              <a:xfrm>
                <a:off x="1488" y="2592"/>
                <a:ext cx="672" cy="672"/>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86" name="Line 39"/>
              <p:cNvSpPr>
                <a:spLocks noChangeShapeType="1"/>
              </p:cNvSpPr>
              <p:nvPr/>
            </p:nvSpPr>
            <p:spPr bwMode="auto">
              <a:xfrm>
                <a:off x="816" y="230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87" name="Line 40"/>
              <p:cNvSpPr>
                <a:spLocks noChangeShapeType="1"/>
              </p:cNvSpPr>
              <p:nvPr/>
            </p:nvSpPr>
            <p:spPr bwMode="auto">
              <a:xfrm>
                <a:off x="816" y="259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88" name="Line 41"/>
              <p:cNvSpPr>
                <a:spLocks noChangeShapeType="1"/>
              </p:cNvSpPr>
              <p:nvPr/>
            </p:nvSpPr>
            <p:spPr bwMode="auto">
              <a:xfrm>
                <a:off x="816" y="2937"/>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89" name="Line 42"/>
              <p:cNvSpPr>
                <a:spLocks noChangeShapeType="1"/>
              </p:cNvSpPr>
              <p:nvPr/>
            </p:nvSpPr>
            <p:spPr bwMode="auto">
              <a:xfrm>
                <a:off x="816" y="3264"/>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0" name="Line 43"/>
              <p:cNvSpPr>
                <a:spLocks noChangeShapeType="1"/>
              </p:cNvSpPr>
              <p:nvPr/>
            </p:nvSpPr>
            <p:spPr bwMode="auto">
              <a:xfrm>
                <a:off x="816" y="3600"/>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1" name="Line 44"/>
              <p:cNvSpPr>
                <a:spLocks noChangeShapeType="1"/>
              </p:cNvSpPr>
              <p:nvPr/>
            </p:nvSpPr>
            <p:spPr bwMode="auto">
              <a:xfrm>
                <a:off x="1152"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2" name="Line 45"/>
              <p:cNvSpPr>
                <a:spLocks noChangeShapeType="1"/>
              </p:cNvSpPr>
              <p:nvPr/>
            </p:nvSpPr>
            <p:spPr bwMode="auto">
              <a:xfrm>
                <a:off x="1488"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3" name="Line 46"/>
              <p:cNvSpPr>
                <a:spLocks noChangeShapeType="1"/>
              </p:cNvSpPr>
              <p:nvPr/>
            </p:nvSpPr>
            <p:spPr bwMode="auto">
              <a:xfrm>
                <a:off x="1824"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4" name="Line 47"/>
              <p:cNvSpPr>
                <a:spLocks noChangeShapeType="1"/>
              </p:cNvSpPr>
              <p:nvPr/>
            </p:nvSpPr>
            <p:spPr bwMode="auto">
              <a:xfrm>
                <a:off x="2160"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5" name="Line 48"/>
              <p:cNvSpPr>
                <a:spLocks noChangeShapeType="1"/>
              </p:cNvSpPr>
              <p:nvPr/>
            </p:nvSpPr>
            <p:spPr bwMode="auto">
              <a:xfrm>
                <a:off x="2496"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96" name="Oval 49"/>
              <p:cNvSpPr>
                <a:spLocks noChangeArrowheads="1"/>
              </p:cNvSpPr>
              <p:nvPr/>
            </p:nvSpPr>
            <p:spPr bwMode="auto">
              <a:xfrm>
                <a:off x="1757"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97" name="Oval 50"/>
              <p:cNvSpPr>
                <a:spLocks noChangeArrowheads="1"/>
              </p:cNvSpPr>
              <p:nvPr/>
            </p:nvSpPr>
            <p:spPr bwMode="auto">
              <a:xfrm>
                <a:off x="1085"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98" name="Oval 51"/>
              <p:cNvSpPr>
                <a:spLocks noChangeArrowheads="1"/>
              </p:cNvSpPr>
              <p:nvPr/>
            </p:nvSpPr>
            <p:spPr bwMode="auto">
              <a:xfrm>
                <a:off x="1085"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99" name="Oval 52"/>
              <p:cNvSpPr>
                <a:spLocks noChangeArrowheads="1"/>
              </p:cNvSpPr>
              <p:nvPr/>
            </p:nvSpPr>
            <p:spPr bwMode="auto">
              <a:xfrm>
                <a:off x="1757"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0" name="Oval 53"/>
              <p:cNvSpPr>
                <a:spLocks noChangeArrowheads="1"/>
              </p:cNvSpPr>
              <p:nvPr/>
            </p:nvSpPr>
            <p:spPr bwMode="auto">
              <a:xfrm>
                <a:off x="2429"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1" name="Oval 54"/>
              <p:cNvSpPr>
                <a:spLocks noChangeArrowheads="1"/>
              </p:cNvSpPr>
              <p:nvPr/>
            </p:nvSpPr>
            <p:spPr bwMode="auto">
              <a:xfrm>
                <a:off x="2429"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2" name="Oval 55"/>
              <p:cNvSpPr>
                <a:spLocks noChangeArrowheads="1"/>
              </p:cNvSpPr>
              <p:nvPr/>
            </p:nvSpPr>
            <p:spPr bwMode="auto">
              <a:xfrm>
                <a:off x="1085"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3" name="Oval 56"/>
              <p:cNvSpPr>
                <a:spLocks noChangeArrowheads="1"/>
              </p:cNvSpPr>
              <p:nvPr/>
            </p:nvSpPr>
            <p:spPr bwMode="auto">
              <a:xfrm>
                <a:off x="1757"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4" name="Oval 57"/>
              <p:cNvSpPr>
                <a:spLocks noChangeArrowheads="1"/>
              </p:cNvSpPr>
              <p:nvPr/>
            </p:nvSpPr>
            <p:spPr bwMode="auto">
              <a:xfrm>
                <a:off x="2429"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05" name="Line 58"/>
              <p:cNvSpPr>
                <a:spLocks noChangeShapeType="1"/>
              </p:cNvSpPr>
              <p:nvPr/>
            </p:nvSpPr>
            <p:spPr bwMode="auto">
              <a:xfrm flipV="1">
                <a:off x="1824" y="2366"/>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06" name="Line 59"/>
              <p:cNvSpPr>
                <a:spLocks noChangeShapeType="1"/>
              </p:cNvSpPr>
              <p:nvPr/>
            </p:nvSpPr>
            <p:spPr bwMode="auto">
              <a:xfrm>
                <a:off x="1824" y="3000"/>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07" name="Line 60"/>
              <p:cNvSpPr>
                <a:spLocks noChangeShapeType="1"/>
              </p:cNvSpPr>
              <p:nvPr/>
            </p:nvSpPr>
            <p:spPr bwMode="auto">
              <a:xfrm rot="-5400000">
                <a:off x="2160" y="266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08" name="Line 61"/>
              <p:cNvSpPr>
                <a:spLocks noChangeShapeType="1"/>
              </p:cNvSpPr>
              <p:nvPr/>
            </p:nvSpPr>
            <p:spPr bwMode="auto">
              <a:xfrm rot="5400000" flipH="1">
                <a:off x="1488" y="266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09" name="Line 62"/>
              <p:cNvSpPr>
                <a:spLocks noChangeShapeType="1"/>
              </p:cNvSpPr>
              <p:nvPr/>
            </p:nvSpPr>
            <p:spPr bwMode="auto">
              <a:xfrm flipH="1">
                <a:off x="1219" y="3000"/>
                <a:ext cx="538" cy="571"/>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10" name="Line 63"/>
              <p:cNvSpPr>
                <a:spLocks noChangeShapeType="1"/>
              </p:cNvSpPr>
              <p:nvPr/>
            </p:nvSpPr>
            <p:spPr bwMode="auto">
              <a:xfrm flipV="1">
                <a:off x="1891" y="2366"/>
                <a:ext cx="538" cy="50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11" name="Line 64"/>
              <p:cNvSpPr>
                <a:spLocks noChangeShapeType="1"/>
              </p:cNvSpPr>
              <p:nvPr/>
            </p:nvSpPr>
            <p:spPr bwMode="auto">
              <a:xfrm>
                <a:off x="1891" y="3000"/>
                <a:ext cx="538" cy="50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412" name="Line 65"/>
              <p:cNvSpPr>
                <a:spLocks noChangeShapeType="1"/>
              </p:cNvSpPr>
              <p:nvPr/>
            </p:nvSpPr>
            <p:spPr bwMode="auto">
              <a:xfrm flipH="1" flipV="1">
                <a:off x="1219" y="2302"/>
                <a:ext cx="538" cy="571"/>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56382" name="Text Box 66"/>
            <p:cNvSpPr txBox="1">
              <a:spLocks noChangeArrowheads="1"/>
            </p:cNvSpPr>
            <p:nvPr/>
          </p:nvSpPr>
          <p:spPr bwMode="auto">
            <a:xfrm>
              <a:off x="2448" y="1632"/>
              <a:ext cx="1280" cy="294"/>
            </a:xfrm>
            <a:prstGeom prst="rect">
              <a:avLst/>
            </a:prstGeom>
            <a:solidFill>
              <a:schemeClr val="bg1"/>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pitchFamily="34" charset="-122"/>
                </a:rPr>
                <a:t>第二布里渊区</a:t>
              </a:r>
            </a:p>
          </p:txBody>
        </p:sp>
        <p:sp>
          <p:nvSpPr>
            <p:cNvPr id="56383" name="Line 67"/>
            <p:cNvSpPr>
              <a:spLocks noChangeShapeType="1"/>
            </p:cNvSpPr>
            <p:nvPr/>
          </p:nvSpPr>
          <p:spPr bwMode="auto">
            <a:xfrm flipH="1">
              <a:off x="2160" y="1920"/>
              <a:ext cx="336" cy="3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1182788" name="Group 68"/>
          <p:cNvGrpSpPr/>
          <p:nvPr/>
        </p:nvGrpSpPr>
        <p:grpSpPr bwMode="auto">
          <a:xfrm>
            <a:off x="533400" y="2025651"/>
            <a:ext cx="4191000" cy="3198813"/>
            <a:chOff x="2688" y="2065"/>
            <a:chExt cx="2640" cy="2015"/>
          </a:xfrm>
        </p:grpSpPr>
        <p:sp>
          <p:nvSpPr>
            <p:cNvPr id="56349" name="Freeform 69"/>
            <p:cNvSpPr/>
            <p:nvPr/>
          </p:nvSpPr>
          <p:spPr bwMode="auto">
            <a:xfrm>
              <a:off x="3648" y="2496"/>
              <a:ext cx="1344" cy="1296"/>
            </a:xfrm>
            <a:custGeom>
              <a:avLst/>
              <a:gdLst>
                <a:gd name="T0" fmla="*/ 0 w 1344"/>
                <a:gd name="T1" fmla="*/ 624 h 1296"/>
                <a:gd name="T2" fmla="*/ 0 w 1344"/>
                <a:gd name="T3" fmla="*/ 960 h 1296"/>
                <a:gd name="T4" fmla="*/ 336 w 1344"/>
                <a:gd name="T5" fmla="*/ 960 h 1296"/>
                <a:gd name="T6" fmla="*/ 336 w 1344"/>
                <a:gd name="T7" fmla="*/ 1296 h 1296"/>
                <a:gd name="T8" fmla="*/ 1008 w 1344"/>
                <a:gd name="T9" fmla="*/ 1296 h 1296"/>
                <a:gd name="T10" fmla="*/ 1008 w 1344"/>
                <a:gd name="T11" fmla="*/ 960 h 1296"/>
                <a:gd name="T12" fmla="*/ 1344 w 1344"/>
                <a:gd name="T13" fmla="*/ 960 h 1296"/>
                <a:gd name="T14" fmla="*/ 1344 w 1344"/>
                <a:gd name="T15" fmla="*/ 288 h 1296"/>
                <a:gd name="T16" fmla="*/ 1008 w 1344"/>
                <a:gd name="T17" fmla="*/ 288 h 1296"/>
                <a:gd name="T18" fmla="*/ 1008 w 1344"/>
                <a:gd name="T19" fmla="*/ 0 h 1296"/>
                <a:gd name="T20" fmla="*/ 336 w 1344"/>
                <a:gd name="T21" fmla="*/ 0 h 1296"/>
                <a:gd name="T22" fmla="*/ 336 w 1344"/>
                <a:gd name="T23" fmla="*/ 288 h 1296"/>
                <a:gd name="T24" fmla="*/ 0 w 1344"/>
                <a:gd name="T25" fmla="*/ 288 h 1296"/>
                <a:gd name="T26" fmla="*/ 0 w 1344"/>
                <a:gd name="T27" fmla="*/ 672 h 1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4" h="1296">
                  <a:moveTo>
                    <a:pt x="0" y="624"/>
                  </a:moveTo>
                  <a:lnTo>
                    <a:pt x="0" y="960"/>
                  </a:lnTo>
                  <a:lnTo>
                    <a:pt x="336" y="960"/>
                  </a:lnTo>
                  <a:lnTo>
                    <a:pt x="336" y="1296"/>
                  </a:lnTo>
                  <a:lnTo>
                    <a:pt x="1008" y="1296"/>
                  </a:lnTo>
                  <a:lnTo>
                    <a:pt x="1008" y="960"/>
                  </a:lnTo>
                  <a:lnTo>
                    <a:pt x="1344" y="960"/>
                  </a:lnTo>
                  <a:lnTo>
                    <a:pt x="1344" y="288"/>
                  </a:lnTo>
                  <a:lnTo>
                    <a:pt x="1008" y="288"/>
                  </a:lnTo>
                  <a:lnTo>
                    <a:pt x="1008" y="0"/>
                  </a:lnTo>
                  <a:lnTo>
                    <a:pt x="336" y="0"/>
                  </a:lnTo>
                  <a:lnTo>
                    <a:pt x="336" y="288"/>
                  </a:lnTo>
                  <a:lnTo>
                    <a:pt x="0" y="288"/>
                  </a:lnTo>
                  <a:lnTo>
                    <a:pt x="0" y="672"/>
                  </a:lnTo>
                </a:path>
              </a:pathLst>
            </a:custGeom>
            <a:solidFill>
              <a:srgbClr val="66FFCC"/>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0" name="Freeform 70"/>
            <p:cNvSpPr/>
            <p:nvPr/>
          </p:nvSpPr>
          <p:spPr bwMode="auto">
            <a:xfrm>
              <a:off x="3648" y="2494"/>
              <a:ext cx="1344" cy="1269"/>
            </a:xfrm>
            <a:custGeom>
              <a:avLst/>
              <a:gdLst>
                <a:gd name="T0" fmla="*/ 0 w 960"/>
                <a:gd name="T1" fmla="*/ 1938 h 960"/>
                <a:gd name="T2" fmla="*/ 2582 w 960"/>
                <a:gd name="T3" fmla="*/ 0 h 960"/>
                <a:gd name="T4" fmla="*/ 5165 w 960"/>
                <a:gd name="T5" fmla="*/ 1938 h 960"/>
                <a:gd name="T6" fmla="*/ 2582 w 960"/>
                <a:gd name="T7" fmla="*/ 3874 h 960"/>
                <a:gd name="T8" fmla="*/ 0 w 960"/>
                <a:gd name="T9" fmla="*/ 1938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960">
                  <a:moveTo>
                    <a:pt x="0" y="480"/>
                  </a:moveTo>
                  <a:lnTo>
                    <a:pt x="480" y="0"/>
                  </a:lnTo>
                  <a:lnTo>
                    <a:pt x="960" y="480"/>
                  </a:lnTo>
                  <a:lnTo>
                    <a:pt x="480" y="960"/>
                  </a:lnTo>
                  <a:lnTo>
                    <a:pt x="0" y="480"/>
                  </a:lnTo>
                  <a:close/>
                </a:path>
              </a:pathLst>
            </a:custGeom>
            <a:solidFill>
              <a:srgbClr val="CCFF99">
                <a:alpha val="50195"/>
              </a:srgbClr>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1" name="Rectangle 71"/>
            <p:cNvSpPr>
              <a:spLocks noChangeArrowheads="1"/>
            </p:cNvSpPr>
            <p:nvPr/>
          </p:nvSpPr>
          <p:spPr bwMode="auto">
            <a:xfrm>
              <a:off x="3984" y="2784"/>
              <a:ext cx="672" cy="672"/>
            </a:xfrm>
            <a:prstGeom prst="rect">
              <a:avLst/>
            </a:prstGeom>
            <a:solidFill>
              <a:srgbClr val="FFCC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2" name="Line 72"/>
            <p:cNvSpPr>
              <a:spLocks noChangeShapeType="1"/>
            </p:cNvSpPr>
            <p:nvPr/>
          </p:nvSpPr>
          <p:spPr bwMode="auto">
            <a:xfrm>
              <a:off x="3312" y="249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3" name="Line 73"/>
            <p:cNvSpPr>
              <a:spLocks noChangeShapeType="1"/>
            </p:cNvSpPr>
            <p:nvPr/>
          </p:nvSpPr>
          <p:spPr bwMode="auto">
            <a:xfrm>
              <a:off x="3312" y="278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4" name="Line 74"/>
            <p:cNvSpPr>
              <a:spLocks noChangeShapeType="1"/>
            </p:cNvSpPr>
            <p:nvPr/>
          </p:nvSpPr>
          <p:spPr bwMode="auto">
            <a:xfrm>
              <a:off x="3312" y="3129"/>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5" name="Line 75"/>
            <p:cNvSpPr>
              <a:spLocks noChangeShapeType="1"/>
            </p:cNvSpPr>
            <p:nvPr/>
          </p:nvSpPr>
          <p:spPr bwMode="auto">
            <a:xfrm>
              <a:off x="3312" y="3456"/>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6" name="Line 76"/>
            <p:cNvSpPr>
              <a:spLocks noChangeShapeType="1"/>
            </p:cNvSpPr>
            <p:nvPr/>
          </p:nvSpPr>
          <p:spPr bwMode="auto">
            <a:xfrm>
              <a:off x="3312" y="379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7" name="Line 77"/>
            <p:cNvSpPr>
              <a:spLocks noChangeShapeType="1"/>
            </p:cNvSpPr>
            <p:nvPr/>
          </p:nvSpPr>
          <p:spPr bwMode="auto">
            <a:xfrm>
              <a:off x="3648"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8" name="Line 78"/>
            <p:cNvSpPr>
              <a:spLocks noChangeShapeType="1"/>
            </p:cNvSpPr>
            <p:nvPr/>
          </p:nvSpPr>
          <p:spPr bwMode="auto">
            <a:xfrm>
              <a:off x="3984"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59" name="Line 79"/>
            <p:cNvSpPr>
              <a:spLocks noChangeShapeType="1"/>
            </p:cNvSpPr>
            <p:nvPr/>
          </p:nvSpPr>
          <p:spPr bwMode="auto">
            <a:xfrm>
              <a:off x="4320"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60" name="Line 80"/>
            <p:cNvSpPr>
              <a:spLocks noChangeShapeType="1"/>
            </p:cNvSpPr>
            <p:nvPr/>
          </p:nvSpPr>
          <p:spPr bwMode="auto">
            <a:xfrm>
              <a:off x="4656"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61" name="Line 81"/>
            <p:cNvSpPr>
              <a:spLocks noChangeShapeType="1"/>
            </p:cNvSpPr>
            <p:nvPr/>
          </p:nvSpPr>
          <p:spPr bwMode="auto">
            <a:xfrm>
              <a:off x="4992"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62" name="Oval 82"/>
            <p:cNvSpPr>
              <a:spLocks noChangeArrowheads="1"/>
            </p:cNvSpPr>
            <p:nvPr/>
          </p:nvSpPr>
          <p:spPr bwMode="auto">
            <a:xfrm>
              <a:off x="4253"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3" name="Oval 83"/>
            <p:cNvSpPr>
              <a:spLocks noChangeArrowheads="1"/>
            </p:cNvSpPr>
            <p:nvPr/>
          </p:nvSpPr>
          <p:spPr bwMode="auto">
            <a:xfrm>
              <a:off x="3581"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4" name="Oval 84"/>
            <p:cNvSpPr>
              <a:spLocks noChangeArrowheads="1"/>
            </p:cNvSpPr>
            <p:nvPr/>
          </p:nvSpPr>
          <p:spPr bwMode="auto">
            <a:xfrm>
              <a:off x="3581"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5" name="Oval 85"/>
            <p:cNvSpPr>
              <a:spLocks noChangeArrowheads="1"/>
            </p:cNvSpPr>
            <p:nvPr/>
          </p:nvSpPr>
          <p:spPr bwMode="auto">
            <a:xfrm>
              <a:off x="4253"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6" name="Oval 86"/>
            <p:cNvSpPr>
              <a:spLocks noChangeArrowheads="1"/>
            </p:cNvSpPr>
            <p:nvPr/>
          </p:nvSpPr>
          <p:spPr bwMode="auto">
            <a:xfrm>
              <a:off x="4925"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7" name="Oval 87"/>
            <p:cNvSpPr>
              <a:spLocks noChangeArrowheads="1"/>
            </p:cNvSpPr>
            <p:nvPr/>
          </p:nvSpPr>
          <p:spPr bwMode="auto">
            <a:xfrm>
              <a:off x="4925"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8" name="Oval 88"/>
            <p:cNvSpPr>
              <a:spLocks noChangeArrowheads="1"/>
            </p:cNvSpPr>
            <p:nvPr/>
          </p:nvSpPr>
          <p:spPr bwMode="auto">
            <a:xfrm>
              <a:off x="3581"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9" name="Oval 89"/>
            <p:cNvSpPr>
              <a:spLocks noChangeArrowheads="1"/>
            </p:cNvSpPr>
            <p:nvPr/>
          </p:nvSpPr>
          <p:spPr bwMode="auto">
            <a:xfrm>
              <a:off x="4253"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0" name="Oval 90"/>
            <p:cNvSpPr>
              <a:spLocks noChangeArrowheads="1"/>
            </p:cNvSpPr>
            <p:nvPr/>
          </p:nvSpPr>
          <p:spPr bwMode="auto">
            <a:xfrm>
              <a:off x="4925"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1" name="Line 91"/>
            <p:cNvSpPr>
              <a:spLocks noChangeShapeType="1"/>
            </p:cNvSpPr>
            <p:nvPr/>
          </p:nvSpPr>
          <p:spPr bwMode="auto">
            <a:xfrm flipV="1">
              <a:off x="4320" y="2558"/>
              <a:ext cx="0" cy="507"/>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2" name="Line 92"/>
            <p:cNvSpPr>
              <a:spLocks noChangeShapeType="1"/>
            </p:cNvSpPr>
            <p:nvPr/>
          </p:nvSpPr>
          <p:spPr bwMode="auto">
            <a:xfrm>
              <a:off x="4320" y="3192"/>
              <a:ext cx="0" cy="507"/>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3" name="Line 93"/>
            <p:cNvSpPr>
              <a:spLocks noChangeShapeType="1"/>
            </p:cNvSpPr>
            <p:nvPr/>
          </p:nvSpPr>
          <p:spPr bwMode="auto">
            <a:xfrm rot="-5400000">
              <a:off x="4656" y="2860"/>
              <a:ext cx="0" cy="538"/>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4" name="Line 94"/>
            <p:cNvSpPr>
              <a:spLocks noChangeShapeType="1"/>
            </p:cNvSpPr>
            <p:nvPr/>
          </p:nvSpPr>
          <p:spPr bwMode="auto">
            <a:xfrm rot="5400000" flipH="1">
              <a:off x="3984" y="2860"/>
              <a:ext cx="0" cy="538"/>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5" name="Line 95"/>
            <p:cNvSpPr>
              <a:spLocks noChangeShapeType="1"/>
            </p:cNvSpPr>
            <p:nvPr/>
          </p:nvSpPr>
          <p:spPr bwMode="auto">
            <a:xfrm flipH="1">
              <a:off x="3715" y="3192"/>
              <a:ext cx="538" cy="57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6" name="Line 96"/>
            <p:cNvSpPr>
              <a:spLocks noChangeShapeType="1"/>
            </p:cNvSpPr>
            <p:nvPr/>
          </p:nvSpPr>
          <p:spPr bwMode="auto">
            <a:xfrm flipV="1">
              <a:off x="4387" y="2558"/>
              <a:ext cx="538" cy="50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7" name="Line 97"/>
            <p:cNvSpPr>
              <a:spLocks noChangeShapeType="1"/>
            </p:cNvSpPr>
            <p:nvPr/>
          </p:nvSpPr>
          <p:spPr bwMode="auto">
            <a:xfrm>
              <a:off x="4387" y="3192"/>
              <a:ext cx="538" cy="50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8" name="Line 98"/>
            <p:cNvSpPr>
              <a:spLocks noChangeShapeType="1"/>
            </p:cNvSpPr>
            <p:nvPr/>
          </p:nvSpPr>
          <p:spPr bwMode="auto">
            <a:xfrm flipH="1" flipV="1">
              <a:off x="3715" y="2494"/>
              <a:ext cx="538" cy="57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79" name="Text Box 99"/>
            <p:cNvSpPr txBox="1">
              <a:spLocks noChangeArrowheads="1"/>
            </p:cNvSpPr>
            <p:nvPr/>
          </p:nvSpPr>
          <p:spPr bwMode="auto">
            <a:xfrm>
              <a:off x="2688" y="2065"/>
              <a:ext cx="1280" cy="294"/>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rPr>
                <a:t>第三布里渊区</a:t>
              </a:r>
            </a:p>
          </p:txBody>
        </p:sp>
        <p:sp>
          <p:nvSpPr>
            <p:cNvPr id="56380" name="Line 100"/>
            <p:cNvSpPr>
              <a:spLocks noChangeShapeType="1"/>
            </p:cNvSpPr>
            <p:nvPr/>
          </p:nvSpPr>
          <p:spPr bwMode="auto">
            <a:xfrm>
              <a:off x="3389" y="2363"/>
              <a:ext cx="323" cy="557"/>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1182821" name="Group 101"/>
          <p:cNvGrpSpPr/>
          <p:nvPr/>
        </p:nvGrpSpPr>
        <p:grpSpPr bwMode="auto">
          <a:xfrm>
            <a:off x="1524000" y="2405063"/>
            <a:ext cx="3200400" cy="2819400"/>
            <a:chOff x="816" y="2112"/>
            <a:chExt cx="2016" cy="1776"/>
          </a:xfrm>
        </p:grpSpPr>
        <p:sp>
          <p:nvSpPr>
            <p:cNvPr id="56330" name="Line 102"/>
            <p:cNvSpPr>
              <a:spLocks noChangeShapeType="1"/>
            </p:cNvSpPr>
            <p:nvPr/>
          </p:nvSpPr>
          <p:spPr bwMode="auto">
            <a:xfrm>
              <a:off x="816" y="230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1" name="Line 103"/>
            <p:cNvSpPr>
              <a:spLocks noChangeShapeType="1"/>
            </p:cNvSpPr>
            <p:nvPr/>
          </p:nvSpPr>
          <p:spPr bwMode="auto">
            <a:xfrm>
              <a:off x="816" y="259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2" name="Line 104"/>
            <p:cNvSpPr>
              <a:spLocks noChangeShapeType="1"/>
            </p:cNvSpPr>
            <p:nvPr/>
          </p:nvSpPr>
          <p:spPr bwMode="auto">
            <a:xfrm>
              <a:off x="816" y="2937"/>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3" name="Line 105"/>
            <p:cNvSpPr>
              <a:spLocks noChangeShapeType="1"/>
            </p:cNvSpPr>
            <p:nvPr/>
          </p:nvSpPr>
          <p:spPr bwMode="auto">
            <a:xfrm>
              <a:off x="816" y="326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4" name="Line 106"/>
            <p:cNvSpPr>
              <a:spLocks noChangeShapeType="1"/>
            </p:cNvSpPr>
            <p:nvPr/>
          </p:nvSpPr>
          <p:spPr bwMode="auto">
            <a:xfrm>
              <a:off x="816" y="3600"/>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5" name="Line 107"/>
            <p:cNvSpPr>
              <a:spLocks noChangeShapeType="1"/>
            </p:cNvSpPr>
            <p:nvPr/>
          </p:nvSpPr>
          <p:spPr bwMode="auto">
            <a:xfrm>
              <a:off x="1152"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6" name="Line 108"/>
            <p:cNvSpPr>
              <a:spLocks noChangeShapeType="1"/>
            </p:cNvSpPr>
            <p:nvPr/>
          </p:nvSpPr>
          <p:spPr bwMode="auto">
            <a:xfrm>
              <a:off x="1488"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7" name="Line 109"/>
            <p:cNvSpPr>
              <a:spLocks noChangeShapeType="1"/>
            </p:cNvSpPr>
            <p:nvPr/>
          </p:nvSpPr>
          <p:spPr bwMode="auto">
            <a:xfrm>
              <a:off x="1824"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8" name="Line 110"/>
            <p:cNvSpPr>
              <a:spLocks noChangeShapeType="1"/>
            </p:cNvSpPr>
            <p:nvPr/>
          </p:nvSpPr>
          <p:spPr bwMode="auto">
            <a:xfrm>
              <a:off x="2160"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39" name="Line 111"/>
            <p:cNvSpPr>
              <a:spLocks noChangeShapeType="1"/>
            </p:cNvSpPr>
            <p:nvPr/>
          </p:nvSpPr>
          <p:spPr bwMode="auto">
            <a:xfrm>
              <a:off x="2496"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6340" name="Oval 112"/>
            <p:cNvSpPr>
              <a:spLocks noChangeArrowheads="1"/>
            </p:cNvSpPr>
            <p:nvPr/>
          </p:nvSpPr>
          <p:spPr bwMode="auto">
            <a:xfrm>
              <a:off x="1757"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1" name="Oval 113"/>
            <p:cNvSpPr>
              <a:spLocks noChangeArrowheads="1"/>
            </p:cNvSpPr>
            <p:nvPr/>
          </p:nvSpPr>
          <p:spPr bwMode="auto">
            <a:xfrm>
              <a:off x="1085"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2" name="Oval 114"/>
            <p:cNvSpPr>
              <a:spLocks noChangeArrowheads="1"/>
            </p:cNvSpPr>
            <p:nvPr/>
          </p:nvSpPr>
          <p:spPr bwMode="auto">
            <a:xfrm>
              <a:off x="1085"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3" name="Oval 115"/>
            <p:cNvSpPr>
              <a:spLocks noChangeArrowheads="1"/>
            </p:cNvSpPr>
            <p:nvPr/>
          </p:nvSpPr>
          <p:spPr bwMode="auto">
            <a:xfrm>
              <a:off x="1757"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4" name="Oval 116"/>
            <p:cNvSpPr>
              <a:spLocks noChangeArrowheads="1"/>
            </p:cNvSpPr>
            <p:nvPr/>
          </p:nvSpPr>
          <p:spPr bwMode="auto">
            <a:xfrm>
              <a:off x="2429"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5" name="Oval 117"/>
            <p:cNvSpPr>
              <a:spLocks noChangeArrowheads="1"/>
            </p:cNvSpPr>
            <p:nvPr/>
          </p:nvSpPr>
          <p:spPr bwMode="auto">
            <a:xfrm>
              <a:off x="2429"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6" name="Oval 118"/>
            <p:cNvSpPr>
              <a:spLocks noChangeArrowheads="1"/>
            </p:cNvSpPr>
            <p:nvPr/>
          </p:nvSpPr>
          <p:spPr bwMode="auto">
            <a:xfrm>
              <a:off x="1085"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7" name="Oval 119"/>
            <p:cNvSpPr>
              <a:spLocks noChangeArrowheads="1"/>
            </p:cNvSpPr>
            <p:nvPr/>
          </p:nvSpPr>
          <p:spPr bwMode="auto">
            <a:xfrm>
              <a:off x="1757"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48" name="Oval 120"/>
            <p:cNvSpPr>
              <a:spLocks noChangeArrowheads="1"/>
            </p:cNvSpPr>
            <p:nvPr/>
          </p:nvSpPr>
          <p:spPr bwMode="auto">
            <a:xfrm>
              <a:off x="2429"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6329" name="Rectangle 121"/>
          <p:cNvSpPr>
            <a:spLocks noChangeArrowheads="1"/>
          </p:cNvSpPr>
          <p:nvPr/>
        </p:nvSpPr>
        <p:spPr bwMode="auto">
          <a:xfrm>
            <a:off x="3222942" y="325173"/>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里 渊 区</a:t>
            </a:r>
          </a:p>
        </p:txBody>
      </p: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23"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24" name="页脚占位符 1">
            <a:extLst>
              <a:ext uri="{FF2B5EF4-FFF2-40B4-BE49-F238E27FC236}">
                <a16:creationId xmlns:a16="http://schemas.microsoft.com/office/drawing/2014/main" id="{616A8B7B-EED0-4BBC-B2B4-13F8662A7955}"/>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25" name="灯片编号占位符 2">
            <a:extLst>
              <a:ext uri="{FF2B5EF4-FFF2-40B4-BE49-F238E27FC236}">
                <a16:creationId xmlns:a16="http://schemas.microsoft.com/office/drawing/2014/main" id="{11C3290A-616F-480F-AE34-4EBB707FC0F8}"/>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11911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2821"/>
                                        </p:tgtEl>
                                        <p:attrNameLst>
                                          <p:attrName>style.visibility</p:attrName>
                                        </p:attrNameLst>
                                      </p:cBhvr>
                                      <p:to>
                                        <p:strVal val="visible"/>
                                      </p:to>
                                    </p:set>
                                    <p:anim calcmode="lin" valueType="num">
                                      <p:cBhvr additive="base">
                                        <p:cTn id="7" dur="500" fill="hold"/>
                                        <p:tgtEl>
                                          <p:spTgt spid="1182821"/>
                                        </p:tgtEl>
                                        <p:attrNameLst>
                                          <p:attrName>ppt_x</p:attrName>
                                        </p:attrNameLst>
                                      </p:cBhvr>
                                      <p:tavLst>
                                        <p:tav tm="0">
                                          <p:val>
                                            <p:strVal val="#ppt_x"/>
                                          </p:val>
                                        </p:tav>
                                        <p:tav tm="100000">
                                          <p:val>
                                            <p:strVal val="#ppt_x"/>
                                          </p:val>
                                        </p:tav>
                                      </p:tavLst>
                                    </p:anim>
                                    <p:anim calcmode="lin" valueType="num">
                                      <p:cBhvr additive="base">
                                        <p:cTn id="8" dur="500" fill="hold"/>
                                        <p:tgtEl>
                                          <p:spTgt spid="11828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182727"/>
                                        </p:tgtEl>
                                        <p:attrNameLst>
                                          <p:attrName>style.visibility</p:attrName>
                                        </p:attrNameLst>
                                      </p:cBhvr>
                                      <p:to>
                                        <p:strVal val="visible"/>
                                      </p:to>
                                    </p:set>
                                    <p:animEffect transition="in" filter="dissolve">
                                      <p:cBhvr>
                                        <p:cTn id="13" dur="500"/>
                                        <p:tgtEl>
                                          <p:spTgt spid="11827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82755"/>
                                        </p:tgtEl>
                                        <p:attrNameLst>
                                          <p:attrName>style.visibility</p:attrName>
                                        </p:attrNameLst>
                                      </p:cBhvr>
                                      <p:to>
                                        <p:strVal val="visible"/>
                                      </p:to>
                                    </p:set>
                                    <p:animEffect transition="in" filter="dissolve">
                                      <p:cBhvr>
                                        <p:cTn id="18" dur="500"/>
                                        <p:tgtEl>
                                          <p:spTgt spid="118275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82788"/>
                                        </p:tgtEl>
                                        <p:attrNameLst>
                                          <p:attrName>style.visibility</p:attrName>
                                        </p:attrNameLst>
                                      </p:cBhvr>
                                      <p:to>
                                        <p:strVal val="visible"/>
                                      </p:to>
                                    </p:set>
                                    <p:animEffect transition="in" filter="dissolve">
                                      <p:cBhvr>
                                        <p:cTn id="23" dur="500"/>
                                        <p:tgtEl>
                                          <p:spTgt spid="118278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82724"/>
                                        </p:tgtEl>
                                        <p:attrNameLst>
                                          <p:attrName>style.visibility</p:attrName>
                                        </p:attrNameLst>
                                      </p:cBhvr>
                                      <p:to>
                                        <p:strVal val="visible"/>
                                      </p:to>
                                    </p:set>
                                    <p:anim calcmode="lin" valueType="num">
                                      <p:cBhvr additive="base">
                                        <p:cTn id="28" dur="500" fill="hold"/>
                                        <p:tgtEl>
                                          <p:spTgt spid="1182724"/>
                                        </p:tgtEl>
                                        <p:attrNameLst>
                                          <p:attrName>ppt_x</p:attrName>
                                        </p:attrNameLst>
                                      </p:cBhvr>
                                      <p:tavLst>
                                        <p:tav tm="0">
                                          <p:val>
                                            <p:strVal val="#ppt_x"/>
                                          </p:val>
                                        </p:tav>
                                        <p:tav tm="100000">
                                          <p:val>
                                            <p:strVal val="#ppt_x"/>
                                          </p:val>
                                        </p:tav>
                                      </p:tavLst>
                                    </p:anim>
                                    <p:anim calcmode="lin" valueType="num">
                                      <p:cBhvr additive="base">
                                        <p:cTn id="29" dur="500" fill="hold"/>
                                        <p:tgtEl>
                                          <p:spTgt spid="1182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2117725" y="98425"/>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82724" name="Group 4"/>
          <p:cNvGrpSpPr/>
          <p:nvPr/>
        </p:nvGrpSpPr>
        <p:grpSpPr bwMode="auto">
          <a:xfrm>
            <a:off x="4697413" y="2557463"/>
            <a:ext cx="4243388" cy="3195637"/>
            <a:chOff x="2959" y="1968"/>
            <a:chExt cx="2673" cy="2013"/>
          </a:xfrm>
        </p:grpSpPr>
        <p:graphicFrame>
          <p:nvGraphicFramePr>
            <p:cNvPr id="57468" name="Object 5"/>
            <p:cNvGraphicFramePr>
              <a:graphicFrameLocks noChangeAspect="1"/>
            </p:cNvGraphicFramePr>
            <p:nvPr/>
          </p:nvGraphicFramePr>
          <p:xfrm>
            <a:off x="3360" y="1968"/>
            <a:ext cx="1872" cy="1758"/>
          </p:xfrm>
          <a:graphic>
            <a:graphicData uri="http://schemas.openxmlformats.org/presentationml/2006/ole">
              <mc:AlternateContent xmlns:mc="http://schemas.openxmlformats.org/markup-compatibility/2006">
                <mc:Choice xmlns:v="urn:schemas-microsoft-com:vml" Requires="v">
                  <p:oleObj spid="_x0000_s165414" name="Photo Editor Photo" r:id="rId4" imgW="4067175" imgH="3819525" progId="MSPhotoEd.3">
                    <p:embed/>
                  </p:oleObj>
                </mc:Choice>
                <mc:Fallback>
                  <p:oleObj name="Photo Editor Photo" r:id="rId4" imgW="4067175" imgH="3819525" progId="MSPhotoEd.3">
                    <p:embed/>
                    <p:pic>
                      <p:nvPicPr>
                        <p:cNvPr id="5746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968"/>
                          <a:ext cx="1872" cy="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469" name="Text Box 6"/>
            <p:cNvSpPr txBox="1">
              <a:spLocks noChangeArrowheads="1"/>
            </p:cNvSpPr>
            <p:nvPr/>
          </p:nvSpPr>
          <p:spPr bwMode="auto">
            <a:xfrm>
              <a:off x="2959" y="3693"/>
              <a:ext cx="26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面心立方格子的第一布里渊区 </a:t>
              </a:r>
            </a:p>
          </p:txBody>
        </p:sp>
      </p:grpSp>
      <p:grpSp>
        <p:nvGrpSpPr>
          <p:cNvPr id="1182727" name="Group 7"/>
          <p:cNvGrpSpPr/>
          <p:nvPr/>
        </p:nvGrpSpPr>
        <p:grpSpPr bwMode="auto">
          <a:xfrm>
            <a:off x="1524001" y="2405063"/>
            <a:ext cx="3200401" cy="3354387"/>
            <a:chOff x="960" y="1872"/>
            <a:chExt cx="2016" cy="2113"/>
          </a:xfrm>
        </p:grpSpPr>
        <p:grpSp>
          <p:nvGrpSpPr>
            <p:cNvPr id="57443" name="Group 10"/>
            <p:cNvGrpSpPr/>
            <p:nvPr/>
          </p:nvGrpSpPr>
          <p:grpSpPr bwMode="auto">
            <a:xfrm>
              <a:off x="960" y="1872"/>
              <a:ext cx="2016" cy="1776"/>
              <a:chOff x="3072" y="432"/>
              <a:chExt cx="2016" cy="1776"/>
            </a:xfrm>
          </p:grpSpPr>
          <p:sp>
            <p:nvSpPr>
              <p:cNvPr id="57444" name="Rectangle 11"/>
              <p:cNvSpPr>
                <a:spLocks noChangeArrowheads="1"/>
              </p:cNvSpPr>
              <p:nvPr/>
            </p:nvSpPr>
            <p:spPr bwMode="auto">
              <a:xfrm>
                <a:off x="3744" y="912"/>
                <a:ext cx="672" cy="672"/>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45" name="Line 12"/>
              <p:cNvSpPr>
                <a:spLocks noChangeShapeType="1"/>
              </p:cNvSpPr>
              <p:nvPr/>
            </p:nvSpPr>
            <p:spPr bwMode="auto">
              <a:xfrm>
                <a:off x="3072" y="62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46" name="Line 13"/>
              <p:cNvSpPr>
                <a:spLocks noChangeShapeType="1"/>
              </p:cNvSpPr>
              <p:nvPr/>
            </p:nvSpPr>
            <p:spPr bwMode="auto">
              <a:xfrm>
                <a:off x="3072" y="91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47" name="Line 14"/>
              <p:cNvSpPr>
                <a:spLocks noChangeShapeType="1"/>
              </p:cNvSpPr>
              <p:nvPr/>
            </p:nvSpPr>
            <p:spPr bwMode="auto">
              <a:xfrm>
                <a:off x="3072" y="1257"/>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48" name="Line 15"/>
              <p:cNvSpPr>
                <a:spLocks noChangeShapeType="1"/>
              </p:cNvSpPr>
              <p:nvPr/>
            </p:nvSpPr>
            <p:spPr bwMode="auto">
              <a:xfrm>
                <a:off x="3072" y="1584"/>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49" name="Line 16"/>
              <p:cNvSpPr>
                <a:spLocks noChangeShapeType="1"/>
              </p:cNvSpPr>
              <p:nvPr/>
            </p:nvSpPr>
            <p:spPr bwMode="auto">
              <a:xfrm>
                <a:off x="3072" y="1920"/>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0" name="Line 17"/>
              <p:cNvSpPr>
                <a:spLocks noChangeShapeType="1"/>
              </p:cNvSpPr>
              <p:nvPr/>
            </p:nvSpPr>
            <p:spPr bwMode="auto">
              <a:xfrm>
                <a:off x="3408"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1" name="Line 18"/>
              <p:cNvSpPr>
                <a:spLocks noChangeShapeType="1"/>
              </p:cNvSpPr>
              <p:nvPr/>
            </p:nvSpPr>
            <p:spPr bwMode="auto">
              <a:xfrm>
                <a:off x="3744"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2" name="Line 19"/>
              <p:cNvSpPr>
                <a:spLocks noChangeShapeType="1"/>
              </p:cNvSpPr>
              <p:nvPr/>
            </p:nvSpPr>
            <p:spPr bwMode="auto">
              <a:xfrm>
                <a:off x="4080"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3" name="Line 20"/>
              <p:cNvSpPr>
                <a:spLocks noChangeShapeType="1"/>
              </p:cNvSpPr>
              <p:nvPr/>
            </p:nvSpPr>
            <p:spPr bwMode="auto">
              <a:xfrm>
                <a:off x="4416"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4" name="Line 21"/>
              <p:cNvSpPr>
                <a:spLocks noChangeShapeType="1"/>
              </p:cNvSpPr>
              <p:nvPr/>
            </p:nvSpPr>
            <p:spPr bwMode="auto">
              <a:xfrm>
                <a:off x="4752" y="43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55" name="Oval 22"/>
              <p:cNvSpPr>
                <a:spLocks noChangeArrowheads="1"/>
              </p:cNvSpPr>
              <p:nvPr/>
            </p:nvSpPr>
            <p:spPr bwMode="auto">
              <a:xfrm>
                <a:off x="4013"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56" name="Oval 23"/>
              <p:cNvSpPr>
                <a:spLocks noChangeArrowheads="1"/>
              </p:cNvSpPr>
              <p:nvPr/>
            </p:nvSpPr>
            <p:spPr bwMode="auto">
              <a:xfrm>
                <a:off x="3341"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57" name="Oval 24"/>
              <p:cNvSpPr>
                <a:spLocks noChangeArrowheads="1"/>
              </p:cNvSpPr>
              <p:nvPr/>
            </p:nvSpPr>
            <p:spPr bwMode="auto">
              <a:xfrm>
                <a:off x="3341"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58" name="Oval 25"/>
              <p:cNvSpPr>
                <a:spLocks noChangeArrowheads="1"/>
              </p:cNvSpPr>
              <p:nvPr/>
            </p:nvSpPr>
            <p:spPr bwMode="auto">
              <a:xfrm>
                <a:off x="4013"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59" name="Oval 26"/>
              <p:cNvSpPr>
                <a:spLocks noChangeArrowheads="1"/>
              </p:cNvSpPr>
              <p:nvPr/>
            </p:nvSpPr>
            <p:spPr bwMode="auto">
              <a:xfrm>
                <a:off x="4685" y="119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60" name="Oval 27"/>
              <p:cNvSpPr>
                <a:spLocks noChangeArrowheads="1"/>
              </p:cNvSpPr>
              <p:nvPr/>
            </p:nvSpPr>
            <p:spPr bwMode="auto">
              <a:xfrm>
                <a:off x="4685" y="55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61" name="Oval 28"/>
              <p:cNvSpPr>
                <a:spLocks noChangeArrowheads="1"/>
              </p:cNvSpPr>
              <p:nvPr/>
            </p:nvSpPr>
            <p:spPr bwMode="auto">
              <a:xfrm>
                <a:off x="3341"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62" name="Oval 29"/>
              <p:cNvSpPr>
                <a:spLocks noChangeArrowheads="1"/>
              </p:cNvSpPr>
              <p:nvPr/>
            </p:nvSpPr>
            <p:spPr bwMode="auto">
              <a:xfrm>
                <a:off x="4013"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63" name="Oval 30"/>
              <p:cNvSpPr>
                <a:spLocks noChangeArrowheads="1"/>
              </p:cNvSpPr>
              <p:nvPr/>
            </p:nvSpPr>
            <p:spPr bwMode="auto">
              <a:xfrm>
                <a:off x="4685" y="182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64" name="Line 31"/>
              <p:cNvSpPr>
                <a:spLocks noChangeShapeType="1"/>
              </p:cNvSpPr>
              <p:nvPr/>
            </p:nvSpPr>
            <p:spPr bwMode="auto">
              <a:xfrm flipV="1">
                <a:off x="4080" y="686"/>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65" name="Line 32"/>
              <p:cNvSpPr>
                <a:spLocks noChangeShapeType="1"/>
              </p:cNvSpPr>
              <p:nvPr/>
            </p:nvSpPr>
            <p:spPr bwMode="auto">
              <a:xfrm>
                <a:off x="4080" y="1320"/>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66" name="Line 33"/>
              <p:cNvSpPr>
                <a:spLocks noChangeShapeType="1"/>
              </p:cNvSpPr>
              <p:nvPr/>
            </p:nvSpPr>
            <p:spPr bwMode="auto">
              <a:xfrm rot="-5400000">
                <a:off x="4416" y="98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67" name="Line 34"/>
              <p:cNvSpPr>
                <a:spLocks noChangeShapeType="1"/>
              </p:cNvSpPr>
              <p:nvPr/>
            </p:nvSpPr>
            <p:spPr bwMode="auto">
              <a:xfrm rot="5400000" flipH="1">
                <a:off x="3744" y="98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57441" name="Text Box 8"/>
            <p:cNvSpPr txBox="1">
              <a:spLocks noChangeArrowheads="1"/>
            </p:cNvSpPr>
            <p:nvPr/>
          </p:nvSpPr>
          <p:spPr bwMode="auto">
            <a:xfrm>
              <a:off x="1076" y="3691"/>
              <a:ext cx="1376" cy="294"/>
            </a:xfrm>
            <a:prstGeom prst="rect">
              <a:avLst/>
            </a:prstGeom>
            <a:solidFill>
              <a:schemeClr val="bg1"/>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  </a:t>
              </a:r>
            </a:p>
          </p:txBody>
        </p:sp>
      </p:grpSp>
      <p:grpSp>
        <p:nvGrpSpPr>
          <p:cNvPr id="1182755" name="Group 35"/>
          <p:cNvGrpSpPr/>
          <p:nvPr/>
        </p:nvGrpSpPr>
        <p:grpSpPr bwMode="auto">
          <a:xfrm>
            <a:off x="1524000" y="2024063"/>
            <a:ext cx="4394200" cy="3200400"/>
            <a:chOff x="960" y="1632"/>
            <a:chExt cx="2768" cy="2016"/>
          </a:xfrm>
        </p:grpSpPr>
        <p:grpSp>
          <p:nvGrpSpPr>
            <p:cNvPr id="57409" name="Group 36"/>
            <p:cNvGrpSpPr/>
            <p:nvPr/>
          </p:nvGrpSpPr>
          <p:grpSpPr bwMode="auto">
            <a:xfrm>
              <a:off x="960" y="1872"/>
              <a:ext cx="2016" cy="1776"/>
              <a:chOff x="816" y="2112"/>
              <a:chExt cx="2016" cy="1776"/>
            </a:xfrm>
          </p:grpSpPr>
          <p:sp>
            <p:nvSpPr>
              <p:cNvPr id="57412" name="Freeform 37"/>
              <p:cNvSpPr/>
              <p:nvPr/>
            </p:nvSpPr>
            <p:spPr bwMode="auto">
              <a:xfrm>
                <a:off x="1152" y="2302"/>
                <a:ext cx="1344" cy="1269"/>
              </a:xfrm>
              <a:custGeom>
                <a:avLst/>
                <a:gdLst>
                  <a:gd name="T0" fmla="*/ 0 w 960"/>
                  <a:gd name="T1" fmla="*/ 1938 h 960"/>
                  <a:gd name="T2" fmla="*/ 2582 w 960"/>
                  <a:gd name="T3" fmla="*/ 0 h 960"/>
                  <a:gd name="T4" fmla="*/ 5165 w 960"/>
                  <a:gd name="T5" fmla="*/ 1938 h 960"/>
                  <a:gd name="T6" fmla="*/ 2582 w 960"/>
                  <a:gd name="T7" fmla="*/ 3874 h 960"/>
                  <a:gd name="T8" fmla="*/ 0 w 960"/>
                  <a:gd name="T9" fmla="*/ 1938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960">
                    <a:moveTo>
                      <a:pt x="0" y="480"/>
                    </a:moveTo>
                    <a:lnTo>
                      <a:pt x="480" y="0"/>
                    </a:lnTo>
                    <a:lnTo>
                      <a:pt x="960" y="480"/>
                    </a:lnTo>
                    <a:lnTo>
                      <a:pt x="480" y="960"/>
                    </a:lnTo>
                    <a:lnTo>
                      <a:pt x="0" y="480"/>
                    </a:lnTo>
                    <a:close/>
                  </a:path>
                </a:pathLst>
              </a:custGeom>
              <a:solidFill>
                <a:srgbClr val="CCFF99">
                  <a:alpha val="50195"/>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13" name="Rectangle 38"/>
              <p:cNvSpPr>
                <a:spLocks noChangeArrowheads="1"/>
              </p:cNvSpPr>
              <p:nvPr/>
            </p:nvSpPr>
            <p:spPr bwMode="auto">
              <a:xfrm>
                <a:off x="1488" y="2592"/>
                <a:ext cx="672" cy="672"/>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14" name="Line 39"/>
              <p:cNvSpPr>
                <a:spLocks noChangeShapeType="1"/>
              </p:cNvSpPr>
              <p:nvPr/>
            </p:nvSpPr>
            <p:spPr bwMode="auto">
              <a:xfrm>
                <a:off x="816" y="230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15" name="Line 40"/>
              <p:cNvSpPr>
                <a:spLocks noChangeShapeType="1"/>
              </p:cNvSpPr>
              <p:nvPr/>
            </p:nvSpPr>
            <p:spPr bwMode="auto">
              <a:xfrm>
                <a:off x="816" y="2592"/>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16" name="Line 41"/>
              <p:cNvSpPr>
                <a:spLocks noChangeShapeType="1"/>
              </p:cNvSpPr>
              <p:nvPr/>
            </p:nvSpPr>
            <p:spPr bwMode="auto">
              <a:xfrm>
                <a:off x="816" y="2937"/>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17" name="Line 42"/>
              <p:cNvSpPr>
                <a:spLocks noChangeShapeType="1"/>
              </p:cNvSpPr>
              <p:nvPr/>
            </p:nvSpPr>
            <p:spPr bwMode="auto">
              <a:xfrm>
                <a:off x="816" y="3264"/>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18" name="Line 43"/>
              <p:cNvSpPr>
                <a:spLocks noChangeShapeType="1"/>
              </p:cNvSpPr>
              <p:nvPr/>
            </p:nvSpPr>
            <p:spPr bwMode="auto">
              <a:xfrm>
                <a:off x="816" y="3600"/>
                <a:ext cx="20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19" name="Line 44"/>
              <p:cNvSpPr>
                <a:spLocks noChangeShapeType="1"/>
              </p:cNvSpPr>
              <p:nvPr/>
            </p:nvSpPr>
            <p:spPr bwMode="auto">
              <a:xfrm>
                <a:off x="1152"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20" name="Line 45"/>
              <p:cNvSpPr>
                <a:spLocks noChangeShapeType="1"/>
              </p:cNvSpPr>
              <p:nvPr/>
            </p:nvSpPr>
            <p:spPr bwMode="auto">
              <a:xfrm>
                <a:off x="1488"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21" name="Line 46"/>
              <p:cNvSpPr>
                <a:spLocks noChangeShapeType="1"/>
              </p:cNvSpPr>
              <p:nvPr/>
            </p:nvSpPr>
            <p:spPr bwMode="auto">
              <a:xfrm>
                <a:off x="1824"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22" name="Line 47"/>
              <p:cNvSpPr>
                <a:spLocks noChangeShapeType="1"/>
              </p:cNvSpPr>
              <p:nvPr/>
            </p:nvSpPr>
            <p:spPr bwMode="auto">
              <a:xfrm>
                <a:off x="2160"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23" name="Line 48"/>
              <p:cNvSpPr>
                <a:spLocks noChangeShapeType="1"/>
              </p:cNvSpPr>
              <p:nvPr/>
            </p:nvSpPr>
            <p:spPr bwMode="auto">
              <a:xfrm>
                <a:off x="2496" y="2112"/>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24" name="Oval 49"/>
              <p:cNvSpPr>
                <a:spLocks noChangeArrowheads="1"/>
              </p:cNvSpPr>
              <p:nvPr/>
            </p:nvSpPr>
            <p:spPr bwMode="auto">
              <a:xfrm>
                <a:off x="1757"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25" name="Oval 50"/>
              <p:cNvSpPr>
                <a:spLocks noChangeArrowheads="1"/>
              </p:cNvSpPr>
              <p:nvPr/>
            </p:nvSpPr>
            <p:spPr bwMode="auto">
              <a:xfrm>
                <a:off x="1085"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26" name="Oval 51"/>
              <p:cNvSpPr>
                <a:spLocks noChangeArrowheads="1"/>
              </p:cNvSpPr>
              <p:nvPr/>
            </p:nvSpPr>
            <p:spPr bwMode="auto">
              <a:xfrm>
                <a:off x="1085"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27" name="Oval 52"/>
              <p:cNvSpPr>
                <a:spLocks noChangeArrowheads="1"/>
              </p:cNvSpPr>
              <p:nvPr/>
            </p:nvSpPr>
            <p:spPr bwMode="auto">
              <a:xfrm>
                <a:off x="1757"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28" name="Oval 53"/>
              <p:cNvSpPr>
                <a:spLocks noChangeArrowheads="1"/>
              </p:cNvSpPr>
              <p:nvPr/>
            </p:nvSpPr>
            <p:spPr bwMode="auto">
              <a:xfrm>
                <a:off x="2429" y="2873"/>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29" name="Oval 54"/>
              <p:cNvSpPr>
                <a:spLocks noChangeArrowheads="1"/>
              </p:cNvSpPr>
              <p:nvPr/>
            </p:nvSpPr>
            <p:spPr bwMode="auto">
              <a:xfrm>
                <a:off x="2429" y="2239"/>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30" name="Oval 55"/>
              <p:cNvSpPr>
                <a:spLocks noChangeArrowheads="1"/>
              </p:cNvSpPr>
              <p:nvPr/>
            </p:nvSpPr>
            <p:spPr bwMode="auto">
              <a:xfrm>
                <a:off x="1085"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31" name="Oval 56"/>
              <p:cNvSpPr>
                <a:spLocks noChangeArrowheads="1"/>
              </p:cNvSpPr>
              <p:nvPr/>
            </p:nvSpPr>
            <p:spPr bwMode="auto">
              <a:xfrm>
                <a:off x="1757"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32" name="Oval 57"/>
              <p:cNvSpPr>
                <a:spLocks noChangeArrowheads="1"/>
              </p:cNvSpPr>
              <p:nvPr/>
            </p:nvSpPr>
            <p:spPr bwMode="auto">
              <a:xfrm>
                <a:off x="2429" y="3507"/>
                <a:ext cx="134" cy="12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33" name="Line 58"/>
              <p:cNvSpPr>
                <a:spLocks noChangeShapeType="1"/>
              </p:cNvSpPr>
              <p:nvPr/>
            </p:nvSpPr>
            <p:spPr bwMode="auto">
              <a:xfrm flipV="1">
                <a:off x="1824" y="2366"/>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4" name="Line 59"/>
              <p:cNvSpPr>
                <a:spLocks noChangeShapeType="1"/>
              </p:cNvSpPr>
              <p:nvPr/>
            </p:nvSpPr>
            <p:spPr bwMode="auto">
              <a:xfrm>
                <a:off x="1824" y="3000"/>
                <a:ext cx="0" cy="50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5" name="Line 60"/>
              <p:cNvSpPr>
                <a:spLocks noChangeShapeType="1"/>
              </p:cNvSpPr>
              <p:nvPr/>
            </p:nvSpPr>
            <p:spPr bwMode="auto">
              <a:xfrm rot="-5400000">
                <a:off x="2160" y="266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6" name="Line 61"/>
              <p:cNvSpPr>
                <a:spLocks noChangeShapeType="1"/>
              </p:cNvSpPr>
              <p:nvPr/>
            </p:nvSpPr>
            <p:spPr bwMode="auto">
              <a:xfrm rot="5400000" flipH="1">
                <a:off x="1488" y="2668"/>
                <a:ext cx="0" cy="53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7" name="Line 62"/>
              <p:cNvSpPr>
                <a:spLocks noChangeShapeType="1"/>
              </p:cNvSpPr>
              <p:nvPr/>
            </p:nvSpPr>
            <p:spPr bwMode="auto">
              <a:xfrm flipH="1">
                <a:off x="1219" y="3000"/>
                <a:ext cx="538" cy="571"/>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8" name="Line 63"/>
              <p:cNvSpPr>
                <a:spLocks noChangeShapeType="1"/>
              </p:cNvSpPr>
              <p:nvPr/>
            </p:nvSpPr>
            <p:spPr bwMode="auto">
              <a:xfrm flipV="1">
                <a:off x="1891" y="2366"/>
                <a:ext cx="538" cy="50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39" name="Line 64"/>
              <p:cNvSpPr>
                <a:spLocks noChangeShapeType="1"/>
              </p:cNvSpPr>
              <p:nvPr/>
            </p:nvSpPr>
            <p:spPr bwMode="auto">
              <a:xfrm>
                <a:off x="1891" y="3000"/>
                <a:ext cx="538" cy="50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40" name="Line 65"/>
              <p:cNvSpPr>
                <a:spLocks noChangeShapeType="1"/>
              </p:cNvSpPr>
              <p:nvPr/>
            </p:nvSpPr>
            <p:spPr bwMode="auto">
              <a:xfrm flipH="1" flipV="1">
                <a:off x="1219" y="2302"/>
                <a:ext cx="538" cy="571"/>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57410" name="Text Box 66"/>
            <p:cNvSpPr txBox="1">
              <a:spLocks noChangeArrowheads="1"/>
            </p:cNvSpPr>
            <p:nvPr/>
          </p:nvSpPr>
          <p:spPr bwMode="auto">
            <a:xfrm>
              <a:off x="2448" y="1632"/>
              <a:ext cx="1280" cy="294"/>
            </a:xfrm>
            <a:prstGeom prst="rect">
              <a:avLst/>
            </a:prstGeom>
            <a:solidFill>
              <a:schemeClr val="bg1"/>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660066"/>
                  </a:solidFill>
                  <a:effectLst/>
                  <a:uLnTx/>
                  <a:uFillTx/>
                  <a:latin typeface="Times New Roman" panose="02020603050405020304" pitchFamily="18" charset="0"/>
                  <a:ea typeface="微软雅黑" panose="020B0503020204020204" pitchFamily="34" charset="-122"/>
                </a:rPr>
                <a:t>第二布里渊区</a:t>
              </a:r>
            </a:p>
          </p:txBody>
        </p:sp>
      </p:grpSp>
      <p:grpSp>
        <p:nvGrpSpPr>
          <p:cNvPr id="1182788" name="Group 68"/>
          <p:cNvGrpSpPr/>
          <p:nvPr/>
        </p:nvGrpSpPr>
        <p:grpSpPr bwMode="auto">
          <a:xfrm>
            <a:off x="533400" y="2025651"/>
            <a:ext cx="4191000" cy="3198813"/>
            <a:chOff x="2688" y="2065"/>
            <a:chExt cx="2640" cy="2015"/>
          </a:xfrm>
        </p:grpSpPr>
        <p:sp>
          <p:nvSpPr>
            <p:cNvPr id="57377" name="Freeform 69"/>
            <p:cNvSpPr/>
            <p:nvPr/>
          </p:nvSpPr>
          <p:spPr bwMode="auto">
            <a:xfrm>
              <a:off x="3648" y="2496"/>
              <a:ext cx="1344" cy="1296"/>
            </a:xfrm>
            <a:custGeom>
              <a:avLst/>
              <a:gdLst>
                <a:gd name="T0" fmla="*/ 0 w 1344"/>
                <a:gd name="T1" fmla="*/ 624 h 1296"/>
                <a:gd name="T2" fmla="*/ 0 w 1344"/>
                <a:gd name="T3" fmla="*/ 960 h 1296"/>
                <a:gd name="T4" fmla="*/ 336 w 1344"/>
                <a:gd name="T5" fmla="*/ 960 h 1296"/>
                <a:gd name="T6" fmla="*/ 336 w 1344"/>
                <a:gd name="T7" fmla="*/ 1296 h 1296"/>
                <a:gd name="T8" fmla="*/ 1008 w 1344"/>
                <a:gd name="T9" fmla="*/ 1296 h 1296"/>
                <a:gd name="T10" fmla="*/ 1008 w 1344"/>
                <a:gd name="T11" fmla="*/ 960 h 1296"/>
                <a:gd name="T12" fmla="*/ 1344 w 1344"/>
                <a:gd name="T13" fmla="*/ 960 h 1296"/>
                <a:gd name="T14" fmla="*/ 1344 w 1344"/>
                <a:gd name="T15" fmla="*/ 288 h 1296"/>
                <a:gd name="T16" fmla="*/ 1008 w 1344"/>
                <a:gd name="T17" fmla="*/ 288 h 1296"/>
                <a:gd name="T18" fmla="*/ 1008 w 1344"/>
                <a:gd name="T19" fmla="*/ 0 h 1296"/>
                <a:gd name="T20" fmla="*/ 336 w 1344"/>
                <a:gd name="T21" fmla="*/ 0 h 1296"/>
                <a:gd name="T22" fmla="*/ 336 w 1344"/>
                <a:gd name="T23" fmla="*/ 288 h 1296"/>
                <a:gd name="T24" fmla="*/ 0 w 1344"/>
                <a:gd name="T25" fmla="*/ 288 h 1296"/>
                <a:gd name="T26" fmla="*/ 0 w 1344"/>
                <a:gd name="T27" fmla="*/ 672 h 1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4" h="1296">
                  <a:moveTo>
                    <a:pt x="0" y="624"/>
                  </a:moveTo>
                  <a:lnTo>
                    <a:pt x="0" y="960"/>
                  </a:lnTo>
                  <a:lnTo>
                    <a:pt x="336" y="960"/>
                  </a:lnTo>
                  <a:lnTo>
                    <a:pt x="336" y="1296"/>
                  </a:lnTo>
                  <a:lnTo>
                    <a:pt x="1008" y="1296"/>
                  </a:lnTo>
                  <a:lnTo>
                    <a:pt x="1008" y="960"/>
                  </a:lnTo>
                  <a:lnTo>
                    <a:pt x="1344" y="960"/>
                  </a:lnTo>
                  <a:lnTo>
                    <a:pt x="1344" y="288"/>
                  </a:lnTo>
                  <a:lnTo>
                    <a:pt x="1008" y="288"/>
                  </a:lnTo>
                  <a:lnTo>
                    <a:pt x="1008" y="0"/>
                  </a:lnTo>
                  <a:lnTo>
                    <a:pt x="336" y="0"/>
                  </a:lnTo>
                  <a:lnTo>
                    <a:pt x="336" y="288"/>
                  </a:lnTo>
                  <a:lnTo>
                    <a:pt x="0" y="288"/>
                  </a:lnTo>
                  <a:lnTo>
                    <a:pt x="0" y="672"/>
                  </a:lnTo>
                </a:path>
              </a:pathLst>
            </a:custGeom>
            <a:solidFill>
              <a:srgbClr val="66FFCC"/>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8" name="Freeform 70"/>
            <p:cNvSpPr/>
            <p:nvPr/>
          </p:nvSpPr>
          <p:spPr bwMode="auto">
            <a:xfrm>
              <a:off x="3648" y="2494"/>
              <a:ext cx="1344" cy="1269"/>
            </a:xfrm>
            <a:custGeom>
              <a:avLst/>
              <a:gdLst>
                <a:gd name="T0" fmla="*/ 0 w 960"/>
                <a:gd name="T1" fmla="*/ 1938 h 960"/>
                <a:gd name="T2" fmla="*/ 2582 w 960"/>
                <a:gd name="T3" fmla="*/ 0 h 960"/>
                <a:gd name="T4" fmla="*/ 5165 w 960"/>
                <a:gd name="T5" fmla="*/ 1938 h 960"/>
                <a:gd name="T6" fmla="*/ 2582 w 960"/>
                <a:gd name="T7" fmla="*/ 3874 h 960"/>
                <a:gd name="T8" fmla="*/ 0 w 960"/>
                <a:gd name="T9" fmla="*/ 1938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960">
                  <a:moveTo>
                    <a:pt x="0" y="480"/>
                  </a:moveTo>
                  <a:lnTo>
                    <a:pt x="480" y="0"/>
                  </a:lnTo>
                  <a:lnTo>
                    <a:pt x="960" y="480"/>
                  </a:lnTo>
                  <a:lnTo>
                    <a:pt x="480" y="960"/>
                  </a:lnTo>
                  <a:lnTo>
                    <a:pt x="0" y="480"/>
                  </a:lnTo>
                  <a:close/>
                </a:path>
              </a:pathLst>
            </a:custGeom>
            <a:solidFill>
              <a:srgbClr val="CCFF99">
                <a:alpha val="50195"/>
              </a:srgbClr>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9" name="Rectangle 71"/>
            <p:cNvSpPr>
              <a:spLocks noChangeArrowheads="1"/>
            </p:cNvSpPr>
            <p:nvPr/>
          </p:nvSpPr>
          <p:spPr bwMode="auto">
            <a:xfrm>
              <a:off x="3984" y="2784"/>
              <a:ext cx="672" cy="672"/>
            </a:xfrm>
            <a:prstGeom prst="rect">
              <a:avLst/>
            </a:prstGeom>
            <a:solidFill>
              <a:srgbClr val="FFCC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80" name="Line 72"/>
            <p:cNvSpPr>
              <a:spLocks noChangeShapeType="1"/>
            </p:cNvSpPr>
            <p:nvPr/>
          </p:nvSpPr>
          <p:spPr bwMode="auto">
            <a:xfrm>
              <a:off x="3312" y="249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1" name="Line 73"/>
            <p:cNvSpPr>
              <a:spLocks noChangeShapeType="1"/>
            </p:cNvSpPr>
            <p:nvPr/>
          </p:nvSpPr>
          <p:spPr bwMode="auto">
            <a:xfrm>
              <a:off x="3312" y="278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2" name="Line 74"/>
            <p:cNvSpPr>
              <a:spLocks noChangeShapeType="1"/>
            </p:cNvSpPr>
            <p:nvPr/>
          </p:nvSpPr>
          <p:spPr bwMode="auto">
            <a:xfrm>
              <a:off x="3312" y="3129"/>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3" name="Line 75"/>
            <p:cNvSpPr>
              <a:spLocks noChangeShapeType="1"/>
            </p:cNvSpPr>
            <p:nvPr/>
          </p:nvSpPr>
          <p:spPr bwMode="auto">
            <a:xfrm>
              <a:off x="3312" y="3456"/>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4" name="Line 76"/>
            <p:cNvSpPr>
              <a:spLocks noChangeShapeType="1"/>
            </p:cNvSpPr>
            <p:nvPr/>
          </p:nvSpPr>
          <p:spPr bwMode="auto">
            <a:xfrm>
              <a:off x="3312" y="379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5" name="Line 77"/>
            <p:cNvSpPr>
              <a:spLocks noChangeShapeType="1"/>
            </p:cNvSpPr>
            <p:nvPr/>
          </p:nvSpPr>
          <p:spPr bwMode="auto">
            <a:xfrm>
              <a:off x="3648"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6" name="Line 78"/>
            <p:cNvSpPr>
              <a:spLocks noChangeShapeType="1"/>
            </p:cNvSpPr>
            <p:nvPr/>
          </p:nvSpPr>
          <p:spPr bwMode="auto">
            <a:xfrm>
              <a:off x="3984"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7" name="Line 79"/>
            <p:cNvSpPr>
              <a:spLocks noChangeShapeType="1"/>
            </p:cNvSpPr>
            <p:nvPr/>
          </p:nvSpPr>
          <p:spPr bwMode="auto">
            <a:xfrm>
              <a:off x="4320"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8" name="Line 80"/>
            <p:cNvSpPr>
              <a:spLocks noChangeShapeType="1"/>
            </p:cNvSpPr>
            <p:nvPr/>
          </p:nvSpPr>
          <p:spPr bwMode="auto">
            <a:xfrm>
              <a:off x="4656"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89" name="Line 81"/>
            <p:cNvSpPr>
              <a:spLocks noChangeShapeType="1"/>
            </p:cNvSpPr>
            <p:nvPr/>
          </p:nvSpPr>
          <p:spPr bwMode="auto">
            <a:xfrm>
              <a:off x="4992" y="2304"/>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90" name="Oval 82"/>
            <p:cNvSpPr>
              <a:spLocks noChangeArrowheads="1"/>
            </p:cNvSpPr>
            <p:nvPr/>
          </p:nvSpPr>
          <p:spPr bwMode="auto">
            <a:xfrm>
              <a:off x="4253"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1" name="Oval 83"/>
            <p:cNvSpPr>
              <a:spLocks noChangeArrowheads="1"/>
            </p:cNvSpPr>
            <p:nvPr/>
          </p:nvSpPr>
          <p:spPr bwMode="auto">
            <a:xfrm>
              <a:off x="3581"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2" name="Oval 84"/>
            <p:cNvSpPr>
              <a:spLocks noChangeArrowheads="1"/>
            </p:cNvSpPr>
            <p:nvPr/>
          </p:nvSpPr>
          <p:spPr bwMode="auto">
            <a:xfrm>
              <a:off x="3581"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3" name="Oval 85"/>
            <p:cNvSpPr>
              <a:spLocks noChangeArrowheads="1"/>
            </p:cNvSpPr>
            <p:nvPr/>
          </p:nvSpPr>
          <p:spPr bwMode="auto">
            <a:xfrm>
              <a:off x="4253"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4" name="Oval 86"/>
            <p:cNvSpPr>
              <a:spLocks noChangeArrowheads="1"/>
            </p:cNvSpPr>
            <p:nvPr/>
          </p:nvSpPr>
          <p:spPr bwMode="auto">
            <a:xfrm>
              <a:off x="4925" y="3065"/>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5" name="Oval 87"/>
            <p:cNvSpPr>
              <a:spLocks noChangeArrowheads="1"/>
            </p:cNvSpPr>
            <p:nvPr/>
          </p:nvSpPr>
          <p:spPr bwMode="auto">
            <a:xfrm>
              <a:off x="4925" y="2431"/>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6" name="Oval 88"/>
            <p:cNvSpPr>
              <a:spLocks noChangeArrowheads="1"/>
            </p:cNvSpPr>
            <p:nvPr/>
          </p:nvSpPr>
          <p:spPr bwMode="auto">
            <a:xfrm>
              <a:off x="3581"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7" name="Oval 89"/>
            <p:cNvSpPr>
              <a:spLocks noChangeArrowheads="1"/>
            </p:cNvSpPr>
            <p:nvPr/>
          </p:nvSpPr>
          <p:spPr bwMode="auto">
            <a:xfrm>
              <a:off x="4253"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8" name="Oval 90"/>
            <p:cNvSpPr>
              <a:spLocks noChangeArrowheads="1"/>
            </p:cNvSpPr>
            <p:nvPr/>
          </p:nvSpPr>
          <p:spPr bwMode="auto">
            <a:xfrm>
              <a:off x="4925" y="369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99" name="Line 91"/>
            <p:cNvSpPr>
              <a:spLocks noChangeShapeType="1"/>
            </p:cNvSpPr>
            <p:nvPr/>
          </p:nvSpPr>
          <p:spPr bwMode="auto">
            <a:xfrm flipV="1">
              <a:off x="4320" y="2558"/>
              <a:ext cx="0" cy="507"/>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0" name="Line 92"/>
            <p:cNvSpPr>
              <a:spLocks noChangeShapeType="1"/>
            </p:cNvSpPr>
            <p:nvPr/>
          </p:nvSpPr>
          <p:spPr bwMode="auto">
            <a:xfrm>
              <a:off x="4320" y="3192"/>
              <a:ext cx="0" cy="507"/>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1" name="Line 93"/>
            <p:cNvSpPr>
              <a:spLocks noChangeShapeType="1"/>
            </p:cNvSpPr>
            <p:nvPr/>
          </p:nvSpPr>
          <p:spPr bwMode="auto">
            <a:xfrm rot="-5400000">
              <a:off x="4656" y="2860"/>
              <a:ext cx="0" cy="538"/>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2" name="Line 94"/>
            <p:cNvSpPr>
              <a:spLocks noChangeShapeType="1"/>
            </p:cNvSpPr>
            <p:nvPr/>
          </p:nvSpPr>
          <p:spPr bwMode="auto">
            <a:xfrm rot="5400000" flipH="1">
              <a:off x="3984" y="2860"/>
              <a:ext cx="0" cy="538"/>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3" name="Line 95"/>
            <p:cNvSpPr>
              <a:spLocks noChangeShapeType="1"/>
            </p:cNvSpPr>
            <p:nvPr/>
          </p:nvSpPr>
          <p:spPr bwMode="auto">
            <a:xfrm flipH="1">
              <a:off x="3715" y="3192"/>
              <a:ext cx="538" cy="57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4" name="Line 96"/>
            <p:cNvSpPr>
              <a:spLocks noChangeShapeType="1"/>
            </p:cNvSpPr>
            <p:nvPr/>
          </p:nvSpPr>
          <p:spPr bwMode="auto">
            <a:xfrm flipV="1">
              <a:off x="4387" y="2558"/>
              <a:ext cx="538" cy="50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5" name="Line 97"/>
            <p:cNvSpPr>
              <a:spLocks noChangeShapeType="1"/>
            </p:cNvSpPr>
            <p:nvPr/>
          </p:nvSpPr>
          <p:spPr bwMode="auto">
            <a:xfrm>
              <a:off x="4387" y="3192"/>
              <a:ext cx="538" cy="50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6" name="Line 98"/>
            <p:cNvSpPr>
              <a:spLocks noChangeShapeType="1"/>
            </p:cNvSpPr>
            <p:nvPr/>
          </p:nvSpPr>
          <p:spPr bwMode="auto">
            <a:xfrm flipH="1" flipV="1">
              <a:off x="3715" y="2494"/>
              <a:ext cx="538" cy="57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407" name="Text Box 99"/>
            <p:cNvSpPr txBox="1">
              <a:spLocks noChangeArrowheads="1"/>
            </p:cNvSpPr>
            <p:nvPr/>
          </p:nvSpPr>
          <p:spPr bwMode="auto">
            <a:xfrm>
              <a:off x="2688" y="2065"/>
              <a:ext cx="1280" cy="294"/>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微软雅黑" panose="020B0503020204020204" pitchFamily="34" charset="-122"/>
                </a:rPr>
                <a:t>第三布里渊区</a:t>
              </a:r>
            </a:p>
          </p:txBody>
        </p:sp>
        <p:sp>
          <p:nvSpPr>
            <p:cNvPr id="57408" name="Line 100"/>
            <p:cNvSpPr>
              <a:spLocks noChangeShapeType="1"/>
            </p:cNvSpPr>
            <p:nvPr/>
          </p:nvSpPr>
          <p:spPr bwMode="auto">
            <a:xfrm>
              <a:off x="3360" y="2357"/>
              <a:ext cx="395" cy="611"/>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grpSp>
        <p:nvGrpSpPr>
          <p:cNvPr id="1182821" name="Group 101"/>
          <p:cNvGrpSpPr/>
          <p:nvPr/>
        </p:nvGrpSpPr>
        <p:grpSpPr bwMode="auto">
          <a:xfrm>
            <a:off x="1524000" y="2405063"/>
            <a:ext cx="3200400" cy="2819400"/>
            <a:chOff x="816" y="2112"/>
            <a:chExt cx="2016" cy="1776"/>
          </a:xfrm>
        </p:grpSpPr>
        <p:sp>
          <p:nvSpPr>
            <p:cNvPr id="57358" name="Line 102"/>
            <p:cNvSpPr>
              <a:spLocks noChangeShapeType="1"/>
            </p:cNvSpPr>
            <p:nvPr/>
          </p:nvSpPr>
          <p:spPr bwMode="auto">
            <a:xfrm>
              <a:off x="816" y="230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59" name="Line 103"/>
            <p:cNvSpPr>
              <a:spLocks noChangeShapeType="1"/>
            </p:cNvSpPr>
            <p:nvPr/>
          </p:nvSpPr>
          <p:spPr bwMode="auto">
            <a:xfrm>
              <a:off x="816" y="2592"/>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0" name="Line 104"/>
            <p:cNvSpPr>
              <a:spLocks noChangeShapeType="1"/>
            </p:cNvSpPr>
            <p:nvPr/>
          </p:nvSpPr>
          <p:spPr bwMode="auto">
            <a:xfrm>
              <a:off x="816" y="2937"/>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1" name="Line 105"/>
            <p:cNvSpPr>
              <a:spLocks noChangeShapeType="1"/>
            </p:cNvSpPr>
            <p:nvPr/>
          </p:nvSpPr>
          <p:spPr bwMode="auto">
            <a:xfrm>
              <a:off x="816" y="3264"/>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2" name="Line 106"/>
            <p:cNvSpPr>
              <a:spLocks noChangeShapeType="1"/>
            </p:cNvSpPr>
            <p:nvPr/>
          </p:nvSpPr>
          <p:spPr bwMode="auto">
            <a:xfrm>
              <a:off x="816" y="3600"/>
              <a:ext cx="2016"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3" name="Line 107"/>
            <p:cNvSpPr>
              <a:spLocks noChangeShapeType="1"/>
            </p:cNvSpPr>
            <p:nvPr/>
          </p:nvSpPr>
          <p:spPr bwMode="auto">
            <a:xfrm>
              <a:off x="1152"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4" name="Line 108"/>
            <p:cNvSpPr>
              <a:spLocks noChangeShapeType="1"/>
            </p:cNvSpPr>
            <p:nvPr/>
          </p:nvSpPr>
          <p:spPr bwMode="auto">
            <a:xfrm>
              <a:off x="1488"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5" name="Line 109"/>
            <p:cNvSpPr>
              <a:spLocks noChangeShapeType="1"/>
            </p:cNvSpPr>
            <p:nvPr/>
          </p:nvSpPr>
          <p:spPr bwMode="auto">
            <a:xfrm>
              <a:off x="1824"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6" name="Line 110"/>
            <p:cNvSpPr>
              <a:spLocks noChangeShapeType="1"/>
            </p:cNvSpPr>
            <p:nvPr/>
          </p:nvSpPr>
          <p:spPr bwMode="auto">
            <a:xfrm>
              <a:off x="2160"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7" name="Line 111"/>
            <p:cNvSpPr>
              <a:spLocks noChangeShapeType="1"/>
            </p:cNvSpPr>
            <p:nvPr/>
          </p:nvSpPr>
          <p:spPr bwMode="auto">
            <a:xfrm>
              <a:off x="2496" y="2112"/>
              <a:ext cx="0" cy="1776"/>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57368" name="Oval 112"/>
            <p:cNvSpPr>
              <a:spLocks noChangeArrowheads="1"/>
            </p:cNvSpPr>
            <p:nvPr/>
          </p:nvSpPr>
          <p:spPr bwMode="auto">
            <a:xfrm>
              <a:off x="1757"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69" name="Oval 113"/>
            <p:cNvSpPr>
              <a:spLocks noChangeArrowheads="1"/>
            </p:cNvSpPr>
            <p:nvPr/>
          </p:nvSpPr>
          <p:spPr bwMode="auto">
            <a:xfrm>
              <a:off x="1085"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0" name="Oval 114"/>
            <p:cNvSpPr>
              <a:spLocks noChangeArrowheads="1"/>
            </p:cNvSpPr>
            <p:nvPr/>
          </p:nvSpPr>
          <p:spPr bwMode="auto">
            <a:xfrm>
              <a:off x="1085"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1" name="Oval 115"/>
            <p:cNvSpPr>
              <a:spLocks noChangeArrowheads="1"/>
            </p:cNvSpPr>
            <p:nvPr/>
          </p:nvSpPr>
          <p:spPr bwMode="auto">
            <a:xfrm>
              <a:off x="1757"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2" name="Oval 116"/>
            <p:cNvSpPr>
              <a:spLocks noChangeArrowheads="1"/>
            </p:cNvSpPr>
            <p:nvPr/>
          </p:nvSpPr>
          <p:spPr bwMode="auto">
            <a:xfrm>
              <a:off x="2429" y="2873"/>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3" name="Oval 117"/>
            <p:cNvSpPr>
              <a:spLocks noChangeArrowheads="1"/>
            </p:cNvSpPr>
            <p:nvPr/>
          </p:nvSpPr>
          <p:spPr bwMode="auto">
            <a:xfrm>
              <a:off x="2429" y="2239"/>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4" name="Oval 118"/>
            <p:cNvSpPr>
              <a:spLocks noChangeArrowheads="1"/>
            </p:cNvSpPr>
            <p:nvPr/>
          </p:nvSpPr>
          <p:spPr bwMode="auto">
            <a:xfrm>
              <a:off x="1085"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5" name="Oval 119"/>
            <p:cNvSpPr>
              <a:spLocks noChangeArrowheads="1"/>
            </p:cNvSpPr>
            <p:nvPr/>
          </p:nvSpPr>
          <p:spPr bwMode="auto">
            <a:xfrm>
              <a:off x="1757"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76" name="Oval 120"/>
            <p:cNvSpPr>
              <a:spLocks noChangeArrowheads="1"/>
            </p:cNvSpPr>
            <p:nvPr/>
          </p:nvSpPr>
          <p:spPr bwMode="auto">
            <a:xfrm>
              <a:off x="2429" y="3507"/>
              <a:ext cx="134" cy="127"/>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82846" name="Group 126"/>
          <p:cNvGrpSpPr/>
          <p:nvPr/>
        </p:nvGrpSpPr>
        <p:grpSpPr bwMode="auto">
          <a:xfrm>
            <a:off x="721934" y="3606801"/>
            <a:ext cx="1844160" cy="884238"/>
            <a:chOff x="334" y="1740"/>
            <a:chExt cx="605" cy="557"/>
          </a:xfrm>
        </p:grpSpPr>
        <p:graphicFrame>
          <p:nvGraphicFramePr>
            <p:cNvPr id="57356" name="Object 122"/>
            <p:cNvGraphicFramePr>
              <a:graphicFrameLocks noChangeAspect="1"/>
            </p:cNvGraphicFramePr>
            <p:nvPr>
              <p:extLst>
                <p:ext uri="{D42A27DB-BD31-4B8C-83A1-F6EECF244321}">
                  <p14:modId xmlns:p14="http://schemas.microsoft.com/office/powerpoint/2010/main" val="1674602743"/>
                </p:ext>
              </p:extLst>
            </p:nvPr>
          </p:nvGraphicFramePr>
          <p:xfrm>
            <a:off x="334" y="1740"/>
            <a:ext cx="181" cy="557"/>
          </p:xfrm>
          <a:graphic>
            <a:graphicData uri="http://schemas.openxmlformats.org/presentationml/2006/ole">
              <mc:AlternateContent xmlns:mc="http://schemas.openxmlformats.org/markup-compatibility/2006">
                <mc:Choice xmlns:v="urn:schemas-microsoft-com:vml" Requires="v">
                  <p:oleObj spid="_x0000_s165415" name="Equation" r:id="rId6" imgW="5791200" imgH="9448800" progId="Equation.DSMT4">
                    <p:embed/>
                  </p:oleObj>
                </mc:Choice>
                <mc:Fallback>
                  <p:oleObj name="Equation" r:id="rId6" imgW="5791200" imgH="9448800" progId="Equation.DSMT4">
                    <p:embed/>
                    <p:pic>
                      <p:nvPicPr>
                        <p:cNvPr id="57356" name="Object 122"/>
                        <p:cNvPicPr>
                          <a:picLocks noChangeAspect="1" noChangeArrowheads="1"/>
                        </p:cNvPicPr>
                        <p:nvPr/>
                      </p:nvPicPr>
                      <p:blipFill>
                        <a:blip r:embed="rId7"/>
                        <a:srcRect/>
                        <a:stretch>
                          <a:fillRect/>
                        </a:stretch>
                      </p:blipFill>
                      <p:spPr bwMode="auto">
                        <a:xfrm>
                          <a:off x="334" y="1740"/>
                          <a:ext cx="181" cy="557"/>
                        </a:xfrm>
                        <a:prstGeom prst="rect">
                          <a:avLst/>
                        </a:prstGeom>
                        <a:noFill/>
                        <a:ln w="9525">
                          <a:solidFill>
                            <a:srgbClr val="CC0000"/>
                          </a:solidFill>
                          <a:miter lim="800000"/>
                          <a:headEnd/>
                          <a:tailEnd/>
                        </a:ln>
                      </p:spPr>
                    </p:pic>
                  </p:oleObj>
                </mc:Fallback>
              </mc:AlternateContent>
            </a:graphicData>
          </a:graphic>
        </p:graphicFrame>
        <p:sp>
          <p:nvSpPr>
            <p:cNvPr id="57357" name="Line 123"/>
            <p:cNvSpPr>
              <a:spLocks noChangeShapeType="1"/>
            </p:cNvSpPr>
            <p:nvPr/>
          </p:nvSpPr>
          <p:spPr bwMode="auto">
            <a:xfrm flipV="1">
              <a:off x="515" y="1981"/>
              <a:ext cx="424" cy="7"/>
            </a:xfrm>
            <a:prstGeom prst="line">
              <a:avLst/>
            </a:prstGeom>
            <a:noFill/>
            <a:ln w="38100">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grpSp>
      <p:sp>
        <p:nvSpPr>
          <p:cNvPr id="1182845" name="Rectangle 125"/>
          <p:cNvSpPr>
            <a:spLocks noChangeArrowheads="1"/>
          </p:cNvSpPr>
          <p:nvPr/>
        </p:nvSpPr>
        <p:spPr bwMode="auto">
          <a:xfrm>
            <a:off x="2587625" y="3157538"/>
            <a:ext cx="1079500" cy="1079500"/>
          </a:xfrm>
          <a:prstGeom prst="rect">
            <a:avLst/>
          </a:prstGeom>
          <a:noFill/>
          <a:ln w="762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Text Box 3"/>
          <p:cNvSpPr txBox="1">
            <a:spLocks noChangeArrowheads="1"/>
          </p:cNvSpPr>
          <p:nvPr/>
        </p:nvSpPr>
        <p:spPr bwMode="auto">
          <a:xfrm>
            <a:off x="1592084" y="1085835"/>
            <a:ext cx="73003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在倒格子空间中，以某倒格点为中心，由中心格点到</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panose="02020603050405020304" pitchFamily="18" charset="0"/>
                <a:ea typeface="微软雅黑" panose="020B0503020204020204" pitchFamily="34" charset="-122"/>
              </a:rPr>
              <a:t>相邻格点的连线的垂直平分面所围成的多面体</a:t>
            </a:r>
          </a:p>
        </p:txBody>
      </p:sp>
      <p:sp>
        <p:nvSpPr>
          <p:cNvPr id="127" name="Rectangle 11"/>
          <p:cNvSpPr>
            <a:spLocks noChangeArrowheads="1"/>
          </p:cNvSpPr>
          <p:nvPr/>
        </p:nvSpPr>
        <p:spPr bwMode="auto">
          <a:xfrm>
            <a:off x="2199385" y="5835939"/>
            <a:ext cx="4852610" cy="492443"/>
          </a:xfrm>
          <a:prstGeom prst="rect">
            <a:avLst/>
          </a:prstGeom>
          <a:solidFill>
            <a:srgbClr val="FFFF00"/>
          </a:solidFill>
          <a:ln>
            <a:noFill/>
          </a:ln>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rPr>
              <a:t>第一布里渊区为倒格空间的原胞</a:t>
            </a:r>
          </a:p>
        </p:txBody>
      </p:sp>
      <p:cxnSp>
        <p:nvCxnSpPr>
          <p:cNvPr id="3" name="直接箭头连接符 2"/>
          <p:cNvCxnSpPr/>
          <p:nvPr/>
        </p:nvCxnSpPr>
        <p:spPr bwMode="auto">
          <a:xfrm flipV="1">
            <a:off x="2666999" y="4107152"/>
            <a:ext cx="284165" cy="11617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p:cNvCxnSpPr/>
          <p:nvPr/>
        </p:nvCxnSpPr>
        <p:spPr bwMode="auto">
          <a:xfrm flipH="1">
            <a:off x="3306760" y="2509010"/>
            <a:ext cx="630242" cy="5218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28" name="Rectangle 121"/>
          <p:cNvSpPr>
            <a:spLocks noChangeArrowheads="1"/>
          </p:cNvSpPr>
          <p:nvPr/>
        </p:nvSpPr>
        <p:spPr bwMode="auto">
          <a:xfrm>
            <a:off x="3222942" y="325173"/>
            <a:ext cx="23775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里 渊 区</a:t>
            </a:r>
          </a:p>
        </p:txBody>
      </p:sp>
      <p:sp>
        <p:nvSpPr>
          <p:cNvPr id="129"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30" name="页脚占位符 1">
            <a:extLst>
              <a:ext uri="{FF2B5EF4-FFF2-40B4-BE49-F238E27FC236}">
                <a16:creationId xmlns:a16="http://schemas.microsoft.com/office/drawing/2014/main" id="{9F4263BB-17C6-48F6-8020-542F560FE966}"/>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31" name="灯片编号占位符 2">
            <a:extLst>
              <a:ext uri="{FF2B5EF4-FFF2-40B4-BE49-F238E27FC236}">
                <a16:creationId xmlns:a16="http://schemas.microsoft.com/office/drawing/2014/main" id="{9D1399E2-CD92-4BB3-B1C2-C7FC529D20D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33925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2845"/>
                                        </p:tgtEl>
                                        <p:attrNameLst>
                                          <p:attrName>style.visibility</p:attrName>
                                        </p:attrNameLst>
                                      </p:cBhvr>
                                      <p:to>
                                        <p:strVal val="visible"/>
                                      </p:to>
                                    </p:set>
                                    <p:animEffect transition="in" filter="dissolve">
                                      <p:cBhvr>
                                        <p:cTn id="7" dur="500"/>
                                        <p:tgtEl>
                                          <p:spTgt spid="11828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82846"/>
                                        </p:tgtEl>
                                        <p:attrNameLst>
                                          <p:attrName>style.visibility</p:attrName>
                                        </p:attrNameLst>
                                      </p:cBhvr>
                                      <p:to>
                                        <p:strVal val="visible"/>
                                      </p:to>
                                    </p:set>
                                    <p:animEffect transition="in" filter="dissolve">
                                      <p:cBhvr>
                                        <p:cTn id="12" dur="500"/>
                                        <p:tgtEl>
                                          <p:spTgt spid="11828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845" grpId="0" animBg="1"/>
      <p:bldP spid="12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3" name="Line 21"/>
          <p:cNvSpPr>
            <a:spLocks noChangeShapeType="1"/>
          </p:cNvSpPr>
          <p:nvPr/>
        </p:nvSpPr>
        <p:spPr bwMode="auto">
          <a:xfrm>
            <a:off x="4808984" y="3241388"/>
            <a:ext cx="609600" cy="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8374" name="Line 8"/>
          <p:cNvSpPr>
            <a:spLocks noChangeShapeType="1"/>
          </p:cNvSpPr>
          <p:nvPr/>
        </p:nvSpPr>
        <p:spPr bwMode="auto">
          <a:xfrm flipV="1">
            <a:off x="1226096" y="3241388"/>
            <a:ext cx="609600" cy="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8371" name="Rectangle 5"/>
          <p:cNvSpPr>
            <a:spLocks noChangeArrowheads="1"/>
          </p:cNvSpPr>
          <p:nvPr/>
        </p:nvSpPr>
        <p:spPr bwMode="auto">
          <a:xfrm>
            <a:off x="304800" y="1268760"/>
            <a:ext cx="8610600" cy="105259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6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第</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布里渊区</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：从原点出发经过</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个中垂面(或中垂线)才能</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到达的区域(</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a:t>
            </a:r>
            <a:r>
              <a:rPr kumimoji="1"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为正整数)</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73" name="Text Box 7"/>
          <p:cNvSpPr txBox="1">
            <a:spLocks noChangeArrowheads="1"/>
          </p:cNvSpPr>
          <p:nvPr/>
        </p:nvSpPr>
        <p:spPr bwMode="auto">
          <a:xfrm>
            <a:off x="228600" y="2784188"/>
            <a:ext cx="1066800" cy="830997"/>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晶体   </a:t>
            </a:r>
            <a:endPar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结构</a:t>
            </a:r>
          </a:p>
        </p:txBody>
      </p:sp>
      <p:sp>
        <p:nvSpPr>
          <p:cNvPr id="58375" name="Text Box 9"/>
          <p:cNvSpPr txBox="1">
            <a:spLocks noChangeArrowheads="1"/>
          </p:cNvSpPr>
          <p:nvPr/>
        </p:nvSpPr>
        <p:spPr bwMode="auto">
          <a:xfrm>
            <a:off x="1837184" y="2800063"/>
            <a:ext cx="1219200" cy="898525"/>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布拉菲晶格</a:t>
            </a:r>
          </a:p>
        </p:txBody>
      </p:sp>
      <p:sp>
        <p:nvSpPr>
          <p:cNvPr id="58376" name="Line 10"/>
          <p:cNvSpPr>
            <a:spLocks noChangeShapeType="1"/>
          </p:cNvSpPr>
          <p:nvPr/>
        </p:nvSpPr>
        <p:spPr bwMode="auto">
          <a:xfrm>
            <a:off x="3056384" y="3241388"/>
            <a:ext cx="609600" cy="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58377" name="Text Box 11"/>
          <p:cNvSpPr txBox="1">
            <a:spLocks noChangeArrowheads="1"/>
          </p:cNvSpPr>
          <p:nvPr/>
        </p:nvSpPr>
        <p:spPr bwMode="auto">
          <a:xfrm>
            <a:off x="3712840" y="2784188"/>
            <a:ext cx="1219200" cy="898525"/>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倒格点排列</a:t>
            </a:r>
          </a:p>
        </p:txBody>
      </p:sp>
      <p:sp>
        <p:nvSpPr>
          <p:cNvPr id="58378" name="Text Box 12"/>
          <p:cNvSpPr txBox="1">
            <a:spLocks noChangeArrowheads="1"/>
          </p:cNvSpPr>
          <p:nvPr/>
        </p:nvSpPr>
        <p:spPr bwMode="auto">
          <a:xfrm>
            <a:off x="5418584" y="2707988"/>
            <a:ext cx="1447800" cy="898525"/>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中垂面(中垂线)</a:t>
            </a:r>
          </a:p>
        </p:txBody>
      </p:sp>
      <p:sp>
        <p:nvSpPr>
          <p:cNvPr id="58379" name="Text Box 13"/>
          <p:cNvSpPr txBox="1">
            <a:spLocks noChangeArrowheads="1"/>
          </p:cNvSpPr>
          <p:nvPr/>
        </p:nvSpPr>
        <p:spPr bwMode="auto">
          <a:xfrm>
            <a:off x="7409656" y="2723863"/>
            <a:ext cx="1524000" cy="830997"/>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区分</a:t>
            </a:r>
            <a:endPar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endParaRPr>
          </a:p>
          <a:p>
            <a:pPr marL="0" marR="0" lvl="0" indent="0" algn="l" defTabSz="914400" rtl="0" eaLnBrk="1" fontAlgn="base" latinLnBrk="0" hangingPunct="1">
              <a:lnSpc>
                <a:spcPct val="100000"/>
              </a:lnSpc>
              <a:spcBef>
                <a:spcPts val="0"/>
              </a:spcBef>
              <a:spcAft>
                <a:spcPts val="60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布里渊区</a:t>
            </a:r>
          </a:p>
        </p:txBody>
      </p:sp>
      <p:grpSp>
        <p:nvGrpSpPr>
          <p:cNvPr id="58380" name="Group 14"/>
          <p:cNvGrpSpPr/>
          <p:nvPr/>
        </p:nvGrpSpPr>
        <p:grpSpPr bwMode="auto">
          <a:xfrm>
            <a:off x="3665984" y="4612990"/>
            <a:ext cx="1698625" cy="1133476"/>
            <a:chOff x="3168" y="3120"/>
            <a:chExt cx="1070" cy="714"/>
          </a:xfrm>
        </p:grpSpPr>
        <p:sp>
          <p:nvSpPr>
            <p:cNvPr id="58391" name="Text Box 15"/>
            <p:cNvSpPr txBox="1">
              <a:spLocks noChangeArrowheads="1"/>
            </p:cNvSpPr>
            <p:nvPr/>
          </p:nvSpPr>
          <p:spPr bwMode="auto">
            <a:xfrm>
              <a:off x="3168" y="3120"/>
              <a:ext cx="1008" cy="291"/>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 倒格基矢</a:t>
              </a:r>
            </a:p>
          </p:txBody>
        </p:sp>
        <p:graphicFrame>
          <p:nvGraphicFramePr>
            <p:cNvPr id="58392" name="Object 16"/>
            <p:cNvGraphicFramePr>
              <a:graphicFrameLocks noChangeAspect="1"/>
            </p:cNvGraphicFramePr>
            <p:nvPr/>
          </p:nvGraphicFramePr>
          <p:xfrm>
            <a:off x="3244" y="3515"/>
            <a:ext cx="994" cy="319"/>
          </p:xfrm>
          <a:graphic>
            <a:graphicData uri="http://schemas.openxmlformats.org/presentationml/2006/ole">
              <mc:AlternateContent xmlns:mc="http://schemas.openxmlformats.org/markup-compatibility/2006">
                <mc:Choice xmlns:v="urn:schemas-microsoft-com:vml" Requires="v">
                  <p:oleObj spid="_x0000_s229999" name="Equation" r:id="rId4" imgW="17373600" imgH="5486400" progId="Equation.DSMT4">
                    <p:embed/>
                  </p:oleObj>
                </mc:Choice>
                <mc:Fallback>
                  <p:oleObj name="Equation" r:id="rId4" imgW="17373600" imgH="5486400" progId="Equation.DSMT4">
                    <p:embed/>
                    <p:pic>
                      <p:nvPicPr>
                        <p:cNvPr id="58392" name="Object 16"/>
                        <p:cNvPicPr>
                          <a:picLocks noChangeAspect="1" noChangeArrowheads="1"/>
                        </p:cNvPicPr>
                        <p:nvPr/>
                      </p:nvPicPr>
                      <p:blipFill>
                        <a:blip r:embed="rId5"/>
                        <a:srcRect/>
                        <a:stretch>
                          <a:fillRect/>
                        </a:stretch>
                      </p:blipFill>
                      <p:spPr bwMode="auto">
                        <a:xfrm>
                          <a:off x="3244" y="3515"/>
                          <a:ext cx="994" cy="319"/>
                        </a:xfrm>
                        <a:prstGeom prst="rect">
                          <a:avLst/>
                        </a:prstGeom>
                        <a:solidFill>
                          <a:srgbClr val="FFFFCC"/>
                        </a:solidFill>
                        <a:ln>
                          <a:noFill/>
                        </a:ln>
                        <a:effectLst/>
                        <a:extLst>
                          <a:ext uri="{91240B29-F687-4F45-9708-019B960494DF}">
                            <a14:hiddenLine xmlns:a14="http://schemas.microsoft.com/office/drawing/2010/main" w="762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381" name="Line 17"/>
          <p:cNvSpPr>
            <a:spLocks noChangeShapeType="1"/>
          </p:cNvSpPr>
          <p:nvPr/>
        </p:nvSpPr>
        <p:spPr bwMode="auto">
          <a:xfrm flipH="1">
            <a:off x="2370584" y="3698588"/>
            <a:ext cx="0" cy="91440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nvGrpSpPr>
          <p:cNvPr id="58382" name="Group 18"/>
          <p:cNvGrpSpPr/>
          <p:nvPr/>
        </p:nvGrpSpPr>
        <p:grpSpPr bwMode="auto">
          <a:xfrm>
            <a:off x="2815084" y="3622388"/>
            <a:ext cx="3073400" cy="960438"/>
            <a:chOff x="1864" y="2352"/>
            <a:chExt cx="1936" cy="605"/>
          </a:xfrm>
        </p:grpSpPr>
        <p:sp>
          <p:nvSpPr>
            <p:cNvPr id="58389" name="Line 19"/>
            <p:cNvSpPr>
              <a:spLocks noChangeShapeType="1"/>
            </p:cNvSpPr>
            <p:nvPr/>
          </p:nvSpPr>
          <p:spPr bwMode="auto">
            <a:xfrm flipH="1" flipV="1">
              <a:off x="2880" y="2352"/>
              <a:ext cx="0" cy="605"/>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58390" name="Object 20"/>
            <p:cNvGraphicFramePr>
              <a:graphicFrameLocks noChangeAspect="1"/>
            </p:cNvGraphicFramePr>
            <p:nvPr/>
          </p:nvGraphicFramePr>
          <p:xfrm>
            <a:off x="1864" y="2515"/>
            <a:ext cx="1936" cy="319"/>
          </p:xfrm>
          <a:graphic>
            <a:graphicData uri="http://schemas.openxmlformats.org/presentationml/2006/ole">
              <mc:AlternateContent xmlns:mc="http://schemas.openxmlformats.org/markup-compatibility/2006">
                <mc:Choice xmlns:v="urn:schemas-microsoft-com:vml" Requires="v">
                  <p:oleObj spid="_x0000_s230000" name="Equation" r:id="rId6" imgW="34137600" imgH="5486400" progId="Equation.DSMT4">
                    <p:embed/>
                  </p:oleObj>
                </mc:Choice>
                <mc:Fallback>
                  <p:oleObj name="Equation" r:id="rId6" imgW="34137600" imgH="5486400" progId="Equation.DSMT4">
                    <p:embed/>
                    <p:pic>
                      <p:nvPicPr>
                        <p:cNvPr id="58390" name="Object 20"/>
                        <p:cNvPicPr>
                          <a:picLocks noChangeAspect="1" noChangeArrowheads="1"/>
                        </p:cNvPicPr>
                        <p:nvPr/>
                      </p:nvPicPr>
                      <p:blipFill>
                        <a:blip r:embed="rId7"/>
                        <a:srcRect/>
                        <a:stretch>
                          <a:fillRect/>
                        </a:stretch>
                      </p:blipFill>
                      <p:spPr bwMode="auto">
                        <a:xfrm>
                          <a:off x="1864" y="2515"/>
                          <a:ext cx="1936" cy="319"/>
                        </a:xfrm>
                        <a:prstGeom prst="rect">
                          <a:avLst/>
                        </a:prstGeom>
                        <a:solidFill>
                          <a:srgbClr val="FFFFCC"/>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384" name="Line 22"/>
          <p:cNvSpPr>
            <a:spLocks noChangeShapeType="1"/>
          </p:cNvSpPr>
          <p:nvPr/>
        </p:nvSpPr>
        <p:spPr bwMode="auto">
          <a:xfrm>
            <a:off x="3208784" y="4841588"/>
            <a:ext cx="457200" cy="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pSp>
        <p:nvGrpSpPr>
          <p:cNvPr id="58385" name="Group 23"/>
          <p:cNvGrpSpPr/>
          <p:nvPr/>
        </p:nvGrpSpPr>
        <p:grpSpPr bwMode="auto">
          <a:xfrm>
            <a:off x="1608584" y="4605053"/>
            <a:ext cx="1673225" cy="1130300"/>
            <a:chOff x="1536" y="3072"/>
            <a:chExt cx="1054" cy="712"/>
          </a:xfrm>
        </p:grpSpPr>
        <p:sp>
          <p:nvSpPr>
            <p:cNvPr id="58387" name="Text Box 24"/>
            <p:cNvSpPr txBox="1">
              <a:spLocks noChangeArrowheads="1"/>
            </p:cNvSpPr>
            <p:nvPr/>
          </p:nvSpPr>
          <p:spPr bwMode="auto">
            <a:xfrm>
              <a:off x="1536" y="3072"/>
              <a:ext cx="1008" cy="291"/>
            </a:xfrm>
            <a:prstGeom prst="rect">
              <a:avLst/>
            </a:prstGeom>
            <a:solidFill>
              <a:srgbClr val="FFFFCC"/>
            </a:solidFill>
            <a:ln w="76200" cmpd="tri">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rPr>
                <a:t> 正格基矢</a:t>
              </a:r>
            </a:p>
          </p:txBody>
        </p:sp>
        <p:graphicFrame>
          <p:nvGraphicFramePr>
            <p:cNvPr id="58388" name="Object 25"/>
            <p:cNvGraphicFramePr>
              <a:graphicFrameLocks noChangeAspect="1"/>
            </p:cNvGraphicFramePr>
            <p:nvPr/>
          </p:nvGraphicFramePr>
          <p:xfrm>
            <a:off x="1549" y="3469"/>
            <a:ext cx="1041" cy="315"/>
          </p:xfrm>
          <a:graphic>
            <a:graphicData uri="http://schemas.openxmlformats.org/presentationml/2006/ole">
              <mc:AlternateContent xmlns:mc="http://schemas.openxmlformats.org/markup-compatibility/2006">
                <mc:Choice xmlns:v="urn:schemas-microsoft-com:vml" Requires="v">
                  <p:oleObj spid="_x0000_s230001" name="Equation" r:id="rId8" imgW="18288000" imgH="5486400" progId="Equation.DSMT4">
                    <p:embed/>
                  </p:oleObj>
                </mc:Choice>
                <mc:Fallback>
                  <p:oleObj name="Equation" r:id="rId8" imgW="18288000" imgH="5486400" progId="Equation.DSMT4">
                    <p:embed/>
                    <p:pic>
                      <p:nvPicPr>
                        <p:cNvPr id="58388" name="Object 25"/>
                        <p:cNvPicPr>
                          <a:picLocks noChangeAspect="1" noChangeArrowheads="1"/>
                        </p:cNvPicPr>
                        <p:nvPr/>
                      </p:nvPicPr>
                      <p:blipFill>
                        <a:blip r:embed="rId9"/>
                        <a:srcRect/>
                        <a:stretch>
                          <a:fillRect/>
                        </a:stretch>
                      </p:blipFill>
                      <p:spPr bwMode="auto">
                        <a:xfrm>
                          <a:off x="1549" y="3469"/>
                          <a:ext cx="1041" cy="315"/>
                        </a:xfrm>
                        <a:prstGeom prst="rect">
                          <a:avLst/>
                        </a:prstGeom>
                        <a:solidFill>
                          <a:srgbClr val="FFFFCC"/>
                        </a:solidFill>
                        <a:ln>
                          <a:noFill/>
                        </a:ln>
                        <a:effectLst/>
                        <a:extLst>
                          <a:ext uri="{91240B29-F687-4F45-9708-019B960494DF}">
                            <a14:hiddenLine xmlns:a14="http://schemas.microsoft.com/office/drawing/2010/main" w="762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386" name="Line 26"/>
          <p:cNvSpPr>
            <a:spLocks noChangeShapeType="1"/>
          </p:cNvSpPr>
          <p:nvPr/>
        </p:nvSpPr>
        <p:spPr bwMode="auto">
          <a:xfrm>
            <a:off x="6876256" y="3165188"/>
            <a:ext cx="533400" cy="0"/>
          </a:xfrm>
          <a:prstGeom prst="line">
            <a:avLst/>
          </a:prstGeom>
          <a:noFill/>
          <a:ln w="76200" cmpd="tri">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sp>
        <p:nvSpPr>
          <p:cNvPr id="2" name="页脚占位符 1"/>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25" name="Rectangle 121"/>
          <p:cNvSpPr>
            <a:spLocks noChangeArrowheads="1"/>
          </p:cNvSpPr>
          <p:nvPr/>
        </p:nvSpPr>
        <p:spPr bwMode="auto">
          <a:xfrm>
            <a:off x="2510834" y="309898"/>
            <a:ext cx="41088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n-cs"/>
              </a:rPr>
              <a:t>布 里 渊 区 作 图 法</a:t>
            </a:r>
          </a:p>
        </p:txBody>
      </p:sp>
      <p:sp>
        <p:nvSpPr>
          <p:cNvPr id="26"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7" name="页脚占位符 1">
            <a:extLst>
              <a:ext uri="{FF2B5EF4-FFF2-40B4-BE49-F238E27FC236}">
                <a16:creationId xmlns:a16="http://schemas.microsoft.com/office/drawing/2014/main" id="{E197D4DE-EF0A-4E43-BB7B-89CBC4D77176}"/>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28" name="灯片编号占位符 2">
            <a:extLst>
              <a:ext uri="{FF2B5EF4-FFF2-40B4-BE49-F238E27FC236}">
                <a16:creationId xmlns:a16="http://schemas.microsoft.com/office/drawing/2014/main" id="{998FFDC9-0E6B-4E27-802C-B2E2D09928F7}"/>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6840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4" descr="Image280"/>
          <p:cNvPicPr>
            <a:picLocks noChangeAspect="1" noChangeArrowheads="1"/>
          </p:cNvPicPr>
          <p:nvPr/>
        </p:nvPicPr>
        <p:blipFill>
          <a:blip r:embed="rId3">
            <a:extLst>
              <a:ext uri="{28A0092B-C50C-407E-A947-70E740481C1C}">
                <a14:useLocalDpi xmlns:a14="http://schemas.microsoft.com/office/drawing/2010/main" val="0"/>
              </a:ext>
            </a:extLst>
          </a:blip>
          <a:srcRect l="48576" b="12039"/>
          <a:stretch>
            <a:fillRect/>
          </a:stretch>
        </p:blipFill>
        <p:spPr bwMode="auto">
          <a:xfrm>
            <a:off x="1918085" y="956229"/>
            <a:ext cx="5294313"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Line 6"/>
          <p:cNvSpPr>
            <a:spLocks noChangeShapeType="1"/>
          </p:cNvSpPr>
          <p:nvPr/>
        </p:nvSpPr>
        <p:spPr bwMode="auto">
          <a:xfrm flipV="1">
            <a:off x="5003800" y="5229225"/>
            <a:ext cx="2520950" cy="144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0000"/>
                </a:solidFill>
                <a:round/>
                <a:tailEnd type="triangle" w="med" len="me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endParaRPr>
          </a:p>
        </p:txBody>
      </p:sp>
      <p:sp>
        <p:nvSpPr>
          <p:cNvPr id="7" name="Rectangle 121"/>
          <p:cNvSpPr>
            <a:spLocks noChangeArrowheads="1"/>
          </p:cNvSpPr>
          <p:nvPr/>
        </p:nvSpPr>
        <p:spPr bwMode="auto">
          <a:xfrm>
            <a:off x="2510834" y="309898"/>
            <a:ext cx="41088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里 渊 区 作 图 法</a:t>
            </a:r>
          </a:p>
        </p:txBody>
      </p:sp>
      <p:sp>
        <p:nvSpPr>
          <p:cNvPr id="8"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1" name="页脚占位符 1">
            <a:extLst>
              <a:ext uri="{FF2B5EF4-FFF2-40B4-BE49-F238E27FC236}">
                <a16:creationId xmlns:a16="http://schemas.microsoft.com/office/drawing/2014/main" id="{BB4342E1-9D6D-48D8-B33D-8F3546015B5A}"/>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2" name="灯片编号占位符 2">
            <a:extLst>
              <a:ext uri="{FF2B5EF4-FFF2-40B4-BE49-F238E27FC236}">
                <a16:creationId xmlns:a16="http://schemas.microsoft.com/office/drawing/2014/main" id="{058798EE-1A58-45CA-95D4-C806DC61AC9D}"/>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0068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t98 副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6263" y="986680"/>
            <a:ext cx="7162800"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8053" name="Group 5"/>
          <p:cNvGrpSpPr/>
          <p:nvPr/>
        </p:nvGrpSpPr>
        <p:grpSpPr bwMode="auto">
          <a:xfrm>
            <a:off x="7973888" y="2082055"/>
            <a:ext cx="990600" cy="3414713"/>
            <a:chOff x="4704" y="1296"/>
            <a:chExt cx="624" cy="2151"/>
          </a:xfrm>
        </p:grpSpPr>
        <p:sp>
          <p:nvSpPr>
            <p:cNvPr id="60420" name="Text Box 6"/>
            <p:cNvSpPr txBox="1">
              <a:spLocks noChangeArrowheads="1"/>
            </p:cNvSpPr>
            <p:nvPr/>
          </p:nvSpPr>
          <p:spPr bwMode="auto">
            <a:xfrm>
              <a:off x="4704" y="1296"/>
              <a:ext cx="624"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第一区</a:t>
              </a:r>
            </a:p>
          </p:txBody>
        </p:sp>
        <p:sp>
          <p:nvSpPr>
            <p:cNvPr id="60421" name="Text Box 7"/>
            <p:cNvSpPr txBox="1">
              <a:spLocks noChangeArrowheads="1"/>
            </p:cNvSpPr>
            <p:nvPr/>
          </p:nvSpPr>
          <p:spPr bwMode="auto">
            <a:xfrm>
              <a:off x="4704" y="148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第二区</a:t>
              </a:r>
            </a:p>
          </p:txBody>
        </p:sp>
        <p:sp>
          <p:nvSpPr>
            <p:cNvPr id="60422" name="Text Box 8"/>
            <p:cNvSpPr txBox="1">
              <a:spLocks noChangeArrowheads="1"/>
            </p:cNvSpPr>
            <p:nvPr/>
          </p:nvSpPr>
          <p:spPr bwMode="auto">
            <a:xfrm>
              <a:off x="4704" y="172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第三区</a:t>
              </a:r>
            </a:p>
          </p:txBody>
        </p:sp>
        <p:sp>
          <p:nvSpPr>
            <p:cNvPr id="60423" name="Text Box 9"/>
            <p:cNvSpPr txBox="1">
              <a:spLocks noChangeArrowheads="1"/>
            </p:cNvSpPr>
            <p:nvPr/>
          </p:nvSpPr>
          <p:spPr bwMode="auto">
            <a:xfrm>
              <a:off x="4704" y="1920"/>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第四区</a:t>
              </a:r>
            </a:p>
          </p:txBody>
        </p:sp>
        <p:sp>
          <p:nvSpPr>
            <p:cNvPr id="60424" name="Text Box 10"/>
            <p:cNvSpPr txBox="1">
              <a:spLocks noChangeArrowheads="1"/>
            </p:cNvSpPr>
            <p:nvPr/>
          </p:nvSpPr>
          <p:spPr bwMode="auto">
            <a:xfrm>
              <a:off x="4704" y="211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第五区</a:t>
              </a:r>
            </a:p>
          </p:txBody>
        </p:sp>
        <p:sp>
          <p:nvSpPr>
            <p:cNvPr id="60425" name="Text Box 11"/>
            <p:cNvSpPr txBox="1">
              <a:spLocks noChangeArrowheads="1"/>
            </p:cNvSpPr>
            <p:nvPr/>
          </p:nvSpPr>
          <p:spPr bwMode="auto">
            <a:xfrm>
              <a:off x="4704" y="235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第六区</a:t>
              </a:r>
            </a:p>
          </p:txBody>
        </p:sp>
        <p:sp>
          <p:nvSpPr>
            <p:cNvPr id="60426" name="Text Box 12"/>
            <p:cNvSpPr txBox="1">
              <a:spLocks noChangeArrowheads="1"/>
            </p:cNvSpPr>
            <p:nvPr/>
          </p:nvSpPr>
          <p:spPr bwMode="auto">
            <a:xfrm>
              <a:off x="4704" y="254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第七区</a:t>
              </a:r>
            </a:p>
          </p:txBody>
        </p:sp>
        <p:sp>
          <p:nvSpPr>
            <p:cNvPr id="60427" name="Text Box 13"/>
            <p:cNvSpPr txBox="1">
              <a:spLocks noChangeArrowheads="1"/>
            </p:cNvSpPr>
            <p:nvPr/>
          </p:nvSpPr>
          <p:spPr bwMode="auto">
            <a:xfrm>
              <a:off x="4704" y="278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第八区</a:t>
              </a:r>
            </a:p>
          </p:txBody>
        </p:sp>
        <p:sp>
          <p:nvSpPr>
            <p:cNvPr id="60428" name="Text Box 14"/>
            <p:cNvSpPr txBox="1">
              <a:spLocks noChangeArrowheads="1"/>
            </p:cNvSpPr>
            <p:nvPr/>
          </p:nvSpPr>
          <p:spPr bwMode="auto">
            <a:xfrm>
              <a:off x="4704" y="2976"/>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第九区</a:t>
              </a:r>
            </a:p>
          </p:txBody>
        </p:sp>
        <p:sp>
          <p:nvSpPr>
            <p:cNvPr id="60429" name="Text Box 15"/>
            <p:cNvSpPr txBox="1">
              <a:spLocks noChangeArrowheads="1"/>
            </p:cNvSpPr>
            <p:nvPr/>
          </p:nvSpPr>
          <p:spPr bwMode="auto">
            <a:xfrm>
              <a:off x="4704" y="3216"/>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336666"/>
                  </a:solidFill>
                  <a:effectLst/>
                  <a:uLnTx/>
                  <a:uFillTx/>
                  <a:latin typeface="微软雅黑" panose="020B0503020204020204" pitchFamily="34" charset="-122"/>
                  <a:ea typeface="微软雅黑" panose="020B0503020204020204" pitchFamily="34" charset="-122"/>
                </a:rPr>
                <a:t>第十区</a:t>
              </a:r>
            </a:p>
          </p:txBody>
        </p:sp>
      </p:grpSp>
      <p:sp>
        <p:nvSpPr>
          <p:cNvPr id="2" name="页脚占位符 1"/>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15" name="Rectangle 121"/>
          <p:cNvSpPr>
            <a:spLocks noChangeArrowheads="1"/>
          </p:cNvSpPr>
          <p:nvPr/>
        </p:nvSpPr>
        <p:spPr bwMode="auto">
          <a:xfrm>
            <a:off x="2510834" y="309898"/>
            <a:ext cx="41088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布 里 渊 区 作 图 法</a:t>
            </a:r>
          </a:p>
        </p:txBody>
      </p:sp>
      <p:sp>
        <p:nvSpPr>
          <p:cNvPr id="16" name="Rectangle 37"/>
          <p:cNvSpPr>
            <a:spLocks noChangeArrowheads="1"/>
          </p:cNvSpPr>
          <p:nvPr/>
        </p:nvSpPr>
        <p:spPr bwMode="auto">
          <a:xfrm flipV="1">
            <a:off x="122625" y="937865"/>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fontAlgn="auto">
              <a:spcBef>
                <a:spcPts val="0"/>
              </a:spcBef>
              <a:spcAft>
                <a:spcPts val="0"/>
              </a:spcAft>
              <a:defRPr/>
            </a:pPr>
            <a:endParaRPr lang="zh-CN" altLang="zh-CN" kern="0">
              <a:solidFill>
                <a:srgbClr val="FFFFFF"/>
              </a:solidFill>
              <a:latin typeface="Arial"/>
              <a:ea typeface="宋体"/>
            </a:endParaRPr>
          </a:p>
        </p:txBody>
      </p:sp>
      <p:sp>
        <p:nvSpPr>
          <p:cNvPr id="17" name="页脚占位符 1">
            <a:extLst>
              <a:ext uri="{FF2B5EF4-FFF2-40B4-BE49-F238E27FC236}">
                <a16:creationId xmlns:a16="http://schemas.microsoft.com/office/drawing/2014/main" id="{20B043B1-6B06-4F1B-A7A6-8DE77CEE644C}"/>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dirty="0">
                <a:solidFill>
                  <a:prstClr val="black">
                    <a:tint val="75000"/>
                  </a:prstClr>
                </a:solidFill>
                <a:latin typeface="Arial" charset="0"/>
              </a:rPr>
              <a:t>清华大学电子工程系</a:t>
            </a:r>
            <a:r>
              <a:rPr lang="en-US" altLang="zh-CN" dirty="0">
                <a:solidFill>
                  <a:prstClr val="black">
                    <a:tint val="75000"/>
                  </a:prstClr>
                </a:solidFill>
                <a:latin typeface="Arial" charset="0"/>
              </a:rPr>
              <a:t>/</a:t>
            </a:r>
            <a:r>
              <a:rPr lang="zh-CN" altLang="en-US" dirty="0">
                <a:solidFill>
                  <a:prstClr val="black">
                    <a:tint val="75000"/>
                  </a:prstClr>
                </a:solidFill>
                <a:latin typeface="Arial" charset="0"/>
              </a:rPr>
              <a:t>黄翊东</a:t>
            </a:r>
          </a:p>
        </p:txBody>
      </p:sp>
      <p:sp>
        <p:nvSpPr>
          <p:cNvPr id="18" name="灯片编号占位符 2">
            <a:extLst>
              <a:ext uri="{FF2B5EF4-FFF2-40B4-BE49-F238E27FC236}">
                <a16:creationId xmlns:a16="http://schemas.microsoft.com/office/drawing/2014/main" id="{23ACB83F-B471-4BB5-971C-B60AC8F8230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75780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3608" y="3655350"/>
            <a:ext cx="3528392" cy="263931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2467" name="Rectangle 2"/>
          <p:cNvSpPr>
            <a:spLocks noGrp="1" noRot="1" noChangeArrowheads="1"/>
          </p:cNvSpPr>
          <p:nvPr>
            <p:ph type="title" idx="4294967295"/>
          </p:nvPr>
        </p:nvSpPr>
        <p:spPr bwMode="auto">
          <a:xfrm>
            <a:off x="1058312" y="135265"/>
            <a:ext cx="7222703" cy="1143000"/>
          </a:xfrm>
          <a:prstGeom prst="rect">
            <a:avLst/>
          </a:prstGeom>
          <a:noFill/>
        </p:spPr>
        <p:txBody>
          <a:bodyPr anchor="ctr">
            <a:noAutofit/>
          </a:bodyPr>
          <a:lstStyle/>
          <a:p>
            <a:pPr algn="l" defTabSz="914400">
              <a:lnSpc>
                <a:spcPct val="100000"/>
              </a:lnSpc>
              <a:buClrTx/>
              <a:buSzTx/>
              <a:buFontTx/>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cs typeface="+mn-cs"/>
              </a:rPr>
              <a:t>各种晶格的倒格子和第一布里渊区</a:t>
            </a:r>
          </a:p>
        </p:txBody>
      </p:sp>
      <p:sp>
        <p:nvSpPr>
          <p:cNvPr id="62468" name="Rectangle 3"/>
          <p:cNvSpPr>
            <a:spLocks noGrp="1" noRot="1" noChangeArrowheads="1"/>
          </p:cNvSpPr>
          <p:nvPr>
            <p:ph type="body" idx="4294967295"/>
          </p:nvPr>
        </p:nvSpPr>
        <p:spPr bwMode="auto">
          <a:xfrm>
            <a:off x="751954" y="2108945"/>
            <a:ext cx="8229600" cy="3662363"/>
          </a:xfrm>
          <a:prstGeom prst="rect">
            <a:avLst/>
          </a:prstGeom>
          <a:noFill/>
        </p:spPr>
        <p:txBody>
          <a:bodyPr>
            <a:normAutofit fontScale="92500" lnSpcReduction="20000"/>
          </a:bodyPr>
          <a:lstStyle/>
          <a:p>
            <a:pPr marL="0" indent="0" eaLnBrk="1" hangingPunct="1">
              <a:buNone/>
            </a:pPr>
            <a:r>
              <a:rPr lang="zh-CN" altLang="en-US" sz="2800" b="1" dirty="0">
                <a:solidFill>
                  <a:srgbClr val="C00000"/>
                </a:solidFill>
                <a:latin typeface="Times New Roman" panose="02020603050405020304" pitchFamily="18" charset="0"/>
                <a:ea typeface="微软雅黑" panose="020B0503020204020204" pitchFamily="34" charset="-122"/>
              </a:rPr>
              <a:t>简单立方晶格</a:t>
            </a:r>
          </a:p>
          <a:p>
            <a:pPr lvl="1" eaLnBrk="1" hangingPunct="1">
              <a:lnSpc>
                <a:spcPct val="150000"/>
              </a:lnSpc>
              <a:spcBef>
                <a:spcPts val="1200"/>
              </a:spcBef>
            </a:pPr>
            <a:r>
              <a:rPr lang="zh-CN" altLang="en-US" sz="2600" b="1" dirty="0">
                <a:latin typeface="Times New Roman" panose="02020603050405020304" pitchFamily="18" charset="0"/>
                <a:ea typeface="微软雅黑" panose="020B0503020204020204" pitchFamily="34" charset="-122"/>
              </a:rPr>
              <a:t>倒格子为简单立方格子</a:t>
            </a:r>
          </a:p>
          <a:p>
            <a:pPr lvl="1" eaLnBrk="1" hangingPunct="1">
              <a:lnSpc>
                <a:spcPct val="150000"/>
              </a:lnSpc>
            </a:pPr>
            <a:r>
              <a:rPr lang="zh-CN" altLang="en-US" sz="2600" b="1" dirty="0">
                <a:latin typeface="Times New Roman" panose="02020603050405020304" pitchFamily="18" charset="0"/>
                <a:ea typeface="微软雅黑" panose="020B0503020204020204" pitchFamily="34" charset="-122"/>
              </a:rPr>
              <a:t>倒格基矢</a:t>
            </a:r>
          </a:p>
          <a:p>
            <a:pPr lvl="1" eaLnBrk="1" hangingPunct="1">
              <a:lnSpc>
                <a:spcPct val="150000"/>
              </a:lnSpc>
            </a:pPr>
            <a:r>
              <a:rPr lang="zh-CN" altLang="en-US" sz="2600" b="1" dirty="0">
                <a:latin typeface="Times New Roman" panose="02020603050405020304" pitchFamily="18" charset="0"/>
                <a:ea typeface="微软雅黑" panose="020B0503020204020204" pitchFamily="34" charset="-122"/>
              </a:rPr>
              <a:t>第一布里渊区</a:t>
            </a:r>
          </a:p>
          <a:p>
            <a:pPr lvl="2" eaLnBrk="1" hangingPunct="1">
              <a:spcBef>
                <a:spcPts val="1200"/>
              </a:spcBef>
            </a:pPr>
            <a:r>
              <a:rPr lang="zh-CN" altLang="en-US" b="1" dirty="0">
                <a:latin typeface="Times New Roman" panose="02020603050405020304" pitchFamily="18" charset="0"/>
                <a:ea typeface="微软雅黑" panose="020B0503020204020204" pitchFamily="34" charset="-122"/>
              </a:rPr>
              <a:t>边长：</a:t>
            </a:r>
            <a:endParaRPr lang="en-US" altLang="zh-CN" b="1" dirty="0">
              <a:latin typeface="Times New Roman" panose="02020603050405020304" pitchFamily="18" charset="0"/>
              <a:ea typeface="微软雅黑" panose="020B0503020204020204" pitchFamily="34" charset="-122"/>
            </a:endParaRPr>
          </a:p>
          <a:p>
            <a:pPr lvl="2" eaLnBrk="1" hangingPunct="1"/>
            <a:endParaRPr lang="en-US" altLang="zh-CN" b="1" dirty="0">
              <a:latin typeface="Times New Roman" panose="02020603050405020304" pitchFamily="18" charset="0"/>
              <a:ea typeface="微软雅黑" panose="020B0503020204020204" pitchFamily="34" charset="-122"/>
            </a:endParaRPr>
          </a:p>
          <a:p>
            <a:pPr lvl="2" eaLnBrk="1" hangingPunct="1"/>
            <a:endParaRPr lang="en-US" altLang="zh-CN" b="1" i="1" dirty="0">
              <a:latin typeface="Times New Roman" panose="02020603050405020304" pitchFamily="18" charset="0"/>
              <a:ea typeface="微软雅黑" panose="020B0503020204020204" pitchFamily="34" charset="-122"/>
              <a:sym typeface="Symbol" panose="05050102010706020507" pitchFamily="18" charset="2"/>
            </a:endParaRPr>
          </a:p>
          <a:p>
            <a:pPr lvl="2" eaLnBrk="1" hangingPunct="1"/>
            <a:r>
              <a:rPr lang="zh-CN" altLang="en-US" b="1" dirty="0">
                <a:latin typeface="Times New Roman" panose="02020603050405020304" pitchFamily="18" charset="0"/>
                <a:ea typeface="微软雅黑" panose="020B0503020204020204" pitchFamily="34" charset="-122"/>
                <a:sym typeface="Symbol" panose="05050102010706020507" pitchFamily="18" charset="2"/>
              </a:rPr>
              <a:t>体积：</a:t>
            </a:r>
            <a:endParaRPr lang="en-US" altLang="zh-CN" b="1" baseline="30000" dirty="0">
              <a:latin typeface="Times New Roman" panose="02020603050405020304" pitchFamily="18" charset="0"/>
              <a:ea typeface="微软雅黑" panose="020B0503020204020204" pitchFamily="34" charset="-122"/>
              <a:sym typeface="Symbol" panose="05050102010706020507" pitchFamily="18" charset="2"/>
            </a:endParaRPr>
          </a:p>
          <a:p>
            <a:pPr lvl="2" eaLnBrk="1" hangingPunct="1"/>
            <a:endParaRPr lang="en-US" altLang="zh-CN" b="1" dirty="0">
              <a:latin typeface="Times New Roman" panose="02020603050405020304" pitchFamily="18" charset="0"/>
              <a:ea typeface="微软雅黑" panose="020B0503020204020204" pitchFamily="34" charset="-122"/>
              <a:sym typeface="Symbol" panose="05050102010706020507" pitchFamily="18" charset="2"/>
            </a:endParaRPr>
          </a:p>
        </p:txBody>
      </p:sp>
      <p:sp>
        <p:nvSpPr>
          <p:cNvPr id="62471" name="Line 7"/>
          <p:cNvSpPr>
            <a:spLocks noChangeShapeType="1"/>
          </p:cNvSpPr>
          <p:nvPr/>
        </p:nvSpPr>
        <p:spPr bwMode="auto">
          <a:xfrm>
            <a:off x="2983562" y="3402063"/>
            <a:ext cx="223361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10" name="对象 9"/>
          <p:cNvGraphicFramePr>
            <a:graphicFrameLocks noChangeAspect="1"/>
          </p:cNvGraphicFramePr>
          <p:nvPr/>
        </p:nvGraphicFramePr>
        <p:xfrm>
          <a:off x="2830030" y="1154016"/>
          <a:ext cx="3470426" cy="554037"/>
        </p:xfrm>
        <a:graphic>
          <a:graphicData uri="http://schemas.openxmlformats.org/presentationml/2006/ole">
            <mc:AlternateContent xmlns:mc="http://schemas.openxmlformats.org/markup-compatibility/2006">
              <mc:Choice xmlns:v="urn:schemas-microsoft-com:vml" Requires="v">
                <p:oleObj spid="_x0000_s246727" name="Equation" r:id="rId4" imgW="1422400" imgH="228600" progId="Equation.DSMT4">
                  <p:embed/>
                </p:oleObj>
              </mc:Choice>
              <mc:Fallback>
                <p:oleObj name="Equation" r:id="rId4" imgW="1422400" imgH="228600" progId="Equation.DSMT4">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030" y="1154016"/>
                        <a:ext cx="3470426" cy="554037"/>
                      </a:xfrm>
                      <a:prstGeom prst="rect">
                        <a:avLst/>
                      </a:prstGeom>
                      <a:noFill/>
                    </p:spPr>
                  </p:pic>
                </p:oleObj>
              </mc:Fallback>
            </mc:AlternateContent>
          </a:graphicData>
        </a:graphic>
      </p:graphicFrame>
      <p:graphicFrame>
        <p:nvGraphicFramePr>
          <p:cNvPr id="8" name="Object 21"/>
          <p:cNvGraphicFramePr>
            <a:graphicFrameLocks noChangeAspect="1"/>
          </p:cNvGraphicFramePr>
          <p:nvPr>
            <p:extLst>
              <p:ext uri="{D42A27DB-BD31-4B8C-83A1-F6EECF244321}">
                <p14:modId xmlns:p14="http://schemas.microsoft.com/office/powerpoint/2010/main" val="2488555658"/>
              </p:ext>
            </p:extLst>
          </p:nvPr>
        </p:nvGraphicFramePr>
        <p:xfrm>
          <a:off x="3345239" y="4090592"/>
          <a:ext cx="604837" cy="992188"/>
        </p:xfrm>
        <a:graphic>
          <a:graphicData uri="http://schemas.openxmlformats.org/presentationml/2006/ole">
            <mc:AlternateContent xmlns:mc="http://schemas.openxmlformats.org/markup-compatibility/2006">
              <mc:Choice xmlns:v="urn:schemas-microsoft-com:vml" Requires="v">
                <p:oleObj spid="_x0000_s246728" name="Equation" r:id="rId6" imgW="5791200" imgH="9448800" progId="Equation.DSMT4">
                  <p:embed/>
                </p:oleObj>
              </mc:Choice>
              <mc:Fallback>
                <p:oleObj name="Equation" r:id="rId6" imgW="5791200" imgH="9448800" progId="Equation.DSMT4">
                  <p:embed/>
                  <p:pic>
                    <p:nvPicPr>
                      <p:cNvPr id="8" name="Object 21"/>
                      <p:cNvPicPr>
                        <a:picLocks noChangeAspect="1" noChangeArrowheads="1"/>
                      </p:cNvPicPr>
                      <p:nvPr/>
                    </p:nvPicPr>
                    <p:blipFill>
                      <a:blip r:embed="rId7"/>
                      <a:srcRect/>
                      <a:stretch>
                        <a:fillRect/>
                      </a:stretch>
                    </p:blipFill>
                    <p:spPr bwMode="auto">
                      <a:xfrm>
                        <a:off x="3345239" y="4090592"/>
                        <a:ext cx="60483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1"/>
          <p:cNvGraphicFramePr>
            <a:graphicFrameLocks noChangeAspect="1"/>
          </p:cNvGraphicFramePr>
          <p:nvPr/>
        </p:nvGraphicFramePr>
        <p:xfrm>
          <a:off x="3194054" y="5019675"/>
          <a:ext cx="1114425" cy="1152525"/>
        </p:xfrm>
        <a:graphic>
          <a:graphicData uri="http://schemas.openxmlformats.org/presentationml/2006/ole">
            <mc:AlternateContent xmlns:mc="http://schemas.openxmlformats.org/markup-compatibility/2006">
              <mc:Choice xmlns:v="urn:schemas-microsoft-com:vml" Requires="v">
                <p:oleObj spid="_x0000_s246729" name="Equation" r:id="rId8" imgW="10668000" imgH="10972800" progId="Equation.DSMT4">
                  <p:embed/>
                </p:oleObj>
              </mc:Choice>
              <mc:Fallback>
                <p:oleObj name="Equation" r:id="rId8" imgW="10668000" imgH="10972800" progId="Equation.DSMT4">
                  <p:embed/>
                  <p:pic>
                    <p:nvPicPr>
                      <p:cNvPr id="9" name="Object 21"/>
                      <p:cNvPicPr>
                        <a:picLocks noChangeAspect="1" noChangeArrowheads="1"/>
                      </p:cNvPicPr>
                      <p:nvPr/>
                    </p:nvPicPr>
                    <p:blipFill>
                      <a:blip r:embed="rId9"/>
                      <a:srcRect/>
                      <a:stretch>
                        <a:fillRect/>
                      </a:stretch>
                    </p:blipFill>
                    <p:spPr bwMode="auto">
                      <a:xfrm>
                        <a:off x="3194054" y="5019675"/>
                        <a:ext cx="11144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3" name="Line 7"/>
          <p:cNvSpPr>
            <a:spLocks noChangeShapeType="1"/>
          </p:cNvSpPr>
          <p:nvPr/>
        </p:nvSpPr>
        <p:spPr bwMode="auto">
          <a:xfrm>
            <a:off x="2983562" y="3402063"/>
            <a:ext cx="223361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楷体_GB2312"/>
              <a:cs typeface="+mn-cs"/>
            </a:endParaRPr>
          </a:p>
        </p:txBody>
      </p:sp>
      <p:graphicFrame>
        <p:nvGraphicFramePr>
          <p:cNvPr id="14" name="对象 13"/>
          <p:cNvGraphicFramePr>
            <a:graphicFrameLocks noChangeAspect="1"/>
          </p:cNvGraphicFramePr>
          <p:nvPr/>
        </p:nvGraphicFramePr>
        <p:xfrm>
          <a:off x="5394325" y="1868488"/>
          <a:ext cx="2017713" cy="2952750"/>
        </p:xfrm>
        <a:graphic>
          <a:graphicData uri="http://schemas.openxmlformats.org/presentationml/2006/ole">
            <mc:AlternateContent xmlns:mc="http://schemas.openxmlformats.org/markup-compatibility/2006">
              <mc:Choice xmlns:v="urn:schemas-microsoft-com:vml" Requires="v">
                <p:oleObj spid="_x0000_s246730" name="Equation" r:id="rId10" imgW="927000" imgH="1346040" progId="Equation.DSMT4">
                  <p:embed/>
                </p:oleObj>
              </mc:Choice>
              <mc:Fallback>
                <p:oleObj name="Equation" r:id="rId10" imgW="927000" imgH="1346040" progId="Equation.DSMT4">
                  <p:embed/>
                  <p:pic>
                    <p:nvPicPr>
                      <p:cNvPr id="14" name="对象 13"/>
                      <p:cNvPicPr>
                        <a:picLocks noChangeAspect="1" noChangeArrowheads="1"/>
                      </p:cNvPicPr>
                      <p:nvPr/>
                    </p:nvPicPr>
                    <p:blipFill>
                      <a:blip r:embed="rId11"/>
                      <a:srcRect/>
                      <a:stretch>
                        <a:fillRect/>
                      </a:stretch>
                    </p:blipFill>
                    <p:spPr bwMode="auto">
                      <a:xfrm>
                        <a:off x="5394325" y="1868488"/>
                        <a:ext cx="2017713" cy="2952750"/>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2830030" y="1154016"/>
          <a:ext cx="3470426" cy="554037"/>
        </p:xfrm>
        <a:graphic>
          <a:graphicData uri="http://schemas.openxmlformats.org/presentationml/2006/ole">
            <mc:AlternateContent xmlns:mc="http://schemas.openxmlformats.org/markup-compatibility/2006">
              <mc:Choice xmlns:v="urn:schemas-microsoft-com:vml" Requires="v">
                <p:oleObj spid="_x0000_s246731" name="Equation" r:id="rId4" imgW="1422400" imgH="228600" progId="Equation.DSMT4">
                  <p:embed/>
                </p:oleObj>
              </mc:Choice>
              <mc:Fallback>
                <p:oleObj name="Equation" r:id="rId4" imgW="1422400" imgH="228600" progId="Equation.DSMT4">
                  <p:embed/>
                  <p:pic>
                    <p:nvPicPr>
                      <p:cNvPr id="15"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030" y="1154016"/>
                        <a:ext cx="3470426" cy="554037"/>
                      </a:xfrm>
                      <a:prstGeom prst="rect">
                        <a:avLst/>
                      </a:prstGeom>
                      <a:noFill/>
                    </p:spPr>
                  </p:pic>
                </p:oleObj>
              </mc:Fallback>
            </mc:AlternateContent>
          </a:graphicData>
        </a:graphic>
      </p:graphicFrame>
      <p:sp>
        <p:nvSpPr>
          <p:cNvPr id="16" name="矩形 15"/>
          <p:cNvSpPr/>
          <p:nvPr/>
        </p:nvSpPr>
        <p:spPr>
          <a:xfrm>
            <a:off x="5217174" y="1844825"/>
            <a:ext cx="2235146" cy="295232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页脚占位符 1">
            <a:extLst>
              <a:ext uri="{FF2B5EF4-FFF2-40B4-BE49-F238E27FC236}">
                <a16:creationId xmlns:a16="http://schemas.microsoft.com/office/drawing/2014/main" id="{A4BB9DBD-0AD0-4A2B-80EE-42AE9DC3A8B3}"/>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18" name="灯片编号占位符 2">
            <a:extLst>
              <a:ext uri="{FF2B5EF4-FFF2-40B4-BE49-F238E27FC236}">
                <a16:creationId xmlns:a16="http://schemas.microsoft.com/office/drawing/2014/main" id="{A94CF762-3F51-4E0E-ABC7-2E0DE6642DFF}"/>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37709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Rot="1" noChangeArrowheads="1"/>
          </p:cNvSpPr>
          <p:nvPr/>
        </p:nvSpPr>
        <p:spPr bwMode="auto">
          <a:xfrm>
            <a:off x="456406" y="1684371"/>
            <a:ext cx="4041775" cy="29813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r>
              <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倒格基矢</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ts val="2400"/>
              </a:spcBef>
              <a:spcAft>
                <a:spcPct val="0"/>
              </a:spcAft>
              <a:buClr>
                <a:srgbClr val="336666"/>
              </a:buClr>
              <a:buSzPct val="70000"/>
              <a:buFont typeface="Wingdings" panose="05000000000000000000" pitchFamily="2" charset="2"/>
              <a:buChar char="¢"/>
              <a:tabLst/>
              <a:defRPr/>
            </a:pPr>
            <a:r>
              <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倒</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格子为面心立方格子</a:t>
            </a: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None/>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336666"/>
              </a:buClr>
              <a:buSzPct val="70000"/>
              <a:buFont typeface="Wingdings" panose="05000000000000000000" pitchFamily="2" charset="2"/>
              <a:buChar char="¢"/>
              <a:tabLst/>
              <a:defRPr/>
            </a:pPr>
            <a:endParaRPr kumimoji="0" lang="zh-CN" altLang="en-US" sz="26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aphicFrame>
        <p:nvGraphicFramePr>
          <p:cNvPr id="20" name="对象 19"/>
          <p:cNvGraphicFramePr>
            <a:graphicFrameLocks noChangeAspect="1"/>
          </p:cNvGraphicFramePr>
          <p:nvPr/>
        </p:nvGraphicFramePr>
        <p:xfrm>
          <a:off x="1187624" y="2241203"/>
          <a:ext cx="2387479" cy="1308900"/>
        </p:xfrm>
        <a:graphic>
          <a:graphicData uri="http://schemas.openxmlformats.org/presentationml/2006/ole">
            <mc:AlternateContent xmlns:mc="http://schemas.openxmlformats.org/markup-compatibility/2006">
              <mc:Choice xmlns:v="urn:schemas-microsoft-com:vml" Requires="v">
                <p:oleObj spid="_x0000_s247172" name="Equation" r:id="rId4" imgW="1346200" imgH="736600" progId="Equation.DSMT4">
                  <p:embed/>
                </p:oleObj>
              </mc:Choice>
              <mc:Fallback>
                <p:oleObj name="Equation" r:id="rId4" imgW="1346200" imgH="736600" progId="Equation.DSMT4">
                  <p:embed/>
                  <p:pic>
                    <p:nvPicPr>
                      <p:cNvPr id="2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2241203"/>
                        <a:ext cx="2387479" cy="1308900"/>
                      </a:xfrm>
                      <a:prstGeom prst="rect">
                        <a:avLst/>
                      </a:prstGeom>
                      <a:noFill/>
                    </p:spPr>
                  </p:pic>
                </p:oleObj>
              </mc:Fallback>
            </mc:AlternateContent>
          </a:graphicData>
        </a:graphic>
      </p:graphicFrame>
      <p:sp>
        <p:nvSpPr>
          <p:cNvPr id="21" name="矩形 20"/>
          <p:cNvSpPr/>
          <p:nvPr/>
        </p:nvSpPr>
        <p:spPr>
          <a:xfrm>
            <a:off x="1061263" y="2177447"/>
            <a:ext cx="2731854" cy="14110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矩形 17"/>
          <p:cNvSpPr/>
          <p:nvPr/>
        </p:nvSpPr>
        <p:spPr>
          <a:xfrm>
            <a:off x="4374316" y="3507304"/>
            <a:ext cx="4342178" cy="286773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3495" name="Picture 10" descr="FigP57"/>
          <p:cNvPicPr>
            <a:picLocks noChangeAspect="1" noChangeArrowheads="1"/>
          </p:cNvPicPr>
          <p:nvPr/>
        </p:nvPicPr>
        <p:blipFill>
          <a:blip r:embed="rId6">
            <a:lum bright="-24000" contrast="18000"/>
            <a:extLst>
              <a:ext uri="{28A0092B-C50C-407E-A947-70E740481C1C}">
                <a14:useLocalDpi xmlns:a14="http://schemas.microsoft.com/office/drawing/2010/main" val="0"/>
              </a:ext>
            </a:extLst>
          </a:blip>
          <a:srcRect l="50000"/>
          <a:stretch>
            <a:fillRect/>
          </a:stretch>
        </p:blipFill>
        <p:spPr bwMode="auto">
          <a:xfrm>
            <a:off x="4730804" y="3348430"/>
            <a:ext cx="3057888" cy="2877168"/>
          </a:xfrm>
          <a:prstGeom prst="rect">
            <a:avLst/>
          </a:prstGeom>
          <a:noFill/>
          <a:ln>
            <a:noFill/>
          </a:ln>
        </p:spPr>
      </p:pic>
      <p:pic>
        <p:nvPicPr>
          <p:cNvPr id="63496"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7731" y="4403399"/>
            <a:ext cx="1723849" cy="19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AutoShape 15"/>
          <p:cNvSpPr>
            <a:spLocks noChangeArrowheads="1"/>
          </p:cNvSpPr>
          <p:nvPr/>
        </p:nvSpPr>
        <p:spPr bwMode="auto">
          <a:xfrm>
            <a:off x="4023714" y="4787014"/>
            <a:ext cx="792163" cy="504825"/>
          </a:xfrm>
          <a:prstGeom prst="rightArrow">
            <a:avLst>
              <a:gd name="adj1" fmla="val 50000"/>
              <a:gd name="adj2" fmla="val 39230"/>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3366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498" name="Rectangle 16"/>
          <p:cNvSpPr>
            <a:spLocks noChangeArrowheads="1"/>
          </p:cNvSpPr>
          <p:nvPr/>
        </p:nvSpPr>
        <p:spPr bwMode="auto">
          <a:xfrm>
            <a:off x="5109329" y="6022760"/>
            <a:ext cx="3312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第一布里渊区为</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面体</a:t>
            </a:r>
          </a:p>
        </p:txBody>
      </p:sp>
      <p:sp>
        <p:nvSpPr>
          <p:cNvPr id="2" name="文本框 1"/>
          <p:cNvSpPr txBox="1"/>
          <p:nvPr/>
        </p:nvSpPr>
        <p:spPr>
          <a:xfrm>
            <a:off x="683568" y="1116965"/>
            <a:ext cx="1518364" cy="49244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体心立方</a:t>
            </a:r>
          </a:p>
        </p:txBody>
      </p:sp>
      <p:graphicFrame>
        <p:nvGraphicFramePr>
          <p:cNvPr id="15" name="Object 6"/>
          <p:cNvGraphicFramePr>
            <a:graphicFrameLocks noChangeAspect="1"/>
          </p:cNvGraphicFramePr>
          <p:nvPr/>
        </p:nvGraphicFramePr>
        <p:xfrm>
          <a:off x="3908263" y="1329126"/>
          <a:ext cx="4826000" cy="2170112"/>
        </p:xfrm>
        <a:graphic>
          <a:graphicData uri="http://schemas.openxmlformats.org/presentationml/2006/ole">
            <mc:AlternateContent xmlns:mc="http://schemas.openxmlformats.org/markup-compatibility/2006">
              <mc:Choice xmlns:v="urn:schemas-microsoft-com:vml" Requires="v">
                <p:oleObj spid="_x0000_s247173" name="Equation" r:id="rId8" imgW="66446400" imgH="29870400" progId="Equation.DSMT4">
                  <p:embed/>
                </p:oleObj>
              </mc:Choice>
              <mc:Fallback>
                <p:oleObj name="Equation" r:id="rId8" imgW="66446400" imgH="29870400" progId="Equation.DSMT4">
                  <p:embed/>
                  <p:pic>
                    <p:nvPicPr>
                      <p:cNvPr id="15" name="Object 6"/>
                      <p:cNvPicPr>
                        <a:picLocks noChangeAspect="1" noChangeArrowheads="1"/>
                      </p:cNvPicPr>
                      <p:nvPr/>
                    </p:nvPicPr>
                    <p:blipFill>
                      <a:blip r:embed="rId9"/>
                      <a:srcRect/>
                      <a:stretch>
                        <a:fillRect/>
                      </a:stretch>
                    </p:blipFill>
                    <p:spPr bwMode="auto">
                      <a:xfrm>
                        <a:off x="3908263" y="1329126"/>
                        <a:ext cx="4826000"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22" name="Rectangle 2"/>
          <p:cNvSpPr txBox="1">
            <a:spLocks noRot="1" noChangeArrowheads="1"/>
          </p:cNvSpPr>
          <p:nvPr/>
        </p:nvSpPr>
        <p:spPr bwMode="auto">
          <a:xfrm>
            <a:off x="1058312" y="135265"/>
            <a:ext cx="7222703"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各种晶格的倒格子和第一布里渊区</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17" name="页脚占位符 1">
            <a:extLst>
              <a:ext uri="{FF2B5EF4-FFF2-40B4-BE49-F238E27FC236}">
                <a16:creationId xmlns:a16="http://schemas.microsoft.com/office/drawing/2014/main" id="{D24C45D6-EB1A-43CE-AEFB-2277F6ED0704}"/>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3" name="灯片编号占位符 2">
            <a:extLst>
              <a:ext uri="{FF2B5EF4-FFF2-40B4-BE49-F238E27FC236}">
                <a16:creationId xmlns:a16="http://schemas.microsoft.com/office/drawing/2014/main" id="{8D63DDED-607E-4A71-B79D-12C1E6871B2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79382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Rot="1" noChangeArrowheads="1"/>
          </p:cNvSpPr>
          <p:nvPr/>
        </p:nvSpPr>
        <p:spPr bwMode="auto">
          <a:xfrm>
            <a:off x="19759" y="1858716"/>
            <a:ext cx="4041775" cy="29813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倒格基矢</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倒格子为体心立方格子</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3" name="矩形 12"/>
          <p:cNvSpPr/>
          <p:nvPr/>
        </p:nvSpPr>
        <p:spPr>
          <a:xfrm>
            <a:off x="4427984" y="3932346"/>
            <a:ext cx="4342178" cy="263931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aphicFrame>
        <p:nvGraphicFramePr>
          <p:cNvPr id="65542" name="Object 6"/>
          <p:cNvGraphicFramePr>
            <a:graphicFrameLocks noGrp="1" noChangeAspect="1"/>
          </p:cNvGraphicFramePr>
          <p:nvPr>
            <p:ph sz="half" idx="4294967295"/>
          </p:nvPr>
        </p:nvGraphicFramePr>
        <p:xfrm>
          <a:off x="3609975" y="1468438"/>
          <a:ext cx="5534025" cy="2487612"/>
        </p:xfrm>
        <a:graphic>
          <a:graphicData uri="http://schemas.openxmlformats.org/presentationml/2006/ole">
            <mc:AlternateContent xmlns:mc="http://schemas.openxmlformats.org/markup-compatibility/2006">
              <mc:Choice xmlns:v="urn:schemas-microsoft-com:vml" Requires="v">
                <p:oleObj spid="_x0000_s248196" name="Equation" r:id="rId4" imgW="66446400" imgH="29870400" progId="Equation.DSMT4">
                  <p:embed/>
                </p:oleObj>
              </mc:Choice>
              <mc:Fallback>
                <p:oleObj name="Equation" r:id="rId4" imgW="66446400" imgH="29870400" progId="Equation.DSMT4">
                  <p:embed/>
                  <p:pic>
                    <p:nvPicPr>
                      <p:cNvPr id="65542" name="Object 6"/>
                      <p:cNvPicPr>
                        <a:picLocks noGrp="1" noChangeAspect="1" noChangeArrowheads="1"/>
                      </p:cNvPicPr>
                      <p:nvPr/>
                    </p:nvPicPr>
                    <p:blipFill>
                      <a:blip r:embed="rId5"/>
                      <a:srcRect/>
                      <a:stretch>
                        <a:fillRect/>
                      </a:stretch>
                    </p:blipFill>
                    <p:spPr bwMode="auto">
                      <a:xfrm>
                        <a:off x="3609975" y="1468438"/>
                        <a:ext cx="5534025" cy="2487612"/>
                      </a:xfrm>
                      <a:prstGeom prst="rect">
                        <a:avLst/>
                      </a:prstGeom>
                      <a:noFill/>
                      <a:ln>
                        <a:noFill/>
                      </a:ln>
                      <a:effectLst/>
                    </p:spPr>
                  </p:pic>
                </p:oleObj>
              </mc:Fallback>
            </mc:AlternateContent>
          </a:graphicData>
        </a:graphic>
      </p:graphicFrame>
      <p:pic>
        <p:nvPicPr>
          <p:cNvPr id="65543" name="Picture 8" descr="lattice_bz"/>
          <p:cNvPicPr>
            <a:picLocks noChangeAspect="1" noChangeArrowheads="1"/>
          </p:cNvPicPr>
          <p:nvPr/>
        </p:nvPicPr>
        <p:blipFill>
          <a:blip r:embed="rId6">
            <a:grayscl/>
            <a:lum bright="-12000"/>
            <a:extLst>
              <a:ext uri="{28A0092B-C50C-407E-A947-70E740481C1C}">
                <a14:useLocalDpi xmlns:a14="http://schemas.microsoft.com/office/drawing/2010/main" val="0"/>
              </a:ext>
            </a:extLst>
          </a:blip>
          <a:srcRect l="49606" t="55261"/>
          <a:stretch>
            <a:fillRect/>
          </a:stretch>
        </p:blipFill>
        <p:spPr bwMode="auto">
          <a:xfrm>
            <a:off x="4859982" y="3864372"/>
            <a:ext cx="3600450" cy="3021012"/>
          </a:xfrm>
          <a:prstGeom prst="rect">
            <a:avLst/>
          </a:prstGeom>
          <a:noFill/>
          <a:ln>
            <a:noFill/>
          </a:ln>
        </p:spPr>
      </p:pic>
      <p:sp>
        <p:nvSpPr>
          <p:cNvPr id="65544" name="Rectangle 11"/>
          <p:cNvSpPr>
            <a:spLocks noChangeArrowheads="1"/>
          </p:cNvSpPr>
          <p:nvPr/>
        </p:nvSpPr>
        <p:spPr bwMode="auto">
          <a:xfrm>
            <a:off x="1259825" y="5120218"/>
            <a:ext cx="3312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2"/>
                </a:solidFill>
                <a:latin typeface="Arial" panose="020B0604020202020204" pitchFamily="34" charset="0"/>
                <a:ea typeface="楷体_GB2312"/>
                <a:cs typeface="楷体_GB2312"/>
              </a:defRPr>
            </a:lvl1pPr>
            <a:lvl2pPr marL="742950" indent="-285750" eaLnBrk="0" hangingPunct="0">
              <a:defRPr sz="2800">
                <a:solidFill>
                  <a:schemeClr val="tx2"/>
                </a:solidFill>
                <a:latin typeface="Arial" panose="020B0604020202020204" pitchFamily="34" charset="0"/>
                <a:ea typeface="楷体_GB2312"/>
                <a:cs typeface="楷体_GB2312"/>
              </a:defRPr>
            </a:lvl2pPr>
            <a:lvl3pPr marL="1143000" indent="-228600" eaLnBrk="0" hangingPunct="0">
              <a:defRPr sz="2800">
                <a:solidFill>
                  <a:schemeClr val="tx2"/>
                </a:solidFill>
                <a:latin typeface="Arial" panose="020B0604020202020204" pitchFamily="34" charset="0"/>
                <a:ea typeface="楷体_GB2312"/>
                <a:cs typeface="楷体_GB2312"/>
              </a:defRPr>
            </a:lvl3pPr>
            <a:lvl4pPr marL="1600200" indent="-228600" eaLnBrk="0" hangingPunct="0">
              <a:defRPr sz="2800">
                <a:solidFill>
                  <a:schemeClr val="tx2"/>
                </a:solidFill>
                <a:latin typeface="Arial" panose="020B0604020202020204" pitchFamily="34" charset="0"/>
                <a:ea typeface="楷体_GB2312"/>
                <a:cs typeface="楷体_GB2312"/>
              </a:defRPr>
            </a:lvl4pPr>
            <a:lvl5pPr marL="2057400" indent="-228600" eaLnBrk="0" hangingPunct="0">
              <a:defRPr sz="2800">
                <a:solidFill>
                  <a:schemeClr val="tx2"/>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sz="2800">
                <a:solidFill>
                  <a:schemeClr val="tx2"/>
                </a:solidFill>
                <a:latin typeface="Arial" panose="020B0604020202020204" pitchFamily="34" charset="0"/>
                <a:ea typeface="楷体_GB2312"/>
                <a:cs typeface="楷体_GB231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第一布里渊区为</a:t>
            </a:r>
            <a:r>
              <a:rPr kumimoji="0"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a:t>
            </a:r>
            <a:r>
              <a:rPr kumimoji="0"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面体</a:t>
            </a:r>
          </a:p>
        </p:txBody>
      </p:sp>
      <p:graphicFrame>
        <p:nvGraphicFramePr>
          <p:cNvPr id="15" name="对象 14"/>
          <p:cNvGraphicFramePr>
            <a:graphicFrameLocks noChangeAspect="1"/>
          </p:cNvGraphicFramePr>
          <p:nvPr/>
        </p:nvGraphicFramePr>
        <p:xfrm>
          <a:off x="143509" y="2357820"/>
          <a:ext cx="3439968" cy="1598230"/>
        </p:xfrm>
        <a:graphic>
          <a:graphicData uri="http://schemas.openxmlformats.org/presentationml/2006/ole">
            <mc:AlternateContent xmlns:mc="http://schemas.openxmlformats.org/markup-compatibility/2006">
              <mc:Choice xmlns:v="urn:schemas-microsoft-com:vml" Requires="v">
                <p:oleObj spid="_x0000_s248197" name="Equation" r:id="rId7" imgW="1587500" imgH="736600" progId="Equation.DSMT4">
                  <p:embed/>
                </p:oleObj>
              </mc:Choice>
              <mc:Fallback>
                <p:oleObj name="Equation" r:id="rId7" imgW="1587500" imgH="736600" progId="Equation.DSMT4">
                  <p:embed/>
                  <p:pic>
                    <p:nvPicPr>
                      <p:cNvPr id="15"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09" y="2357820"/>
                        <a:ext cx="3439968" cy="1598230"/>
                      </a:xfrm>
                      <a:prstGeom prst="rect">
                        <a:avLst/>
                      </a:prstGeom>
                      <a:noFill/>
                    </p:spPr>
                  </p:pic>
                </p:oleObj>
              </mc:Fallback>
            </mc:AlternateContent>
          </a:graphicData>
        </a:graphic>
      </p:graphicFrame>
      <p:sp>
        <p:nvSpPr>
          <p:cNvPr id="16" name="矩形 15"/>
          <p:cNvSpPr/>
          <p:nvPr/>
        </p:nvSpPr>
        <p:spPr>
          <a:xfrm>
            <a:off x="143509" y="2357820"/>
            <a:ext cx="3466466" cy="15982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Rectangle 37"/>
          <p:cNvSpPr>
            <a:spLocks noChangeArrowheads="1"/>
          </p:cNvSpPr>
          <p:nvPr/>
        </p:nvSpPr>
        <p:spPr bwMode="auto">
          <a:xfrm flipV="1">
            <a:off x="122625" y="963676"/>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19" name="文本框 18"/>
          <p:cNvSpPr txBox="1"/>
          <p:nvPr/>
        </p:nvSpPr>
        <p:spPr>
          <a:xfrm>
            <a:off x="683568" y="1116965"/>
            <a:ext cx="1518364" cy="49244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面心立方</a:t>
            </a:r>
          </a:p>
        </p:txBody>
      </p:sp>
      <p:sp>
        <p:nvSpPr>
          <p:cNvPr id="20" name="Rectangle 2"/>
          <p:cNvSpPr txBox="1">
            <a:spLocks noRot="1" noChangeArrowheads="1"/>
          </p:cNvSpPr>
          <p:nvPr/>
        </p:nvSpPr>
        <p:spPr bwMode="auto">
          <a:xfrm>
            <a:off x="1058312" y="135265"/>
            <a:ext cx="7222703"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各种晶格的倒格子和第一布里渊区</a:t>
            </a:r>
            <a:endPar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endParaRPr>
          </a:p>
        </p:txBody>
      </p:sp>
      <p:sp>
        <p:nvSpPr>
          <p:cNvPr id="18" name="页脚占位符 1">
            <a:extLst>
              <a:ext uri="{FF2B5EF4-FFF2-40B4-BE49-F238E27FC236}">
                <a16:creationId xmlns:a16="http://schemas.microsoft.com/office/drawing/2014/main" id="{9A953B07-C5F2-4BC3-8858-FA1872921721}"/>
              </a:ext>
            </a:extLst>
          </p:cNvPr>
          <p:cNvSpPr>
            <a:spLocks noGrp="1"/>
          </p:cNvSpPr>
          <p:nvPr>
            <p:ph type="ftr" sz="quarter" idx="11"/>
          </p:nvPr>
        </p:nvSpPr>
        <p:spPr>
          <a:xfrm>
            <a:off x="3124200" y="6356350"/>
            <a:ext cx="2895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charset="0"/>
                <a:ea typeface="楷体_GB2312" pitchFamily="49" charset="-122"/>
                <a:cs typeface="+mn-cs"/>
              </a:rPr>
              <a:t>黄翊东</a:t>
            </a:r>
          </a:p>
        </p:txBody>
      </p:sp>
      <p:sp>
        <p:nvSpPr>
          <p:cNvPr id="21" name="灯片编号占位符 2">
            <a:extLst>
              <a:ext uri="{FF2B5EF4-FFF2-40B4-BE49-F238E27FC236}">
                <a16:creationId xmlns:a16="http://schemas.microsoft.com/office/drawing/2014/main" id="{5BB39A3E-3663-4409-AE2E-9F839DD3F81E}"/>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63450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10840" y="4221088"/>
            <a:ext cx="3744416" cy="5760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Rectangle 2"/>
          <p:cNvSpPr txBox="1">
            <a:spLocks noRot="1" noChangeArrowheads="1"/>
          </p:cNvSpPr>
          <p:nvPr/>
        </p:nvSpPr>
        <p:spPr bwMode="auto">
          <a:xfrm>
            <a:off x="2354048" y="125760"/>
            <a:ext cx="534128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Times New Roman" pitchFamily="18" charset="0"/>
                <a:ea typeface="微软雅黑" pitchFamily="34" charset="-122"/>
                <a:cs typeface="+mj-cs"/>
              </a:rPr>
              <a:t>第一章    晶体的结构</a:t>
            </a:r>
          </a:p>
        </p:txBody>
      </p:sp>
      <p:sp>
        <p:nvSpPr>
          <p:cNvPr id="8" name="Text Box 3"/>
          <p:cNvSpPr txBox="1">
            <a:spLocks noChangeArrowheads="1"/>
          </p:cNvSpPr>
          <p:nvPr/>
        </p:nvSpPr>
        <p:spPr bwMode="auto">
          <a:xfrm>
            <a:off x="2915816" y="1124744"/>
            <a:ext cx="3858160"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晶格与点阵</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晶格的几何描述</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1.2.1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晶胞</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1.2.2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晶向、晶面       </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1.3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晶体的宏观对称性</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1.4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倒格子与布里渊区</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晶格结构的观测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1.6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晶格中的缺陷与扩散</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1.7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非晶体、准晶体</a:t>
            </a:r>
          </a:p>
        </p:txBody>
      </p:sp>
      <p:sp>
        <p:nvSpPr>
          <p:cNvPr id="9"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清华大学电子工程系</a:t>
            </a:r>
            <a:r>
              <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a:t>
            </a:r>
            <a:r>
              <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楷体_GB2312" pitchFamily="49" charset="-122"/>
                <a:cs typeface="+mn-cs"/>
              </a:rPr>
              <a:t>黄翊东</a:t>
            </a:r>
          </a:p>
        </p:txBody>
      </p:sp>
      <p:sp>
        <p:nvSpPr>
          <p:cNvPr id="7" name="页脚占位符 1">
            <a:extLst>
              <a:ext uri="{FF2B5EF4-FFF2-40B4-BE49-F238E27FC236}">
                <a16:creationId xmlns:a16="http://schemas.microsoft.com/office/drawing/2014/main" id="{26B21D36-19A1-4D43-90BC-28997CF9FE17}"/>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1" name="灯片编号占位符 2">
            <a:extLst>
              <a:ext uri="{FF2B5EF4-FFF2-40B4-BE49-F238E27FC236}">
                <a16:creationId xmlns:a16="http://schemas.microsoft.com/office/drawing/2014/main" id="{EDE09BCF-7543-412C-9243-778C214ECF11}"/>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extLst>
      <p:ext uri="{BB962C8B-B14F-4D97-AF65-F5344CB8AC3E}">
        <p14:creationId xmlns:p14="http://schemas.microsoft.com/office/powerpoint/2010/main" val="249523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2090" y="2220362"/>
            <a:ext cx="2526761" cy="7241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570" name="Rectangle 4"/>
          <p:cNvSpPr>
            <a:spLocks noGrp="1" noRot="1" noChangeArrowheads="1"/>
          </p:cNvSpPr>
          <p:nvPr>
            <p:ph type="ctrTitle" idx="4294967295"/>
          </p:nvPr>
        </p:nvSpPr>
        <p:spPr bwMode="auto">
          <a:xfrm>
            <a:off x="2483768" y="116632"/>
            <a:ext cx="5254625" cy="1143000"/>
          </a:xfrm>
          <a:prstGeom prst="rect">
            <a:avLst/>
          </a:prstGeom>
          <a:noFill/>
        </p:spPr>
        <p:txBody>
          <a:bodyPr anchor="ctr">
            <a:normAutofit/>
          </a:bodyPr>
          <a:lstStyle/>
          <a:p>
            <a:pPr algn="l">
              <a:defRPr/>
            </a:pPr>
            <a:r>
              <a:rPr lang="zh-CN" altLang="en-US" sz="3600" b="1" dirty="0">
                <a:solidFill>
                  <a:srgbClr val="660066"/>
                </a:solidFill>
                <a:effectLst>
                  <a:outerShdw blurRad="38100" dist="38100" dir="2700000" algn="tl">
                    <a:srgbClr val="C0C0C0"/>
                  </a:outerShdw>
                </a:effectLst>
                <a:latin typeface="Times New Roman" pitchFamily="18" charset="0"/>
                <a:ea typeface="微软雅黑" pitchFamily="34" charset="-122"/>
              </a:rPr>
              <a:t>晶体结构的观测手段</a:t>
            </a:r>
          </a:p>
        </p:txBody>
      </p:sp>
      <p:sp>
        <p:nvSpPr>
          <p:cNvPr id="109571" name="Rectangle 5"/>
          <p:cNvSpPr>
            <a:spLocks noGrp="1" noRot="1" noChangeArrowheads="1"/>
          </p:cNvSpPr>
          <p:nvPr>
            <p:ph type="subTitle" idx="4294967295"/>
          </p:nvPr>
        </p:nvSpPr>
        <p:spPr bwMode="auto">
          <a:xfrm>
            <a:off x="3453259" y="2233629"/>
            <a:ext cx="2237482" cy="2212231"/>
          </a:xfrm>
          <a:prstGeom prst="rect">
            <a:avLst/>
          </a:prstGeom>
          <a:noFill/>
        </p:spPr>
        <p:txBody>
          <a:bodyPr>
            <a:normAutofit/>
          </a:bodyPr>
          <a:lstStyle/>
          <a:p>
            <a:pPr marL="0" indent="0" eaLnBrk="1" hangingPunct="1">
              <a:lnSpc>
                <a:spcPct val="140000"/>
              </a:lnSpc>
              <a:buFont typeface="Wingdings" panose="05000000000000000000" pitchFamily="2" charset="2"/>
              <a:buNone/>
            </a:pP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射线衍射</a:t>
            </a:r>
          </a:p>
          <a:p>
            <a:pPr marL="0" indent="0" eaLnBrk="1" hangingPunct="1">
              <a:lnSpc>
                <a:spcPct val="140000"/>
              </a:lnSpc>
              <a:buFont typeface="Wingdings" panose="05000000000000000000" pitchFamily="2" charset="2"/>
              <a:buNone/>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中子衍射</a:t>
            </a:r>
          </a:p>
          <a:p>
            <a:pPr marL="0" indent="0" eaLnBrk="1" hangingPunct="1">
              <a:lnSpc>
                <a:spcPct val="140000"/>
              </a:lnSpc>
              <a:buFont typeface="Wingdings" panose="05000000000000000000" pitchFamily="2" charset="2"/>
              <a:buNone/>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电子衍射</a:t>
            </a:r>
          </a:p>
        </p:txBody>
      </p:sp>
      <p:sp>
        <p:nvSpPr>
          <p:cNvPr id="109573" name="Text Box 5"/>
          <p:cNvSpPr txBox="1">
            <a:spLocks noChangeArrowheads="1"/>
          </p:cNvSpPr>
          <p:nvPr/>
        </p:nvSpPr>
        <p:spPr bwMode="auto">
          <a:xfrm>
            <a:off x="611560" y="1259632"/>
            <a:ext cx="8228535"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2"/>
                </a:solidFill>
                <a:latin typeface="Arial" panose="020B0604020202020204" pitchFamily="34" charset="0"/>
                <a:ea typeface="楷体_GB2312" pitchFamily="49" charset="-122"/>
              </a:defRPr>
            </a:lvl1pPr>
            <a:lvl2pPr marL="742950" indent="-285750">
              <a:defRPr>
                <a:solidFill>
                  <a:schemeClr val="tx2"/>
                </a:solidFill>
                <a:latin typeface="Arial" panose="020B0604020202020204" pitchFamily="34" charset="0"/>
                <a:ea typeface="楷体_GB2312" pitchFamily="49" charset="-122"/>
              </a:defRPr>
            </a:lvl2pPr>
            <a:lvl3pPr marL="1143000" indent="-228600">
              <a:defRPr>
                <a:solidFill>
                  <a:schemeClr val="tx2"/>
                </a:solidFill>
                <a:latin typeface="Arial" panose="020B0604020202020204" pitchFamily="34" charset="0"/>
                <a:ea typeface="楷体_GB2312" pitchFamily="49" charset="-122"/>
              </a:defRPr>
            </a:lvl3pPr>
            <a:lvl4pPr marL="1600200" indent="-228600">
              <a:defRPr>
                <a:solidFill>
                  <a:schemeClr val="tx2"/>
                </a:solidFill>
                <a:latin typeface="Arial" panose="020B0604020202020204" pitchFamily="34" charset="0"/>
                <a:ea typeface="楷体_GB2312" pitchFamily="49" charset="-122"/>
              </a:defRPr>
            </a:lvl4pPr>
            <a:lvl5pPr marL="2057400" indent="-228600">
              <a:defRPr>
                <a:solidFill>
                  <a:schemeClr val="tx2"/>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2"/>
                </a:solidFill>
                <a:latin typeface="Arial" panose="020B0604020202020204" pitchFamily="34" charset="0"/>
                <a:ea typeface="楷体_GB2312" pitchFamily="49" charset="-122"/>
              </a:defRPr>
            </a:lvl9pPr>
          </a:lstStyle>
          <a:p>
            <a:pPr eaLnBrk="1" hangingPunct="1">
              <a:lnSpc>
                <a:spcPct val="120000"/>
              </a:lnSpc>
            </a:pP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由于结构的周期性，晶体可以对</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射线、电子流、中子流等</a:t>
            </a:r>
          </a:p>
          <a:p>
            <a:pPr eaLnBrk="1" hangingPunct="1">
              <a:lnSpc>
                <a:spcPct val="120000"/>
              </a:lnSpc>
            </a:pP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产生衍射</a:t>
            </a:r>
          </a:p>
        </p:txBody>
      </p:sp>
      <p:sp>
        <p:nvSpPr>
          <p:cNvPr id="3" name="页脚占位符 2"/>
          <p:cNvSpPr>
            <a:spLocks noGrp="1"/>
          </p:cNvSpPr>
          <p:nvPr>
            <p:ph type="ftr" sz="quarter" idx="11"/>
          </p:nvPr>
        </p:nvSpPr>
        <p:spPr/>
        <p:txBody>
          <a:bodyPr/>
          <a:lstStyle/>
          <a:p>
            <a:r>
              <a:rPr lang="zh-CN" altLang="en-US">
                <a:solidFill>
                  <a:prstClr val="black">
                    <a:tint val="75000"/>
                  </a:prstClr>
                </a:solidFill>
              </a:rPr>
              <a:t>清华大学电子工程系</a:t>
            </a:r>
            <a:r>
              <a:rPr lang="en-US" altLang="zh-CN">
                <a:solidFill>
                  <a:prstClr val="black">
                    <a:tint val="75000"/>
                  </a:prstClr>
                </a:solidFill>
              </a:rPr>
              <a:t>/</a:t>
            </a:r>
            <a:r>
              <a:rPr lang="zh-CN" altLang="en-US">
                <a:solidFill>
                  <a:prstClr val="black">
                    <a:tint val="75000"/>
                  </a:prstClr>
                </a:solidFill>
              </a:rPr>
              <a:t>黄翊东</a:t>
            </a:r>
          </a:p>
        </p:txBody>
      </p:sp>
      <p:sp>
        <p:nvSpPr>
          <p:cNvPr id="8" name="Rectangle 37"/>
          <p:cNvSpPr>
            <a:spLocks noChangeArrowheads="1"/>
          </p:cNvSpPr>
          <p:nvPr/>
        </p:nvSpPr>
        <p:spPr bwMode="auto">
          <a:xfrm flipV="1">
            <a:off x="106363" y="1009873"/>
            <a:ext cx="8885237" cy="42863"/>
          </a:xfrm>
          <a:prstGeom prst="rect">
            <a:avLst/>
          </a:prstGeom>
          <a:gradFill rotWithShape="0">
            <a:gsLst>
              <a:gs pos="0">
                <a:srgbClr val="808080">
                  <a:gamma/>
                  <a:tint val="0"/>
                  <a:invGamma/>
                </a:srgbClr>
              </a:gs>
              <a:gs pos="100000">
                <a:srgbClr val="808080"/>
              </a:gs>
            </a:gsLst>
            <a:path path="shape">
              <a:fillToRect l="50000" t="50000" r="50000" b="50000"/>
            </a:path>
          </a:gradFill>
          <a:ln w="12700">
            <a:noFill/>
            <a:miter lim="800000"/>
            <a:headEnd type="none" w="sm" len="sm"/>
            <a:tailEnd type="none" w="sm" len="sm"/>
          </a:ln>
          <a:effec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页脚占位符 1">
            <a:extLst>
              <a:ext uri="{FF2B5EF4-FFF2-40B4-BE49-F238E27FC236}">
                <a16:creationId xmlns:a16="http://schemas.microsoft.com/office/drawing/2014/main" id="{A2FEDAC3-0DD6-40D8-9EEA-9F9C57CF5808}"/>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zh-CN"/>
            </a:defPPr>
            <a:lvl1pPr algn="ctr" rtl="0" eaLnBrk="0" fontAlgn="base" hangingPunct="0">
              <a:spcBef>
                <a:spcPct val="0"/>
              </a:spcBef>
              <a:spcAft>
                <a:spcPct val="0"/>
              </a:spcAft>
              <a:defRPr sz="1200" kern="1200">
                <a:solidFill>
                  <a:schemeClr val="tx1">
                    <a:tint val="75000"/>
                  </a:schemeClr>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2"/>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2"/>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2"/>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2"/>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2"/>
                </a:solidFill>
                <a:latin typeface="Arial" panose="020B0604020202020204" pitchFamily="34" charset="0"/>
                <a:ea typeface="楷体_GB2312" pitchFamily="49" charset="-122"/>
                <a:cs typeface="+mn-cs"/>
              </a:defRPr>
            </a:lvl9pPr>
          </a:lstStyle>
          <a:p>
            <a:pPr eaLnBrk="1" hangingPunct="1">
              <a:defRPr/>
            </a:pPr>
            <a:r>
              <a:rPr lang="zh-CN" altLang="en-US">
                <a:solidFill>
                  <a:prstClr val="black">
                    <a:tint val="75000"/>
                  </a:prstClr>
                </a:solidFill>
                <a:latin typeface="Arial" charset="0"/>
              </a:rPr>
              <a:t>清华大学电子工程系</a:t>
            </a:r>
            <a:r>
              <a:rPr lang="en-US" altLang="zh-CN">
                <a:solidFill>
                  <a:prstClr val="black">
                    <a:tint val="75000"/>
                  </a:prstClr>
                </a:solidFill>
                <a:latin typeface="Arial" charset="0"/>
              </a:rPr>
              <a:t>/</a:t>
            </a:r>
            <a:r>
              <a:rPr lang="zh-CN" altLang="en-US">
                <a:solidFill>
                  <a:prstClr val="black">
                    <a:tint val="75000"/>
                  </a:prstClr>
                </a:solidFill>
                <a:latin typeface="Arial" charset="0"/>
              </a:rPr>
              <a:t>黄翊东</a:t>
            </a:r>
          </a:p>
        </p:txBody>
      </p:sp>
      <p:sp>
        <p:nvSpPr>
          <p:cNvPr id="10" name="灯片编号占位符 2">
            <a:extLst>
              <a:ext uri="{FF2B5EF4-FFF2-40B4-BE49-F238E27FC236}">
                <a16:creationId xmlns:a16="http://schemas.microsoft.com/office/drawing/2014/main" id="{42BF22E3-0C8E-40A9-8216-6EB6B474104A}"/>
              </a:ext>
            </a:extLst>
          </p:cNvPr>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8223D9-D9DA-4C0B-9616-36644EEDABA8}"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楷体_GB2312"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楷体_GB2312"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5735</TotalTime>
  <Words>20716</Words>
  <Application>Microsoft Office PowerPoint</Application>
  <PresentationFormat>全屏显示(4:3)</PresentationFormat>
  <Paragraphs>1888</Paragraphs>
  <Slides>134</Slides>
  <Notes>134</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vt:i4>
      </vt:variant>
      <vt:variant>
        <vt:lpstr>幻灯片标题</vt:lpstr>
      </vt:variant>
      <vt:variant>
        <vt:i4>134</vt:i4>
      </vt:variant>
    </vt:vector>
  </HeadingPairs>
  <TitlesOfParts>
    <vt:vector size="149" baseType="lpstr">
      <vt:lpstr>楷体_GB2312</vt:lpstr>
      <vt:lpstr>宋体</vt:lpstr>
      <vt:lpstr>微软雅黑</vt:lpstr>
      <vt:lpstr>Arial</vt:lpstr>
      <vt:lpstr>Calibri</vt:lpstr>
      <vt:lpstr>Cambria Math</vt:lpstr>
      <vt:lpstr>Symbol</vt:lpstr>
      <vt:lpstr>Times New Roman</vt:lpstr>
      <vt:lpstr>Wingdings</vt:lpstr>
      <vt:lpstr>Wingdings 2</vt:lpstr>
      <vt:lpstr>2_Office 主题</vt:lpstr>
      <vt:lpstr>Office 主题</vt:lpstr>
      <vt:lpstr>Photo Editor Photo</vt:lpstr>
      <vt:lpstr>Equation</vt:lpstr>
      <vt:lpstr>公式</vt:lpstr>
      <vt:lpstr>第一章    晶体的结构</vt:lpstr>
      <vt:lpstr>PowerPoint 演示文稿</vt:lpstr>
      <vt:lpstr>各种漂亮的晶体</vt:lpstr>
      <vt:lpstr>PowerPoint 演示文稿</vt:lpstr>
      <vt:lpstr>晶体的基本特征</vt:lpstr>
      <vt:lpstr>PowerPoint 演示文稿</vt:lpstr>
      <vt:lpstr>PowerPoint 演示文稿</vt:lpstr>
      <vt:lpstr>PowerPoint 演示文稿</vt:lpstr>
      <vt:lpstr>PowerPoint 演示文稿</vt:lpstr>
      <vt:lpstr>PowerPoint 演示文稿</vt:lpstr>
      <vt:lpstr>晶   格  (lattice)</vt:lpstr>
      <vt:lpstr>几种重要的晶体结构</vt:lpstr>
      <vt:lpstr>简单立方晶格 (Simple Cubic, SC)</vt:lpstr>
      <vt:lpstr>PowerPoint 演示文稿</vt:lpstr>
      <vt:lpstr>PowerPoint 演示文稿</vt:lpstr>
      <vt:lpstr>PowerPoint 演示文稿</vt:lpstr>
      <vt:lpstr>另一种认识：四面体结构</vt:lpstr>
      <vt:lpstr>密堆排列结构 (close-packed)</vt:lpstr>
      <vt:lpstr>PowerPoint 演示文稿</vt:lpstr>
      <vt:lpstr>PowerPoint 演示文稿</vt:lpstr>
      <vt:lpstr>面心立方晶格= 密堆结构的ABC方式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晶格的基本平移矢量--- 基矢</vt:lpstr>
      <vt:lpstr>晶胞 —— 原胞          —— 单胞（惯用晶胞）</vt:lpstr>
      <vt:lpstr>晶胞 —— 原胞          —— 单胞（惯用晶胞）</vt:lpstr>
      <vt:lpstr>PowerPoint 演示文稿</vt:lpstr>
      <vt:lpstr>PowerPoint 演示文稿</vt:lpstr>
      <vt:lpstr>PowerPoint 演示文稿</vt:lpstr>
      <vt:lpstr>PowerPoint 演示文稿</vt:lpstr>
      <vt:lpstr>PowerPoint 演示文稿</vt:lpstr>
      <vt:lpstr>PowerPoint 演示文稿</vt:lpstr>
      <vt:lpstr>简单立方的原胞和晶格基矢</vt:lpstr>
      <vt:lpstr>体心立方的原胞和晶格基矢</vt:lpstr>
      <vt:lpstr>面心立方的原胞和晶格基矢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晶  面 (plane)</vt:lpstr>
      <vt:lpstr>晶面的密勒指数 (Miller Indices)</vt:lpstr>
      <vt:lpstr>PowerPoint 演示文稿</vt:lpstr>
      <vt:lpstr>PowerPoint 演示文稿</vt:lpstr>
      <vt:lpstr>PowerPoint 演示文稿</vt:lpstr>
      <vt:lpstr>晶面的密勒指数</vt:lpstr>
      <vt:lpstr>等效晶面的密勒指数</vt:lpstr>
      <vt:lpstr>晶 面 指 数（不同于密勒指数）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惯用晶胞边矢量坐标系中倒格子的表达式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各种晶格的倒格子和第一布里渊区</vt:lpstr>
      <vt:lpstr>PowerPoint 演示文稿</vt:lpstr>
      <vt:lpstr>PowerPoint 演示文稿</vt:lpstr>
      <vt:lpstr>PowerPoint 演示文稿</vt:lpstr>
      <vt:lpstr>晶体结构的观测手段</vt:lpstr>
      <vt:lpstr>PowerPoint 演示文稿</vt:lpstr>
      <vt:lpstr>PowerPoint 演示文稿</vt:lpstr>
      <vt:lpstr>PowerPoint 演示文稿</vt:lpstr>
      <vt:lpstr>晶 格 衍 射</vt:lpstr>
      <vt:lpstr>典型的X射线衍射(XRD)曲线</vt:lpstr>
      <vt:lpstr>晶 格 衍 射</vt:lpstr>
      <vt:lpstr>PowerPoint 演示文稿</vt:lpstr>
      <vt:lpstr>PowerPoint 演示文稿</vt:lpstr>
      <vt:lpstr>PowerPoint 演示文稿</vt:lpstr>
      <vt:lpstr>PowerPoint 演示文稿</vt:lpstr>
      <vt:lpstr>衍射峰的消光现象</vt:lpstr>
      <vt:lpstr>衍射峰的消光现象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 固体物理与电子技术革命</dc:title>
  <dc:creator>User</dc:creator>
  <cp:lastModifiedBy>hyd</cp:lastModifiedBy>
  <cp:revision>1840</cp:revision>
  <dcterms:created xsi:type="dcterms:W3CDTF">2007-09-11T03:13:00Z</dcterms:created>
  <dcterms:modified xsi:type="dcterms:W3CDTF">2023-08-16T01:47:36Z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